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39"/>
  </p:notesMasterIdLst>
  <p:handoutMasterIdLst>
    <p:handoutMasterId r:id="rId40"/>
  </p:handoutMasterIdLst>
  <p:sldIdLst>
    <p:sldId id="393" r:id="rId5"/>
    <p:sldId id="392" r:id="rId6"/>
    <p:sldId id="346" r:id="rId7"/>
    <p:sldId id="312" r:id="rId8"/>
    <p:sldId id="350" r:id="rId9"/>
    <p:sldId id="351" r:id="rId10"/>
    <p:sldId id="359" r:id="rId11"/>
    <p:sldId id="352" r:id="rId12"/>
    <p:sldId id="367" r:id="rId13"/>
    <p:sldId id="364" r:id="rId14"/>
    <p:sldId id="361" r:id="rId15"/>
    <p:sldId id="387" r:id="rId16"/>
    <p:sldId id="342" r:id="rId17"/>
    <p:sldId id="365" r:id="rId18"/>
    <p:sldId id="372" r:id="rId19"/>
    <p:sldId id="385" r:id="rId20"/>
    <p:sldId id="371" r:id="rId21"/>
    <p:sldId id="386" r:id="rId22"/>
    <p:sldId id="366" r:id="rId23"/>
    <p:sldId id="383" r:id="rId24"/>
    <p:sldId id="373" r:id="rId25"/>
    <p:sldId id="347" r:id="rId26"/>
    <p:sldId id="374" r:id="rId27"/>
    <p:sldId id="353" r:id="rId28"/>
    <p:sldId id="376" r:id="rId29"/>
    <p:sldId id="395" r:id="rId30"/>
    <p:sldId id="396" r:id="rId31"/>
    <p:sldId id="375" r:id="rId32"/>
    <p:sldId id="348" r:id="rId33"/>
    <p:sldId id="380" r:id="rId34"/>
    <p:sldId id="381" r:id="rId35"/>
    <p:sldId id="382" r:id="rId36"/>
    <p:sldId id="394" r:id="rId37"/>
    <p:sldId id="39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AEE1"/>
    <a:srgbClr val="8FD994"/>
    <a:srgbClr val="E7E8E4"/>
    <a:srgbClr val="D7D2CB"/>
    <a:srgbClr val="F1EFED"/>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A4B626-CA6D-4CAA-BD94-65D946DDCDF8}" v="1" dt="2026-03-03T22:30:32.15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152" autoAdjust="0"/>
  </p:normalViewPr>
  <p:slideViewPr>
    <p:cSldViewPr snapToGrid="0">
      <p:cViewPr varScale="1">
        <p:scale>
          <a:sx n="101" d="100"/>
          <a:sy n="101" d="100"/>
        </p:scale>
        <p:origin x="95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4f1aa8b7-5741-4991-b3ff-2e43d7114403" providerId="ADAL" clId="{20E823E2-E6CC-4BBC-B549-F0883863C698}"/>
    <pc:docChg chg="custSel addSld delSld modSld">
      <pc:chgData name="Nathan Edwards" userId="4f1aa8b7-5741-4991-b3ff-2e43d7114403" providerId="ADAL" clId="{20E823E2-E6CC-4BBC-B549-F0883863C698}" dt="2026-03-03T22:30:41.708" v="6" actId="478"/>
      <pc:docMkLst>
        <pc:docMk/>
      </pc:docMkLst>
      <pc:sldChg chg="delSp add del mod">
        <pc:chgData name="Nathan Edwards" userId="4f1aa8b7-5741-4991-b3ff-2e43d7114403" providerId="ADAL" clId="{20E823E2-E6CC-4BBC-B549-F0883863C698}" dt="2026-02-09T23:25:35.059" v="3" actId="478"/>
        <pc:sldMkLst>
          <pc:docMk/>
          <pc:sldMk cId="3043762546" sldId="361"/>
        </pc:sldMkLst>
      </pc:sldChg>
      <pc:sldChg chg="delSp add del mod">
        <pc:chgData name="Nathan Edwards" userId="4f1aa8b7-5741-4991-b3ff-2e43d7114403" providerId="ADAL" clId="{20E823E2-E6CC-4BBC-B549-F0883863C698}" dt="2026-03-03T22:30:41.708" v="6" actId="478"/>
        <pc:sldMkLst>
          <pc:docMk/>
          <pc:sldMk cId="117963574" sldId="382"/>
        </pc:sldMkLst>
        <pc:spChg chg="del">
          <ac:chgData name="Nathan Edwards" userId="4f1aa8b7-5741-4991-b3ff-2e43d7114403" providerId="ADAL" clId="{20E823E2-E6CC-4BBC-B549-F0883863C698}" dt="2026-03-03T22:30:41.708" v="6" actId="478"/>
          <ac:spMkLst>
            <pc:docMk/>
            <pc:sldMk cId="117963574" sldId="382"/>
            <ac:spMk id="2" creationId="{64E74014-D92A-49CA-7247-F314C9182908}"/>
          </ac:spMkLst>
        </pc:spChg>
      </pc:sldChg>
      <pc:sldChg chg="delSp add del mod">
        <pc:chgData name="Nathan Edwards" userId="4f1aa8b7-5741-4991-b3ff-2e43d7114403" providerId="ADAL" clId="{20E823E2-E6CC-4BBC-B549-F0883863C698}" dt="2026-02-09T23:25:37.454" v="4" actId="478"/>
        <pc:sldMkLst>
          <pc:docMk/>
          <pc:sldMk cId="4128295889" sldId="38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3/4/2026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4/03/2026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eek.com.au/Draftsperson-jobs/in-Wacol-QLD-4076"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mailto:careers@thedrakegroup.com.au" TargetMode="External"/><Relationship Id="rId5" Type="http://schemas.openxmlformats.org/officeDocument/2006/relationships/hyperlink" Target="https://www.seek.com.au/Draftsperson-jobs/full-time" TargetMode="External"/><Relationship Id="rId4" Type="http://schemas.openxmlformats.org/officeDocument/2006/relationships/hyperlink" Target="https://www.seek.com.au/jobs-in-engineering/engineering-draftin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7A2C-331D-8A41-5B8E-AA2951067F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F03201-117F-5B03-A247-8E72010A69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8B10F5-1432-DC44-6EAD-79BD2659D0A2}"/>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9B58D0C6-D862-D23A-7387-6BEBBB71EC8C}"/>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1532259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03D97-B5A7-F870-0CE8-D9EE6BE80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E91000-6D50-C716-A835-7E07B2017E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66759D-538E-E781-A2C2-DAB94AC8D2E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F6C01C75-0592-A485-9C05-147723D6E062}"/>
              </a:ext>
            </a:extLst>
          </p:cNvPr>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884705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A1D33-DD85-B58A-4948-A19F90FCC6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B1FB47-CF63-A22D-BFCA-B1F72CA59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C615DF-B293-5924-E94F-DF396646A77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335B367-1F13-66A1-4C29-1EC35A4F2FE8}"/>
              </a:ext>
            </a:extLst>
          </p:cNvPr>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3935472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CE5DB-4897-507A-1EEC-20DB16C8EF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7157D-F12B-2CE0-14A7-D3D0FB9280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00CEC-3125-2079-31AF-C396CB2BCAB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F34B7F3-4686-5BD6-E98D-8B20B0F07FF2}"/>
              </a:ext>
            </a:extLst>
          </p:cNvPr>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2896121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AD10D-E4EC-1370-4935-D83B0A5BF0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EEBC27-5ABD-9B01-7E75-81879E8C1B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26C40E-EBEF-FCD2-D3FC-C3296432E55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B799B88-C395-EFD4-AF3A-616B7729934E}"/>
              </a:ext>
            </a:extLst>
          </p:cNvPr>
          <p:cNvSpPr>
            <a:spLocks noGrp="1"/>
          </p:cNvSpPr>
          <p:nvPr>
            <p:ph type="sldNum" sz="quarter" idx="5"/>
          </p:nvPr>
        </p:nvSpPr>
        <p:spPr/>
        <p:txBody>
          <a:bodyPr/>
          <a:lstStyle/>
          <a:p>
            <a:fld id="{9E153D6C-43B9-4211-B633-CC7148638171}" type="slidenum">
              <a:rPr lang="en-AU" smtClean="0"/>
              <a:t>19</a:t>
            </a:fld>
            <a:endParaRPr lang="en-AU"/>
          </a:p>
        </p:txBody>
      </p:sp>
    </p:spTree>
    <p:extLst>
      <p:ext uri="{BB962C8B-B14F-4D97-AF65-F5344CB8AC3E}">
        <p14:creationId xmlns:p14="http://schemas.microsoft.com/office/powerpoint/2010/main" val="682189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20</a:t>
            </a:fld>
            <a:endParaRPr lang="en-AU"/>
          </a:p>
        </p:txBody>
      </p:sp>
    </p:spTree>
    <p:extLst>
      <p:ext uri="{BB962C8B-B14F-4D97-AF65-F5344CB8AC3E}">
        <p14:creationId xmlns:p14="http://schemas.microsoft.com/office/powerpoint/2010/main" val="9591095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21</a:t>
            </a:fld>
            <a:endParaRPr lang="en-AU"/>
          </a:p>
        </p:txBody>
      </p:sp>
    </p:spTree>
    <p:extLst>
      <p:ext uri="{BB962C8B-B14F-4D97-AF65-F5344CB8AC3E}">
        <p14:creationId xmlns:p14="http://schemas.microsoft.com/office/powerpoint/2010/main" val="10562456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379A4-C3F2-CE2D-D2AB-F1FC1FB785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DBE001-FF7C-BFC3-4CD2-A2A6413EF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8B98D2-5C6E-95EB-8F54-77575BF5F1D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F0050D4-8134-DFFD-60C6-0B8129A43161}"/>
              </a:ext>
            </a:extLst>
          </p:cNvPr>
          <p:cNvSpPr>
            <a:spLocks noGrp="1"/>
          </p:cNvSpPr>
          <p:nvPr>
            <p:ph type="sldNum" sz="quarter" idx="5"/>
          </p:nvPr>
        </p:nvSpPr>
        <p:spPr/>
        <p:txBody>
          <a:bodyPr/>
          <a:lstStyle/>
          <a:p>
            <a:fld id="{9E153D6C-43B9-4211-B633-CC7148638171}" type="slidenum">
              <a:rPr lang="en-AU" smtClean="0"/>
              <a:t>22</a:t>
            </a:fld>
            <a:endParaRPr lang="en-AU"/>
          </a:p>
        </p:txBody>
      </p:sp>
    </p:spTree>
    <p:extLst>
      <p:ext uri="{BB962C8B-B14F-4D97-AF65-F5344CB8AC3E}">
        <p14:creationId xmlns:p14="http://schemas.microsoft.com/office/powerpoint/2010/main" val="3437269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473D9-D3A0-D431-1C80-FDFBC4521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2BCF2-F4D3-FFC7-0A8C-AB083C0B1A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7A3124-7CC0-D41C-77E3-92D263F67D1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A42FCDD-2B9F-5949-CF48-7C2EED0C023B}"/>
              </a:ext>
            </a:extLst>
          </p:cNvPr>
          <p:cNvSpPr>
            <a:spLocks noGrp="1"/>
          </p:cNvSpPr>
          <p:nvPr>
            <p:ph type="sldNum" sz="quarter" idx="5"/>
          </p:nvPr>
        </p:nvSpPr>
        <p:spPr/>
        <p:txBody>
          <a:bodyPr/>
          <a:lstStyle/>
          <a:p>
            <a:fld id="{9E153D6C-43B9-4211-B633-CC7148638171}" type="slidenum">
              <a:rPr lang="en-AU" smtClean="0"/>
              <a:t>23</a:t>
            </a:fld>
            <a:endParaRPr lang="en-AU"/>
          </a:p>
        </p:txBody>
      </p:sp>
    </p:spTree>
    <p:extLst>
      <p:ext uri="{BB962C8B-B14F-4D97-AF65-F5344CB8AC3E}">
        <p14:creationId xmlns:p14="http://schemas.microsoft.com/office/powerpoint/2010/main" val="132790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39850-3BEE-AF63-0652-42E77F4A31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DD4D1D-AECE-4D2C-D65E-48949731F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BBE087-C69A-5DE7-001A-12FBC20EEAC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6D13F1BA-5E89-D5F3-15BF-CE30347D7611}"/>
              </a:ext>
            </a:extLst>
          </p:cNvPr>
          <p:cNvSpPr>
            <a:spLocks noGrp="1"/>
          </p:cNvSpPr>
          <p:nvPr>
            <p:ph type="sldNum" sz="quarter" idx="5"/>
          </p:nvPr>
        </p:nvSpPr>
        <p:spPr/>
        <p:txBody>
          <a:bodyPr/>
          <a:lstStyle/>
          <a:p>
            <a:fld id="{9E153D6C-43B9-4211-B633-CC7148638171}" type="slidenum">
              <a:rPr lang="en-AU" smtClean="0"/>
              <a:t>24</a:t>
            </a:fld>
            <a:endParaRPr lang="en-AU"/>
          </a:p>
        </p:txBody>
      </p:sp>
    </p:spTree>
    <p:extLst>
      <p:ext uri="{BB962C8B-B14F-4D97-AF65-F5344CB8AC3E}">
        <p14:creationId xmlns:p14="http://schemas.microsoft.com/office/powerpoint/2010/main" val="2572444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982342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A8E9F-F38F-41C2-34A4-1894C22534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109BD5-D6EF-41D5-115B-9E838AC5E7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443AB-87A3-4309-80E9-F46369F55B5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ED5A022-F965-BCE0-380B-BB9DC6DAE375}"/>
              </a:ext>
            </a:extLst>
          </p:cNvPr>
          <p:cNvSpPr>
            <a:spLocks noGrp="1"/>
          </p:cNvSpPr>
          <p:nvPr>
            <p:ph type="sldNum" sz="quarter" idx="5"/>
          </p:nvPr>
        </p:nvSpPr>
        <p:spPr/>
        <p:txBody>
          <a:bodyPr/>
          <a:lstStyle/>
          <a:p>
            <a:fld id="{9E153D6C-43B9-4211-B633-CC7148638171}" type="slidenum">
              <a:rPr lang="en-AU" smtClean="0"/>
              <a:t>25</a:t>
            </a:fld>
            <a:endParaRPr lang="en-AU"/>
          </a:p>
        </p:txBody>
      </p:sp>
    </p:spTree>
    <p:extLst>
      <p:ext uri="{BB962C8B-B14F-4D97-AF65-F5344CB8AC3E}">
        <p14:creationId xmlns:p14="http://schemas.microsoft.com/office/powerpoint/2010/main" val="1053088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04B43-A7C0-863A-A405-A3AD41E93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A69634-267E-04A9-574C-785BC89D0F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DF6902-6FC3-DF9C-7DA1-A3B12A71BE8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89CA5AC-0032-3315-6EF7-97F2A33013CC}"/>
              </a:ext>
            </a:extLst>
          </p:cNvPr>
          <p:cNvSpPr>
            <a:spLocks noGrp="1"/>
          </p:cNvSpPr>
          <p:nvPr>
            <p:ph type="sldNum" sz="quarter" idx="5"/>
          </p:nvPr>
        </p:nvSpPr>
        <p:spPr/>
        <p:txBody>
          <a:bodyPr/>
          <a:lstStyle/>
          <a:p>
            <a:fld id="{9E153D6C-43B9-4211-B633-CC7148638171}" type="slidenum">
              <a:rPr lang="en-AU" smtClean="0"/>
              <a:t>26</a:t>
            </a:fld>
            <a:endParaRPr lang="en-AU"/>
          </a:p>
        </p:txBody>
      </p:sp>
    </p:spTree>
    <p:extLst>
      <p:ext uri="{BB962C8B-B14F-4D97-AF65-F5344CB8AC3E}">
        <p14:creationId xmlns:p14="http://schemas.microsoft.com/office/powerpoint/2010/main" val="6240373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DDE7E-F329-7770-38AE-9D1A3C1BE6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DF7169-1A92-BEFA-1E82-4DB3D168D4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539179-D5A2-091F-1536-84665612AEE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EC64275-014E-D60C-D4E9-4A9D3B757C3A}"/>
              </a:ext>
            </a:extLst>
          </p:cNvPr>
          <p:cNvSpPr>
            <a:spLocks noGrp="1"/>
          </p:cNvSpPr>
          <p:nvPr>
            <p:ph type="sldNum" sz="quarter" idx="5"/>
          </p:nvPr>
        </p:nvSpPr>
        <p:spPr/>
        <p:txBody>
          <a:bodyPr/>
          <a:lstStyle/>
          <a:p>
            <a:fld id="{9E153D6C-43B9-4211-B633-CC7148638171}" type="slidenum">
              <a:rPr lang="en-AU" smtClean="0"/>
              <a:t>27</a:t>
            </a:fld>
            <a:endParaRPr lang="en-AU"/>
          </a:p>
        </p:txBody>
      </p:sp>
    </p:spTree>
    <p:extLst>
      <p:ext uri="{BB962C8B-B14F-4D97-AF65-F5344CB8AC3E}">
        <p14:creationId xmlns:p14="http://schemas.microsoft.com/office/powerpoint/2010/main" val="3633016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ABB72-A50F-C290-8965-EDF7B64803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80D2E7-33B5-B6DF-B056-C12F918ED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B49C8-022A-1CD7-47CB-8316F5717C9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20612EF-9CFC-5401-1CE6-22B9ADE85DBA}"/>
              </a:ext>
            </a:extLst>
          </p:cNvPr>
          <p:cNvSpPr>
            <a:spLocks noGrp="1"/>
          </p:cNvSpPr>
          <p:nvPr>
            <p:ph type="sldNum" sz="quarter" idx="5"/>
          </p:nvPr>
        </p:nvSpPr>
        <p:spPr/>
        <p:txBody>
          <a:bodyPr/>
          <a:lstStyle/>
          <a:p>
            <a:fld id="{9E153D6C-43B9-4211-B633-CC7148638171}" type="slidenum">
              <a:rPr lang="en-AU" smtClean="0"/>
              <a:t>29</a:t>
            </a:fld>
            <a:endParaRPr lang="en-AU"/>
          </a:p>
        </p:txBody>
      </p:sp>
    </p:spTree>
    <p:extLst>
      <p:ext uri="{BB962C8B-B14F-4D97-AF65-F5344CB8AC3E}">
        <p14:creationId xmlns:p14="http://schemas.microsoft.com/office/powerpoint/2010/main" val="2900867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4B361-36CB-D155-3261-194C9513B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63DCE7-C036-F653-6C5B-A5DE7AEDFC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90548F-A994-6F95-612E-598A46C99FF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0B31834-DD55-35D6-7CC4-BCD25C5BFBC3}"/>
              </a:ext>
            </a:extLst>
          </p:cNvPr>
          <p:cNvSpPr>
            <a:spLocks noGrp="1"/>
          </p:cNvSpPr>
          <p:nvPr>
            <p:ph type="sldNum" sz="quarter" idx="5"/>
          </p:nvPr>
        </p:nvSpPr>
        <p:spPr/>
        <p:txBody>
          <a:bodyPr/>
          <a:lstStyle/>
          <a:p>
            <a:fld id="{9E153D6C-43B9-4211-B633-CC7148638171}" type="slidenum">
              <a:rPr lang="en-AU" smtClean="0"/>
              <a:t>30</a:t>
            </a:fld>
            <a:endParaRPr lang="en-AU"/>
          </a:p>
        </p:txBody>
      </p:sp>
    </p:spTree>
    <p:extLst>
      <p:ext uri="{BB962C8B-B14F-4D97-AF65-F5344CB8AC3E}">
        <p14:creationId xmlns:p14="http://schemas.microsoft.com/office/powerpoint/2010/main" val="4051811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27197-5778-AB51-B3A4-4B757173BF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9C001A-E9D1-2231-E2B3-9269642E23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E1EC5C-3A2F-37F5-19BD-DFC91E6F76D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48C043D-9E33-3824-275E-714D1D6FFB2B}"/>
              </a:ext>
            </a:extLst>
          </p:cNvPr>
          <p:cNvSpPr>
            <a:spLocks noGrp="1"/>
          </p:cNvSpPr>
          <p:nvPr>
            <p:ph type="sldNum" sz="quarter" idx="5"/>
          </p:nvPr>
        </p:nvSpPr>
        <p:spPr/>
        <p:txBody>
          <a:bodyPr/>
          <a:lstStyle/>
          <a:p>
            <a:fld id="{9E153D6C-43B9-4211-B633-CC7148638171}" type="slidenum">
              <a:rPr lang="en-AU" smtClean="0"/>
              <a:t>31</a:t>
            </a:fld>
            <a:endParaRPr lang="en-AU"/>
          </a:p>
        </p:txBody>
      </p:sp>
    </p:spTree>
    <p:extLst>
      <p:ext uri="{BB962C8B-B14F-4D97-AF65-F5344CB8AC3E}">
        <p14:creationId xmlns:p14="http://schemas.microsoft.com/office/powerpoint/2010/main" val="1972574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3FAC0-2C26-7CA7-E7A3-06D00F7029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53AC5E-8B7A-D0E4-B310-011627991E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7BF42-4AF1-79EB-25DA-9EF3EDCBF3D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8F45FAD1-0C5D-2379-A01D-57E9E2181475}"/>
              </a:ext>
            </a:extLst>
          </p:cNvPr>
          <p:cNvSpPr>
            <a:spLocks noGrp="1"/>
          </p:cNvSpPr>
          <p:nvPr>
            <p:ph type="sldNum" sz="quarter" idx="5"/>
          </p:nvPr>
        </p:nvSpPr>
        <p:spPr/>
        <p:txBody>
          <a:bodyPr/>
          <a:lstStyle/>
          <a:p>
            <a:fld id="{9E153D6C-43B9-4211-B633-CC7148638171}" type="slidenum">
              <a:rPr lang="en-AU" smtClean="0"/>
              <a:t>32</a:t>
            </a:fld>
            <a:endParaRPr lang="en-AU"/>
          </a:p>
        </p:txBody>
      </p:sp>
    </p:spTree>
    <p:extLst>
      <p:ext uri="{BB962C8B-B14F-4D97-AF65-F5344CB8AC3E}">
        <p14:creationId xmlns:p14="http://schemas.microsoft.com/office/powerpoint/2010/main" val="3617796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94B68-39DD-739C-94DC-179B071D0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5614FB-F97C-5EF4-1DF6-D6E93D7E08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7B9A44-851D-0399-8734-5297241CC1B0}"/>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47D46E8C-0D44-5237-75B0-20152D3F0BA4}"/>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2664997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4BB9D-E57C-475A-771C-F056AC6AE5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E1FABE-3FE8-3B19-20DB-EA30211F1C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B303F0-ABC6-42A5-B686-3ABBD78ECBE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7DAEF31-71BB-4B28-E3B6-1EA05FD84BE9}"/>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930006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0755-8C8A-0112-0262-F0A78A514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23390-6F28-E35F-3283-EF94FC398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BFFCA-7FE3-CC68-3A8A-7246FABCD5B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4774BDF-0A19-1256-636E-991C1802F4E1}"/>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3136450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A4E67-2875-66A8-1666-51E30406D5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3BB5DF-76E3-A2D3-00CF-10F6BB67F3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06CCC1-73CB-A13C-3746-A73AAB4A13C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08699C7-4122-C94F-A7E3-7C849A125BB4}"/>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446024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A5185-9FD9-D389-43D3-CA5F567A6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764EB-6777-336F-E0A5-441495647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89C8-F041-961C-1B3B-0A210C555CF0}"/>
              </a:ext>
            </a:extLst>
          </p:cNvPr>
          <p:cNvSpPr>
            <a:spLocks noGrp="1"/>
          </p:cNvSpPr>
          <p:nvPr>
            <p:ph type="body" idx="1"/>
          </p:nvPr>
        </p:nvSpPr>
        <p:spPr/>
        <p:txBody>
          <a:bodyPr/>
          <a:lstStyle/>
          <a:p>
            <a:pPr fontAlgn="base"/>
            <a:endParaRPr lang="en-US" sz="1200" b="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FF21192-33BD-A581-8675-6BB92814767D}"/>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3293607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71B40-86E4-7920-FA88-73878A89FF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1FEB4B-A37B-11DC-C747-887D870998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F38C94-0D2F-1206-B981-79D0F7DA23E0}"/>
              </a:ext>
            </a:extLst>
          </p:cNvPr>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Draftsperson - Engineering</a:t>
            </a:r>
          </a:p>
          <a:p>
            <a:pPr fontAlgn="base"/>
            <a:r>
              <a:rPr lang="en-US" sz="1200" b="0" i="0" kern="1200" dirty="0">
                <a:solidFill>
                  <a:schemeClr val="tx1"/>
                </a:solidFill>
                <a:effectLst/>
                <a:latin typeface="+mn-lt"/>
                <a:ea typeface="+mn-ea"/>
                <a:cs typeface="+mn-cs"/>
              </a:rPr>
              <a:t>Drake Trailers Pty Ltd </a:t>
            </a:r>
          </a:p>
          <a:p>
            <a:pPr fontAlgn="base"/>
            <a:r>
              <a:rPr lang="en-US" sz="1200" b="0" i="0" u="none" strike="noStrike" kern="1200" dirty="0" err="1">
                <a:solidFill>
                  <a:schemeClr val="tx1"/>
                </a:solidFill>
                <a:effectLst/>
                <a:latin typeface="+mn-lt"/>
                <a:ea typeface="+mn-ea"/>
                <a:cs typeface="+mn-cs"/>
                <a:hlinkClick r:id="rId3"/>
              </a:rPr>
              <a:t>Wacol</a:t>
            </a:r>
            <a:r>
              <a:rPr lang="en-US" sz="1200" b="0" i="0" u="none" strike="noStrike" kern="1200" dirty="0">
                <a:solidFill>
                  <a:schemeClr val="tx1"/>
                </a:solidFill>
                <a:effectLst/>
                <a:latin typeface="+mn-lt"/>
                <a:ea typeface="+mn-ea"/>
                <a:cs typeface="+mn-cs"/>
                <a:hlinkClick r:id="rId3"/>
              </a:rPr>
              <a:t>, Brisbane QLD</a:t>
            </a:r>
            <a:endParaRPr lang="en-US" sz="1200" b="0" i="0"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hlinkClick r:id="rId4"/>
              </a:rPr>
              <a:t>Engineering Drafting (Engineering)</a:t>
            </a:r>
            <a:endParaRPr lang="en-US" sz="1200" b="0" i="0"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hlinkClick r:id="rId5"/>
              </a:rPr>
              <a:t>Full time</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Leading Australian Manufacturer</a:t>
            </a:r>
          </a:p>
          <a:p>
            <a:pPr fontAlgn="base"/>
            <a:r>
              <a:rPr lang="en-US" sz="1200" b="0" i="0" kern="1200" dirty="0">
                <a:solidFill>
                  <a:schemeClr val="tx1"/>
                </a:solidFill>
                <a:effectLst/>
                <a:latin typeface="+mn-lt"/>
                <a:ea typeface="+mn-ea"/>
                <a:cs typeface="+mn-cs"/>
              </a:rPr>
              <a:t>Posted 12d ago</a:t>
            </a:r>
          </a:p>
          <a:p>
            <a:pPr fontAlgn="base"/>
            <a:r>
              <a:rPr lang="en-US" sz="1200" b="0" i="0" kern="1200" dirty="0">
                <a:solidFill>
                  <a:schemeClr val="tx1"/>
                </a:solidFill>
                <a:effectLst/>
                <a:latin typeface="+mn-lt"/>
                <a:ea typeface="+mn-ea"/>
                <a:cs typeface="+mn-cs"/>
              </a:rPr>
              <a:t>Shape the Future of Transport Design with The Drake Group!</a:t>
            </a:r>
          </a:p>
          <a:p>
            <a:pPr fontAlgn="base"/>
            <a:r>
              <a:rPr lang="en-US" sz="1200" b="0" i="0" kern="1200" dirty="0">
                <a:solidFill>
                  <a:schemeClr val="tx1"/>
                </a:solidFill>
                <a:effectLst/>
                <a:latin typeface="+mn-lt"/>
                <a:ea typeface="+mn-ea"/>
                <a:cs typeface="+mn-cs"/>
              </a:rPr>
              <a:t>Looking for a new challenge in engineering design? Step into the world of heavy haulage trailers with The Drake Group, a company renowned for its innovation, reliability, and excellence in manufacturing. We’re searching for a talented Draftsperson to join our cohesive, forward-thinking team and play a key role in bringing custom-engineered trailer solutions to life. </a:t>
            </a:r>
          </a:p>
          <a:p>
            <a:pPr fontAlgn="base"/>
            <a:r>
              <a:rPr lang="en-US" sz="1200" b="1" i="0" kern="1200" dirty="0">
                <a:solidFill>
                  <a:schemeClr val="tx1"/>
                </a:solidFill>
                <a:effectLst/>
                <a:latin typeface="+mn-lt"/>
                <a:ea typeface="+mn-ea"/>
                <a:cs typeface="+mn-cs"/>
              </a:rPr>
              <a:t>About the Role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As our Draftsperson, you’ll be at the heart of our design process. Working alongside A team of Engineers, Production and 0perations Managers, and our manufacturing team, you’ll turn concepts into precise 2D and 3D CAD drawings, ensuring each project meets our customers’ needs and adheres to the highest industry standards. </a:t>
            </a:r>
          </a:p>
          <a:p>
            <a:pPr fontAlgn="base"/>
            <a:r>
              <a:rPr lang="en-US" sz="1200" b="1" i="0" kern="1200" dirty="0">
                <a:solidFill>
                  <a:schemeClr val="tx1"/>
                </a:solidFill>
                <a:effectLst/>
                <a:latin typeface="+mn-lt"/>
                <a:ea typeface="+mn-ea"/>
                <a:cs typeface="+mn-cs"/>
              </a:rPr>
              <a:t>Your Key Responsibilities:</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Produce high-quality 2D and 3D CAD drawings for heavy haulage trailers </a:t>
            </a:r>
          </a:p>
          <a:p>
            <a:pPr fontAlgn="base"/>
            <a:r>
              <a:rPr lang="en-US" sz="1200" b="0" i="0" kern="1200" dirty="0">
                <a:solidFill>
                  <a:schemeClr val="tx1"/>
                </a:solidFill>
                <a:effectLst/>
                <a:latin typeface="+mn-lt"/>
                <a:ea typeface="+mn-ea"/>
                <a:cs typeface="+mn-cs"/>
              </a:rPr>
              <a:t>Collaborate with engineers to generate creative, practical design solutions </a:t>
            </a:r>
          </a:p>
          <a:p>
            <a:pPr fontAlgn="base"/>
            <a:r>
              <a:rPr lang="en-US" sz="1200" b="0" i="0" kern="1200" dirty="0">
                <a:solidFill>
                  <a:schemeClr val="tx1"/>
                </a:solidFill>
                <a:effectLst/>
                <a:latin typeface="+mn-lt"/>
                <a:ea typeface="+mn-ea"/>
                <a:cs typeface="+mn-cs"/>
              </a:rPr>
              <a:t>Ensure all designs meet safety regulations and compliance standards </a:t>
            </a:r>
          </a:p>
          <a:p>
            <a:pPr fontAlgn="base"/>
            <a:r>
              <a:rPr lang="en-US" sz="1200" b="0" i="0" kern="1200" dirty="0">
                <a:solidFill>
                  <a:schemeClr val="tx1"/>
                </a:solidFill>
                <a:effectLst/>
                <a:latin typeface="+mn-lt"/>
                <a:ea typeface="+mn-ea"/>
                <a:cs typeface="+mn-cs"/>
              </a:rPr>
              <a:t>Update drawings as projects evolve, incorporating feedback and changes </a:t>
            </a:r>
          </a:p>
          <a:p>
            <a:pPr fontAlgn="base"/>
            <a:r>
              <a:rPr lang="en-US" sz="1200" b="0" i="0" kern="1200" dirty="0">
                <a:solidFill>
                  <a:schemeClr val="tx1"/>
                </a:solidFill>
                <a:effectLst/>
                <a:latin typeface="+mn-lt"/>
                <a:ea typeface="+mn-ea"/>
                <a:cs typeface="+mn-cs"/>
              </a:rPr>
              <a:t>Prepare detailed bills of materials (BOM) and supporting technical documents </a:t>
            </a:r>
          </a:p>
          <a:p>
            <a:pPr fontAlgn="base"/>
            <a:r>
              <a:rPr lang="en-US" sz="1200" b="0" i="0" kern="1200" dirty="0">
                <a:solidFill>
                  <a:schemeClr val="tx1"/>
                </a:solidFill>
                <a:effectLst/>
                <a:latin typeface="+mn-lt"/>
                <a:ea typeface="+mn-ea"/>
                <a:cs typeface="+mn-cs"/>
              </a:rPr>
              <a:t>Keep thorough records of all designs and revisions </a:t>
            </a:r>
          </a:p>
          <a:p>
            <a:pPr fontAlgn="base"/>
            <a:r>
              <a:rPr lang="en-US" sz="1200" b="1" i="0" kern="1200" dirty="0">
                <a:solidFill>
                  <a:schemeClr val="tx1"/>
                </a:solidFill>
                <a:effectLst/>
                <a:latin typeface="+mn-lt"/>
                <a:ea typeface="+mn-ea"/>
                <a:cs typeface="+mn-cs"/>
              </a:rPr>
              <a:t>What We’re Looking For:</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Qualification in Drafting, Mechanical Engineering, or a similar discipline </a:t>
            </a:r>
          </a:p>
          <a:p>
            <a:pPr fontAlgn="base"/>
            <a:r>
              <a:rPr lang="en-US" sz="1200" b="0" i="0" kern="1200" dirty="0">
                <a:solidFill>
                  <a:schemeClr val="tx1"/>
                </a:solidFill>
                <a:effectLst/>
                <a:latin typeface="+mn-lt"/>
                <a:ea typeface="+mn-ea"/>
                <a:cs typeface="+mn-cs"/>
              </a:rPr>
              <a:t>Skilled with CAD software (such as AutoCAD, SolidWorks, or Inventor) </a:t>
            </a:r>
          </a:p>
          <a:p>
            <a:pPr fontAlgn="base"/>
            <a:r>
              <a:rPr lang="en-US" sz="1200" b="0" i="0" kern="1200" dirty="0">
                <a:solidFill>
                  <a:schemeClr val="tx1"/>
                </a:solidFill>
                <a:effectLst/>
                <a:latin typeface="+mn-lt"/>
                <a:ea typeface="+mn-ea"/>
                <a:cs typeface="+mn-cs"/>
              </a:rPr>
              <a:t>Experience in heavy haulage trailer or large-scale equipment design is a major plus </a:t>
            </a:r>
          </a:p>
          <a:p>
            <a:pPr fontAlgn="base"/>
            <a:r>
              <a:rPr lang="en-US" sz="1200" b="0" i="0" kern="1200" dirty="0">
                <a:solidFill>
                  <a:schemeClr val="tx1"/>
                </a:solidFill>
                <a:effectLst/>
                <a:latin typeface="+mn-lt"/>
                <a:ea typeface="+mn-ea"/>
                <a:cs typeface="+mn-cs"/>
              </a:rPr>
              <a:t>Strong grasp of mechanical design fundamentals </a:t>
            </a:r>
          </a:p>
          <a:p>
            <a:pPr fontAlgn="base"/>
            <a:r>
              <a:rPr lang="en-US" sz="1200" b="0" i="0" kern="1200" dirty="0">
                <a:solidFill>
                  <a:schemeClr val="tx1"/>
                </a:solidFill>
                <a:effectLst/>
                <a:latin typeface="+mn-lt"/>
                <a:ea typeface="+mn-ea"/>
                <a:cs typeface="+mn-cs"/>
              </a:rPr>
              <a:t>Ability to interpret complex engineering drawings and specifications </a:t>
            </a:r>
          </a:p>
          <a:p>
            <a:pPr fontAlgn="base"/>
            <a:r>
              <a:rPr lang="en-US" sz="1200" b="0" i="0" kern="1200" dirty="0">
                <a:solidFill>
                  <a:schemeClr val="tx1"/>
                </a:solidFill>
                <a:effectLst/>
                <a:latin typeface="+mn-lt"/>
                <a:ea typeface="+mn-ea"/>
                <a:cs typeface="+mn-cs"/>
              </a:rPr>
              <a:t>Meticulous attention to detail and strong problem-solving skills </a:t>
            </a:r>
          </a:p>
          <a:p>
            <a:pPr fontAlgn="base"/>
            <a:r>
              <a:rPr lang="en-US" sz="1200" b="0" i="0" kern="1200" dirty="0">
                <a:solidFill>
                  <a:schemeClr val="tx1"/>
                </a:solidFill>
                <a:effectLst/>
                <a:latin typeface="+mn-lt"/>
                <a:ea typeface="+mn-ea"/>
                <a:cs typeface="+mn-cs"/>
              </a:rPr>
              <a:t>Excellent communicator and team player </a:t>
            </a:r>
          </a:p>
          <a:p>
            <a:pPr fontAlgn="base"/>
            <a:r>
              <a:rPr lang="en-US" sz="1200" b="1" i="0" kern="1200" dirty="0">
                <a:solidFill>
                  <a:schemeClr val="tx1"/>
                </a:solidFill>
                <a:effectLst/>
                <a:latin typeface="+mn-lt"/>
                <a:ea typeface="+mn-ea"/>
                <a:cs typeface="+mn-cs"/>
              </a:rPr>
              <a:t>Why Join The Drake Group?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Competitive salary and access to our EVP Program </a:t>
            </a:r>
          </a:p>
          <a:p>
            <a:pPr fontAlgn="base"/>
            <a:r>
              <a:rPr lang="en-US" sz="1200" b="0" i="0" kern="1200" dirty="0">
                <a:solidFill>
                  <a:schemeClr val="tx1"/>
                </a:solidFill>
                <a:effectLst/>
                <a:latin typeface="+mn-lt"/>
                <a:ea typeface="+mn-ea"/>
                <a:cs typeface="+mn-cs"/>
              </a:rPr>
              <a:t>Chance to work on custom build projects that challenge and reward you </a:t>
            </a:r>
          </a:p>
          <a:p>
            <a:pPr fontAlgn="base"/>
            <a:r>
              <a:rPr lang="en-US" sz="1200" b="0" i="0" kern="1200" dirty="0">
                <a:solidFill>
                  <a:schemeClr val="tx1"/>
                </a:solidFill>
                <a:effectLst/>
                <a:latin typeface="+mn-lt"/>
                <a:ea typeface="+mn-ea"/>
                <a:cs typeface="+mn-cs"/>
              </a:rPr>
              <a:t>An inclusive, supportive team environment </a:t>
            </a:r>
          </a:p>
          <a:p>
            <a:pPr fontAlgn="base"/>
            <a:r>
              <a:rPr lang="en-US" sz="1200" b="0" i="0" kern="1200" dirty="0">
                <a:solidFill>
                  <a:schemeClr val="tx1"/>
                </a:solidFill>
                <a:effectLst/>
                <a:latin typeface="+mn-lt"/>
                <a:ea typeface="+mn-ea"/>
                <a:cs typeface="+mn-cs"/>
              </a:rPr>
              <a:t>Its an opportunity to join an Australian owned and operated industry leader </a:t>
            </a:r>
          </a:p>
          <a:p>
            <a:pPr fontAlgn="base"/>
            <a:r>
              <a:rPr lang="en-US" sz="1200" b="1" i="0" kern="1200" dirty="0">
                <a:solidFill>
                  <a:schemeClr val="tx1"/>
                </a:solidFill>
                <a:effectLst/>
                <a:latin typeface="+mn-lt"/>
                <a:ea typeface="+mn-ea"/>
                <a:cs typeface="+mn-cs"/>
              </a:rPr>
              <a:t>About Us </a:t>
            </a:r>
            <a:endParaRPr lang="en-US" sz="1200" b="0" i="0" kern="1200" dirty="0">
              <a:solidFill>
                <a:schemeClr val="tx1"/>
              </a:solidFill>
              <a:effectLst/>
              <a:latin typeface="+mn-lt"/>
              <a:ea typeface="+mn-ea"/>
              <a:cs typeface="+mn-cs"/>
            </a:endParaRPr>
          </a:p>
          <a:p>
            <a:pPr fontAlgn="base"/>
            <a:r>
              <a:rPr lang="en-US" sz="1200" b="0" i="0" kern="1200" dirty="0">
                <a:solidFill>
                  <a:schemeClr val="tx1"/>
                </a:solidFill>
                <a:effectLst/>
                <a:latin typeface="+mn-lt"/>
                <a:ea typeface="+mn-ea"/>
                <a:cs typeface="+mn-cs"/>
              </a:rPr>
              <a:t>With over 60 years of history, The Drake Group stands as a pillar of engineering and manufacturing excellence. Founded in Brisbane in 1958, we remain a proud, family-owned business with facilities across Queensland and Western Australia. Our brands—Drake Trailers, </a:t>
            </a:r>
            <a:r>
              <a:rPr lang="en-US" sz="1200" b="0" i="0" kern="1200" dirty="0" err="1">
                <a:solidFill>
                  <a:schemeClr val="tx1"/>
                </a:solidFill>
                <a:effectLst/>
                <a:latin typeface="+mn-lt"/>
                <a:ea typeface="+mn-ea"/>
                <a:cs typeface="+mn-cs"/>
              </a:rPr>
              <a:t>O’Phee</a:t>
            </a:r>
            <a:r>
              <a:rPr lang="en-US" sz="1200" b="0" i="0" kern="1200" dirty="0">
                <a:solidFill>
                  <a:schemeClr val="tx1"/>
                </a:solidFill>
                <a:effectLst/>
                <a:latin typeface="+mn-lt"/>
                <a:ea typeface="+mn-ea"/>
                <a:cs typeface="+mn-cs"/>
              </a:rPr>
              <a:t> Trailers, Drake Collectibles, Drake Spare Parts and Dalzell and Bagley Engineering—are synonymous with high quality and innovation in transport solutions. </a:t>
            </a:r>
          </a:p>
          <a:p>
            <a:pPr fontAlgn="base"/>
            <a:r>
              <a:rPr lang="en-US" sz="1200" b="0" i="0" kern="1200" dirty="0">
                <a:solidFill>
                  <a:schemeClr val="tx1"/>
                </a:solidFill>
                <a:effectLst/>
                <a:latin typeface="+mn-lt"/>
                <a:ea typeface="+mn-ea"/>
                <a:cs typeface="+mn-cs"/>
              </a:rPr>
              <a:t>Are you ready to build your future with us? If you have the passion and expertise we’re looking for, send your resume to </a:t>
            </a:r>
            <a:r>
              <a:rPr lang="en-US" sz="1200" b="1" i="0" kern="1200" dirty="0">
                <a:solidFill>
                  <a:schemeClr val="tx1"/>
                </a:solidFill>
                <a:effectLst/>
                <a:latin typeface="+mn-lt"/>
                <a:ea typeface="+mn-ea"/>
                <a:cs typeface="+mn-cs"/>
                <a:hlinkClick r:id="rId6"/>
              </a:rPr>
              <a:t>careers@thedrakegroup.com.au</a:t>
            </a:r>
            <a:r>
              <a:rPr lang="en-US" sz="1200" b="0" i="0" kern="1200" dirty="0">
                <a:solidFill>
                  <a:schemeClr val="tx1"/>
                </a:solidFill>
                <a:effectLst/>
                <a:latin typeface="+mn-lt"/>
                <a:ea typeface="+mn-ea"/>
                <a:cs typeface="+mn-cs"/>
              </a:rPr>
              <a:t> or click ‘Apply’ today! </a:t>
            </a:r>
          </a:p>
          <a:p>
            <a:pPr fontAlgn="base"/>
            <a:r>
              <a:rPr lang="en-US" sz="1200" b="0" i="0" kern="1200" dirty="0">
                <a:solidFill>
                  <a:schemeClr val="tx1"/>
                </a:solidFill>
                <a:effectLst/>
                <a:latin typeface="+mn-lt"/>
                <a:ea typeface="+mn-ea"/>
                <a:cs typeface="+mn-cs"/>
              </a:rPr>
              <a:t>The Drake Group celebrates diversity and is committed to fostering an inclusive workplace for all. </a:t>
            </a:r>
          </a:p>
          <a:p>
            <a:endParaRPr lang="en-AU" dirty="0"/>
          </a:p>
        </p:txBody>
      </p:sp>
      <p:sp>
        <p:nvSpPr>
          <p:cNvPr id="4" name="Slide Number Placeholder 3">
            <a:extLst>
              <a:ext uri="{FF2B5EF4-FFF2-40B4-BE49-F238E27FC236}">
                <a16:creationId xmlns:a16="http://schemas.microsoft.com/office/drawing/2014/main" id="{B7F4BF25-0FFE-0B77-1C29-34CC6F55F5E6}"/>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32852274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8.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png"/></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077444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7885187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1907702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1355444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10859932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30236805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229873498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9345320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5291182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7996589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8007326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915099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02972" y="5320406"/>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descr="A cartoon of a person with a wrench&#10;&#10;AI-generated content may be incorrect.">
            <a:extLst>
              <a:ext uri="{FF2B5EF4-FFF2-40B4-BE49-F238E27FC236}">
                <a16:creationId xmlns:a16="http://schemas.microsoft.com/office/drawing/2014/main" id="{F1EAF8FF-C763-3424-9454-AA43300FE349}"/>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2596746" y="4627951"/>
            <a:ext cx="1245890" cy="2221266"/>
          </a:xfrm>
          <a:prstGeom prst="rect">
            <a:avLst/>
          </a:prstGeom>
        </p:spPr>
      </p:pic>
    </p:spTree>
    <p:extLst>
      <p:ext uri="{BB962C8B-B14F-4D97-AF65-F5344CB8AC3E}">
        <p14:creationId xmlns:p14="http://schemas.microsoft.com/office/powerpoint/2010/main" val="33163030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87272904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2410444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00235812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49923132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386399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69500568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44323300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5035615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9370844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496973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28319277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62926303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8936607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46700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203386658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2811904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8338928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4737136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0755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3050876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6901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bag of money and a basket&#10;&#10;AI-generated content may be incorrect.">
            <a:extLst>
              <a:ext uri="{FF2B5EF4-FFF2-40B4-BE49-F238E27FC236}">
                <a16:creationId xmlns:a16="http://schemas.microsoft.com/office/drawing/2014/main" id="{4A7D1F74-5CDE-93E3-6469-E3C8A446C8C3}"/>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087624" y="4566484"/>
            <a:ext cx="2354585" cy="2291516"/>
          </a:xfrm>
          <a:prstGeom prst="rect">
            <a:avLst/>
          </a:prstGeom>
        </p:spPr>
      </p:pic>
    </p:spTree>
    <p:extLst>
      <p:ext uri="{BB962C8B-B14F-4D97-AF65-F5344CB8AC3E}">
        <p14:creationId xmlns:p14="http://schemas.microsoft.com/office/powerpoint/2010/main" val="247208297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2323300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705904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0620750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3392486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150415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9712370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9313355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8982369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3938567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44640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89295562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8447585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842163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8125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957145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2926562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4204897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537385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37142351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2344838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808607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16924642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39715822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369318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00247818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92803693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59816874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135358051"/>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6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4491059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4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6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046845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9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153268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4129942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742528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96654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27822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1233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25069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14098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4821553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20189943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34067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59636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19567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6382125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514377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833360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309591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3747524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6306826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8533677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569028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9205680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045554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03547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21702989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3871297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891974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9638996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Rectangle 1">
            <a:extLst>
              <a:ext uri="{FF2B5EF4-FFF2-40B4-BE49-F238E27FC236}">
                <a16:creationId xmlns:a16="http://schemas.microsoft.com/office/drawing/2014/main" id="{EF83D72E-19CB-AABF-873B-32061F3C99D5}"/>
              </a:ext>
            </a:extLst>
          </p:cNvPr>
          <p:cNvSpPr/>
          <p:nvPr userDrawn="1"/>
        </p:nvSpPr>
        <p:spPr>
          <a:xfrm>
            <a:off x="0" y="0"/>
            <a:ext cx="12192000" cy="6858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Footer Placeholder 4">
            <a:extLst>
              <a:ext uri="{FF2B5EF4-FFF2-40B4-BE49-F238E27FC236}">
                <a16:creationId xmlns:a16="http://schemas.microsoft.com/office/drawing/2014/main" id="{691B3A6F-689E-164B-27F2-0CB38B157618}"/>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4" name="Footer Placeholder 4">
            <a:extLst>
              <a:ext uri="{FF2B5EF4-FFF2-40B4-BE49-F238E27FC236}">
                <a16:creationId xmlns:a16="http://schemas.microsoft.com/office/drawing/2014/main" id="{DD336B32-7287-2313-C349-356F30E0401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3126604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1675780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4993495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044625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916521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792076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54810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8971133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316753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019529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498081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60074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171487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718634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800560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49539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970505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56787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20174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88330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4396319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3072736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4680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754825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00335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40077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54603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81822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26647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2386142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58451963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950763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169548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307464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3197706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1436502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3864173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0291690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466011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397933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609349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706056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8285618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923770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6131772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7119990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734867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4704499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0056999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67710447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83351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29417207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5561419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573530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8255835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242964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71199318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7952900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4551809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8465807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43476194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745619443"/>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theme" Target="../theme/theme1.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image" Target="../media/image1.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94"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763598985"/>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923" r:id="rId12"/>
    <p:sldLayoutId id="2147483781" r:id="rId13"/>
    <p:sldLayoutId id="2147483782" r:id="rId14"/>
    <p:sldLayoutId id="2147483783" r:id="rId15"/>
    <p:sldLayoutId id="2147483784" r:id="rId16"/>
    <p:sldLayoutId id="2147483785" r:id="rId17"/>
    <p:sldLayoutId id="2147483924"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 id="2147483802" r:id="rId35"/>
    <p:sldLayoutId id="2147483803" r:id="rId36"/>
    <p:sldLayoutId id="2147483804" r:id="rId37"/>
    <p:sldLayoutId id="2147483805" r:id="rId38"/>
    <p:sldLayoutId id="2147483806" r:id="rId39"/>
    <p:sldLayoutId id="2147483807" r:id="rId40"/>
    <p:sldLayoutId id="2147483808" r:id="rId41"/>
    <p:sldLayoutId id="2147483809" r:id="rId42"/>
    <p:sldLayoutId id="2147483810" r:id="rId43"/>
    <p:sldLayoutId id="2147483811" r:id="rId44"/>
    <p:sldLayoutId id="2147483812" r:id="rId45"/>
    <p:sldLayoutId id="2147483813" r:id="rId46"/>
    <p:sldLayoutId id="2147483814" r:id="rId47"/>
    <p:sldLayoutId id="2147483815" r:id="rId48"/>
    <p:sldLayoutId id="2147483816" r:id="rId49"/>
    <p:sldLayoutId id="2147483817" r:id="rId50"/>
    <p:sldLayoutId id="2147483818" r:id="rId51"/>
    <p:sldLayoutId id="2147483819" r:id="rId52"/>
    <p:sldLayoutId id="2147483820" r:id="rId53"/>
    <p:sldLayoutId id="2147483821" r:id="rId54"/>
    <p:sldLayoutId id="2147483822" r:id="rId55"/>
    <p:sldLayoutId id="2147483823" r:id="rId56"/>
    <p:sldLayoutId id="2147483824" r:id="rId57"/>
    <p:sldLayoutId id="2147483825" r:id="rId58"/>
    <p:sldLayoutId id="2147483826" r:id="rId59"/>
    <p:sldLayoutId id="2147483827" r:id="rId60"/>
    <p:sldLayoutId id="2147483828" r:id="rId61"/>
    <p:sldLayoutId id="2147483829" r:id="rId62"/>
    <p:sldLayoutId id="2147483830" r:id="rId63"/>
    <p:sldLayoutId id="2147483831" r:id="rId64"/>
    <p:sldLayoutId id="2147483832" r:id="rId65"/>
    <p:sldLayoutId id="2147483833" r:id="rId66"/>
    <p:sldLayoutId id="2147483834" r:id="rId67"/>
    <p:sldLayoutId id="2147483835" r:id="rId68"/>
    <p:sldLayoutId id="2147483836" r:id="rId69"/>
    <p:sldLayoutId id="2147483837" r:id="rId70"/>
    <p:sldLayoutId id="2147483838" r:id="rId71"/>
    <p:sldLayoutId id="2147483839" r:id="rId72"/>
    <p:sldLayoutId id="2147483840" r:id="rId73"/>
    <p:sldLayoutId id="2147483841" r:id="rId74"/>
    <p:sldLayoutId id="2147483842" r:id="rId75"/>
    <p:sldLayoutId id="2147483843" r:id="rId76"/>
    <p:sldLayoutId id="2147483844" r:id="rId77"/>
    <p:sldLayoutId id="2147483845" r:id="rId78"/>
    <p:sldLayoutId id="2147483846" r:id="rId79"/>
    <p:sldLayoutId id="2147483847" r:id="rId80"/>
    <p:sldLayoutId id="2147483848" r:id="rId81"/>
    <p:sldLayoutId id="2147483849" r:id="rId82"/>
    <p:sldLayoutId id="2147483850" r:id="rId83"/>
    <p:sldLayoutId id="2147483851" r:id="rId84"/>
    <p:sldLayoutId id="2147483852" r:id="rId85"/>
    <p:sldLayoutId id="2147483853" r:id="rId86"/>
    <p:sldLayoutId id="2147483854" r:id="rId87"/>
    <p:sldLayoutId id="2147483855" r:id="rId88"/>
    <p:sldLayoutId id="2147483856" r:id="rId89"/>
    <p:sldLayoutId id="2147483857" r:id="rId90"/>
    <p:sldLayoutId id="2147483858" r:id="rId91"/>
    <p:sldLayoutId id="2147483859" r:id="rId92"/>
    <p:sldLayoutId id="2147483860" r:id="rId93"/>
    <p:sldLayoutId id="2147483861" r:id="rId94"/>
    <p:sldLayoutId id="2147483862" r:id="rId95"/>
    <p:sldLayoutId id="2147483863" r:id="rId96"/>
    <p:sldLayoutId id="2147483864" r:id="rId97"/>
    <p:sldLayoutId id="2147483865" r:id="rId98"/>
    <p:sldLayoutId id="2147483866" r:id="rId99"/>
    <p:sldLayoutId id="2147483867" r:id="rId100"/>
    <p:sldLayoutId id="2147483868" r:id="rId101"/>
    <p:sldLayoutId id="2147483869" r:id="rId102"/>
    <p:sldLayoutId id="2147483870" r:id="rId103"/>
    <p:sldLayoutId id="2147483871" r:id="rId104"/>
    <p:sldLayoutId id="2147483872" r:id="rId105"/>
    <p:sldLayoutId id="2147483873" r:id="rId106"/>
    <p:sldLayoutId id="2147483874" r:id="rId107"/>
    <p:sldLayoutId id="2147483875" r:id="rId108"/>
    <p:sldLayoutId id="2147483876" r:id="rId109"/>
    <p:sldLayoutId id="2147483877" r:id="rId110"/>
    <p:sldLayoutId id="2147483878" r:id="rId111"/>
    <p:sldLayoutId id="2147483879" r:id="rId112"/>
    <p:sldLayoutId id="2147483880" r:id="rId113"/>
    <p:sldLayoutId id="2147483881" r:id="rId114"/>
    <p:sldLayoutId id="2147483882" r:id="rId115"/>
    <p:sldLayoutId id="2147483883" r:id="rId116"/>
    <p:sldLayoutId id="2147483884" r:id="rId117"/>
    <p:sldLayoutId id="2147483885" r:id="rId118"/>
    <p:sldLayoutId id="2147483886" r:id="rId119"/>
    <p:sldLayoutId id="2147483887" r:id="rId120"/>
    <p:sldLayoutId id="2147483888" r:id="rId121"/>
    <p:sldLayoutId id="2147483889" r:id="rId122"/>
    <p:sldLayoutId id="2147483890" r:id="rId123"/>
    <p:sldLayoutId id="2147483891" r:id="rId124"/>
    <p:sldLayoutId id="2147483892" r:id="rId125"/>
    <p:sldLayoutId id="2147483893" r:id="rId126"/>
    <p:sldLayoutId id="2147483894" r:id="rId127"/>
    <p:sldLayoutId id="2147483895" r:id="rId128"/>
    <p:sldLayoutId id="2147483896" r:id="rId129"/>
    <p:sldLayoutId id="2147483897" r:id="rId130"/>
    <p:sldLayoutId id="2147483898" r:id="rId131"/>
    <p:sldLayoutId id="2147483899" r:id="rId132"/>
    <p:sldLayoutId id="2147483900" r:id="rId133"/>
    <p:sldLayoutId id="2147483901" r:id="rId134"/>
    <p:sldLayoutId id="2147483902" r:id="rId135"/>
    <p:sldLayoutId id="2147483903" r:id="rId136"/>
    <p:sldLayoutId id="2147483904" r:id="rId137"/>
    <p:sldLayoutId id="2147483905" r:id="rId138"/>
    <p:sldLayoutId id="2147483906" r:id="rId139"/>
    <p:sldLayoutId id="2147483907" r:id="rId140"/>
    <p:sldLayoutId id="2147483908" r:id="rId141"/>
    <p:sldLayoutId id="2147483909" r:id="rId142"/>
    <p:sldLayoutId id="2147483910" r:id="rId143"/>
    <p:sldLayoutId id="2147483911" r:id="rId144"/>
    <p:sldLayoutId id="2147483912" r:id="rId145"/>
    <p:sldLayoutId id="2147483913" r:id="rId146"/>
    <p:sldLayoutId id="2147483914" r:id="rId147"/>
    <p:sldLayoutId id="2147483915" r:id="rId148"/>
    <p:sldLayoutId id="2147483916" r:id="rId149"/>
    <p:sldLayoutId id="2147483917" r:id="rId150"/>
    <p:sldLayoutId id="2147483918" r:id="rId151"/>
    <p:sldLayoutId id="2147483919" r:id="rId152"/>
    <p:sldLayoutId id="2147483920" r:id="rId153"/>
    <p:sldLayoutId id="2147483921" r:id="rId154"/>
    <p:sldLayoutId id="2147483922" r:id="rId155"/>
    <p:sldLayoutId id="2147483747" r:id="rId156"/>
    <p:sldLayoutId id="2147483649" r:id="rId157"/>
    <p:sldLayoutId id="2147483763" r:id="rId158"/>
    <p:sldLayoutId id="2147483765" r:id="rId159"/>
    <p:sldLayoutId id="2147483766" r:id="rId160"/>
    <p:sldLayoutId id="2147483767" r:id="rId161"/>
    <p:sldLayoutId id="2147483721" r:id="rId162"/>
    <p:sldLayoutId id="2147483683" r:id="rId163"/>
    <p:sldLayoutId id="2147483717" r:id="rId164"/>
    <p:sldLayoutId id="2147483733" r:id="rId165"/>
    <p:sldLayoutId id="2147483749" r:id="rId166"/>
    <p:sldLayoutId id="2147483722" r:id="rId167"/>
    <p:sldLayoutId id="2147483724" r:id="rId168"/>
    <p:sldLayoutId id="2147483750" r:id="rId169"/>
    <p:sldLayoutId id="2147483728" r:id="rId170"/>
    <p:sldLayoutId id="2147483745" r:id="rId171"/>
    <p:sldLayoutId id="2147483752" r:id="rId172"/>
    <p:sldLayoutId id="2147483741" r:id="rId173"/>
    <p:sldLayoutId id="2147483740" r:id="rId174"/>
    <p:sldLayoutId id="2147483676" r:id="rId175"/>
    <p:sldLayoutId id="2147483730" r:id="rId176"/>
    <p:sldLayoutId id="2147483720" r:id="rId177"/>
    <p:sldLayoutId id="2147483731" r:id="rId178"/>
    <p:sldLayoutId id="2147483743" r:id="rId179"/>
    <p:sldLayoutId id="2147483744" r:id="rId180"/>
    <p:sldLayoutId id="2147483753" r:id="rId181"/>
    <p:sldLayoutId id="2147483734" r:id="rId182"/>
    <p:sldLayoutId id="2147483735" r:id="rId183"/>
    <p:sldLayoutId id="2147483736" r:id="rId184"/>
    <p:sldLayoutId id="2147483758" r:id="rId185"/>
    <p:sldLayoutId id="2147483760" r:id="rId186"/>
    <p:sldLayoutId id="2147483768" r:id="rId187"/>
    <p:sldLayoutId id="2147483761" r:id="rId188"/>
    <p:sldLayoutId id="2147483762" r:id="rId189"/>
    <p:sldLayoutId id="2147483754" r:id="rId190"/>
    <p:sldLayoutId id="2147483727" r:id="rId191"/>
    <p:sldLayoutId id="2147483746" r:id="rId192"/>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64.png"/><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63.png"/><Relationship Id="rId4" Type="http://schemas.openxmlformats.org/officeDocument/2006/relationships/image" Target="../media/image66.png"/></Relationships>
</file>

<file path=ppt/slides/_rels/slide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63.png"/><Relationship Id="rId5" Type="http://schemas.openxmlformats.org/officeDocument/2006/relationships/image" Target="../media/image70.png"/><Relationship Id="rId4" Type="http://schemas.openxmlformats.org/officeDocument/2006/relationships/image" Target="../media/image69.png"/></Relationships>
</file>

<file path=ppt/slides/_rels/slide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video" Target="https://www.youtube.com/embed/hrZSfMly_Ck?feature=oembed" TargetMode="External"/><Relationship Id="rId4" Type="http://schemas.openxmlformats.org/officeDocument/2006/relationships/image" Target="../media/image75.jpeg"/></Relationships>
</file>

<file path=ppt/slides/_rels/slide2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1.xml"/><Relationship Id="rId1" Type="http://schemas.openxmlformats.org/officeDocument/2006/relationships/slideLayout" Target="../slideLayouts/slideLayout27.xml"/><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2.xml"/><Relationship Id="rId1" Type="http://schemas.openxmlformats.org/officeDocument/2006/relationships/slideLayout" Target="../slideLayouts/slideLayout27.xml"/><Relationship Id="rId4" Type="http://schemas.openxmlformats.org/officeDocument/2006/relationships/image" Target="../media/image83.png"/></Relationships>
</file>

<file path=ppt/slides/_rels/slide2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89.png"/><Relationship Id="rId4" Type="http://schemas.openxmlformats.org/officeDocument/2006/relationships/image" Target="../media/image88.png"/></Relationships>
</file>

<file path=ppt/slides/_rels/slide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hyperlink" Target="https://ia.acs.org.au/article/2025/watchdog-shuts-down-2-000-scam-job-ads.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hyperlink" Target="https://hackinghrlab.io/blogs/mapping-employee-journey-optimize-experience/" TargetMode="External"/><Relationship Id="rId2" Type="http://schemas.openxmlformats.org/officeDocument/2006/relationships/hyperlink" Target="https://www.youtube.com/watch?v=hrZSfMly_Ck" TargetMode="External"/><Relationship Id="rId1" Type="http://schemas.openxmlformats.org/officeDocument/2006/relationships/slideLayout" Target="../slideLayouts/slideLayout40.xml"/><Relationship Id="rId4" Type="http://schemas.openxmlformats.org/officeDocument/2006/relationships/hyperlink" Target="https://ia.acs.org.au/article/2025/watchdog-shuts-down-2-000-scam-job-ads.html"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56.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768F-AD66-7943-56CE-9E034EDE8139}"/>
              </a:ext>
            </a:extLst>
          </p:cNvPr>
          <p:cNvSpPr>
            <a:spLocks noGrp="1"/>
          </p:cNvSpPr>
          <p:nvPr>
            <p:ph type="ctrTitle"/>
          </p:nvPr>
        </p:nvSpPr>
        <p:spPr>
          <a:xfrm>
            <a:off x="1064653" y="2626590"/>
            <a:ext cx="4704915" cy="903700"/>
          </a:xfrm>
        </p:spPr>
        <p:txBody>
          <a:bodyPr/>
          <a:lstStyle/>
          <a:p>
            <a:r>
              <a:rPr lang="en-AU" noProof="0"/>
              <a:t>applications</a:t>
            </a:r>
          </a:p>
        </p:txBody>
      </p:sp>
      <p:sp>
        <p:nvSpPr>
          <p:cNvPr id="3" name="Subtitle 2">
            <a:extLst>
              <a:ext uri="{FF2B5EF4-FFF2-40B4-BE49-F238E27FC236}">
                <a16:creationId xmlns:a16="http://schemas.microsoft.com/office/drawing/2014/main" id="{163BEA39-52C3-D4C3-3FE3-A68A2C2BFA81}"/>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29D1A51C-C59D-EF9A-AF5B-D94061A51460}"/>
              </a:ext>
            </a:extLst>
          </p:cNvPr>
          <p:cNvSpPr>
            <a:spLocks noGrp="1"/>
          </p:cNvSpPr>
          <p:nvPr>
            <p:ph type="body" sz="quarter" idx="12"/>
          </p:nvPr>
        </p:nvSpPr>
        <p:spPr>
          <a:xfrm>
            <a:off x="1064653" y="1537594"/>
            <a:ext cx="5860680" cy="903700"/>
          </a:xfrm>
        </p:spPr>
        <p:txBody>
          <a:bodyPr/>
          <a:lstStyle/>
          <a:p>
            <a:r>
              <a:rPr lang="en-AU" noProof="0"/>
              <a:t>Job search and</a:t>
            </a:r>
          </a:p>
        </p:txBody>
      </p:sp>
    </p:spTree>
    <p:extLst>
      <p:ext uri="{BB962C8B-B14F-4D97-AF65-F5344CB8AC3E}">
        <p14:creationId xmlns:p14="http://schemas.microsoft.com/office/powerpoint/2010/main" val="3726592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36174-3342-B5B6-81D7-A5359EA4C21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E9A4A7E-3902-75AA-C44F-A8F842BC330B}"/>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a:xfrm>
            <a:off x="5239357" y="98477"/>
            <a:ext cx="4186724" cy="6040398"/>
          </a:xfrm>
          <a:prstGeom prst="rect">
            <a:avLst/>
          </a:prstGeom>
        </p:spPr>
      </p:pic>
      <p:sp>
        <p:nvSpPr>
          <p:cNvPr id="5" name="Text Placeholder 4">
            <a:extLst>
              <a:ext uri="{FF2B5EF4-FFF2-40B4-BE49-F238E27FC236}">
                <a16:creationId xmlns:a16="http://schemas.microsoft.com/office/drawing/2014/main" id="{859C9046-4C6D-D4F4-E431-E15A40776F19}"/>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10" name="TextBox 9">
            <a:extLst>
              <a:ext uri="{FF2B5EF4-FFF2-40B4-BE49-F238E27FC236}">
                <a16:creationId xmlns:a16="http://schemas.microsoft.com/office/drawing/2014/main" id="{A5B484A6-B8B5-4D30-F4A9-73D51D0E9AE9}"/>
              </a:ext>
            </a:extLst>
          </p:cNvPr>
          <p:cNvSpPr txBox="1"/>
          <p:nvPr/>
        </p:nvSpPr>
        <p:spPr>
          <a:xfrm>
            <a:off x="1055688" y="1675656"/>
            <a:ext cx="3949080" cy="600164"/>
          </a:xfrm>
          <a:prstGeom prst="rect">
            <a:avLst/>
          </a:prstGeom>
          <a:noFill/>
        </p:spPr>
        <p:txBody>
          <a:bodyPr wrap="square">
            <a:spAutoFit/>
          </a:bodyPr>
          <a:lstStyle/>
          <a:p>
            <a:pPr>
              <a:buNone/>
            </a:pPr>
            <a:r>
              <a:rPr lang="en-AU" sz="1100" noProof="0">
                <a:solidFill>
                  <a:schemeClr val="accent6"/>
                </a:solidFill>
              </a:rPr>
              <a:t>A complete job posting will specify the position title, hiring company and reputation, work location, schedule type, and compensation.</a:t>
            </a:r>
          </a:p>
        </p:txBody>
      </p:sp>
      <p:sp>
        <p:nvSpPr>
          <p:cNvPr id="18" name="TextBox 17">
            <a:extLst>
              <a:ext uri="{FF2B5EF4-FFF2-40B4-BE49-F238E27FC236}">
                <a16:creationId xmlns:a16="http://schemas.microsoft.com/office/drawing/2014/main" id="{43FB505B-F684-8E9F-4512-CD3F4CCA0D67}"/>
              </a:ext>
            </a:extLst>
          </p:cNvPr>
          <p:cNvSpPr txBox="1"/>
          <p:nvPr/>
        </p:nvSpPr>
        <p:spPr>
          <a:xfrm>
            <a:off x="6674446" y="966791"/>
            <a:ext cx="2496034" cy="430887"/>
          </a:xfrm>
          <a:prstGeom prst="rect">
            <a:avLst/>
          </a:prstGeom>
          <a:noFill/>
        </p:spPr>
        <p:txBody>
          <a:bodyPr wrap="square">
            <a:spAutoFit/>
          </a:bodyPr>
          <a:lstStyle/>
          <a:p>
            <a:r>
              <a:rPr lang="en-AU" sz="1100" b="1" noProof="0">
                <a:solidFill>
                  <a:schemeClr val="accent6"/>
                </a:solidFill>
              </a:rPr>
              <a:t>Ways to apply </a:t>
            </a:r>
            <a:r>
              <a:rPr lang="en-AU" sz="1100" noProof="0">
                <a:solidFill>
                  <a:schemeClr val="accent6"/>
                </a:solidFill>
              </a:rPr>
              <a:t>or save the listing. These will depend on the platform.</a:t>
            </a:r>
          </a:p>
        </p:txBody>
      </p:sp>
      <p:sp>
        <p:nvSpPr>
          <p:cNvPr id="19" name="TextBox 18">
            <a:extLst>
              <a:ext uri="{FF2B5EF4-FFF2-40B4-BE49-F238E27FC236}">
                <a16:creationId xmlns:a16="http://schemas.microsoft.com/office/drawing/2014/main" id="{555AFA1C-3564-2D75-61E6-75D0C31F7EDD}"/>
              </a:ext>
            </a:extLst>
          </p:cNvPr>
          <p:cNvSpPr txBox="1"/>
          <p:nvPr/>
        </p:nvSpPr>
        <p:spPr>
          <a:xfrm>
            <a:off x="9568889" y="2314292"/>
            <a:ext cx="2496034" cy="430887"/>
          </a:xfrm>
          <a:prstGeom prst="rect">
            <a:avLst/>
          </a:prstGeom>
          <a:noFill/>
        </p:spPr>
        <p:txBody>
          <a:bodyPr wrap="square">
            <a:spAutoFit/>
          </a:bodyPr>
          <a:lstStyle/>
          <a:p>
            <a:r>
              <a:rPr lang="en-AU" sz="1100" b="1" noProof="0">
                <a:solidFill>
                  <a:schemeClr val="accent6"/>
                </a:solidFill>
              </a:rPr>
              <a:t>Brief overview of the job </a:t>
            </a:r>
            <a:r>
              <a:rPr lang="en-AU" sz="1100" noProof="0">
                <a:solidFill>
                  <a:schemeClr val="accent6"/>
                </a:solidFill>
              </a:rPr>
              <a:t>and how this position fits into the company.</a:t>
            </a:r>
          </a:p>
        </p:txBody>
      </p:sp>
      <p:sp>
        <p:nvSpPr>
          <p:cNvPr id="23" name="TextBox 22">
            <a:extLst>
              <a:ext uri="{FF2B5EF4-FFF2-40B4-BE49-F238E27FC236}">
                <a16:creationId xmlns:a16="http://schemas.microsoft.com/office/drawing/2014/main" id="{D4D7171E-7191-6747-5492-6695F7BBFC2C}"/>
              </a:ext>
            </a:extLst>
          </p:cNvPr>
          <p:cNvSpPr txBox="1"/>
          <p:nvPr/>
        </p:nvSpPr>
        <p:spPr>
          <a:xfrm>
            <a:off x="1005118" y="2783323"/>
            <a:ext cx="3602749" cy="1277273"/>
          </a:xfrm>
          <a:prstGeom prst="rect">
            <a:avLst/>
          </a:prstGeom>
          <a:noFill/>
        </p:spPr>
        <p:txBody>
          <a:bodyPr wrap="square">
            <a:spAutoFit/>
          </a:bodyPr>
          <a:lstStyle/>
          <a:p>
            <a:r>
              <a:rPr lang="en-AU" sz="1100" noProof="0">
                <a:solidFill>
                  <a:schemeClr val="accent6"/>
                </a:solidFill>
              </a:rPr>
              <a:t>Job ads will outline the </a:t>
            </a:r>
            <a:r>
              <a:rPr lang="en-AU" sz="1100" b="1" noProof="0">
                <a:solidFill>
                  <a:schemeClr val="accent6"/>
                </a:solidFill>
              </a:rPr>
              <a:t>main tasks and qualifications</a:t>
            </a:r>
            <a:r>
              <a:rPr lang="en-AU" sz="1100" noProof="0">
                <a:solidFill>
                  <a:schemeClr val="accent6"/>
                </a:solidFill>
              </a:rPr>
              <a:t> necessary for the position. If you’re a candidate interested in the role, these are important areas you should pay attention to as you should </a:t>
            </a:r>
            <a:r>
              <a:rPr lang="en-AU" sz="1100" b="1" noProof="0">
                <a:solidFill>
                  <a:schemeClr val="accent6"/>
                </a:solidFill>
              </a:rPr>
              <a:t>address these in both your resume </a:t>
            </a:r>
            <a:r>
              <a:rPr lang="en-AU" sz="1100" noProof="0">
                <a:solidFill>
                  <a:schemeClr val="accent6"/>
                </a:solidFill>
              </a:rPr>
              <a:t>(highlighting relevant skills and experience) </a:t>
            </a:r>
            <a:r>
              <a:rPr lang="en-AU" sz="1100" b="1" noProof="0">
                <a:solidFill>
                  <a:schemeClr val="accent6"/>
                </a:solidFill>
              </a:rPr>
              <a:t>and cover letter </a:t>
            </a:r>
            <a:r>
              <a:rPr lang="en-AU" sz="1100" noProof="0">
                <a:solidFill>
                  <a:schemeClr val="accent6"/>
                </a:solidFill>
              </a:rPr>
              <a:t>(explaining how your abilities match the specific duties).</a:t>
            </a:r>
          </a:p>
        </p:txBody>
      </p:sp>
      <p:sp>
        <p:nvSpPr>
          <p:cNvPr id="26" name="TextBox 25">
            <a:extLst>
              <a:ext uri="{FF2B5EF4-FFF2-40B4-BE49-F238E27FC236}">
                <a16:creationId xmlns:a16="http://schemas.microsoft.com/office/drawing/2014/main" id="{465FD583-5048-92CA-4741-AD8DEC3BF317}"/>
              </a:ext>
            </a:extLst>
          </p:cNvPr>
          <p:cNvSpPr txBox="1"/>
          <p:nvPr/>
        </p:nvSpPr>
        <p:spPr>
          <a:xfrm>
            <a:off x="1005118" y="4728249"/>
            <a:ext cx="3999650" cy="769441"/>
          </a:xfrm>
          <a:prstGeom prst="rect">
            <a:avLst/>
          </a:prstGeom>
          <a:noFill/>
        </p:spPr>
        <p:txBody>
          <a:bodyPr wrap="square">
            <a:spAutoFit/>
          </a:bodyPr>
          <a:lstStyle/>
          <a:p>
            <a:r>
              <a:rPr lang="en-AU" sz="1100" b="1" noProof="0">
                <a:solidFill>
                  <a:schemeClr val="accent6"/>
                </a:solidFill>
              </a:rPr>
              <a:t>Benefits and reasons to work there. </a:t>
            </a:r>
            <a:r>
              <a:rPr lang="en-AU" sz="1100" noProof="0">
                <a:solidFill>
                  <a:schemeClr val="accent6"/>
                </a:solidFill>
              </a:rPr>
              <a:t>This might include things like access to an Employee Assistance Program, or other benefits like leave, or employee perks like discounts, gym memberships or association memberships. </a:t>
            </a:r>
          </a:p>
        </p:txBody>
      </p:sp>
      <p:sp>
        <p:nvSpPr>
          <p:cNvPr id="28" name="TextBox 27">
            <a:extLst>
              <a:ext uri="{FF2B5EF4-FFF2-40B4-BE49-F238E27FC236}">
                <a16:creationId xmlns:a16="http://schemas.microsoft.com/office/drawing/2014/main" id="{DD1D68C0-EEC9-FD7A-C65A-6217C0C352BF}"/>
              </a:ext>
            </a:extLst>
          </p:cNvPr>
          <p:cNvSpPr txBox="1"/>
          <p:nvPr/>
        </p:nvSpPr>
        <p:spPr>
          <a:xfrm>
            <a:off x="9615835" y="3838328"/>
            <a:ext cx="2389471" cy="938719"/>
          </a:xfrm>
          <a:prstGeom prst="rect">
            <a:avLst/>
          </a:prstGeom>
          <a:noFill/>
        </p:spPr>
        <p:txBody>
          <a:bodyPr wrap="square">
            <a:spAutoFit/>
          </a:bodyPr>
          <a:lstStyle/>
          <a:p>
            <a:pPr>
              <a:buNone/>
            </a:pPr>
            <a:r>
              <a:rPr lang="en-AU" sz="1100" noProof="0">
                <a:solidFill>
                  <a:schemeClr val="accent6"/>
                </a:solidFill>
              </a:rPr>
              <a:t>Information about the company and its values. </a:t>
            </a:r>
            <a:r>
              <a:rPr lang="en-AU" sz="1100" b="1" noProof="0">
                <a:solidFill>
                  <a:schemeClr val="accent6"/>
                </a:solidFill>
              </a:rPr>
              <a:t>This helps you understand the type of business it is</a:t>
            </a:r>
            <a:r>
              <a:rPr lang="en-AU" sz="1100" noProof="0">
                <a:solidFill>
                  <a:schemeClr val="accent6"/>
                </a:solidFill>
              </a:rPr>
              <a:t>, and whether you want to work there.</a:t>
            </a:r>
          </a:p>
        </p:txBody>
      </p:sp>
      <p:sp>
        <p:nvSpPr>
          <p:cNvPr id="29" name="TextBox 28">
            <a:extLst>
              <a:ext uri="{FF2B5EF4-FFF2-40B4-BE49-F238E27FC236}">
                <a16:creationId xmlns:a16="http://schemas.microsoft.com/office/drawing/2014/main" id="{5BAE3DE5-A2CF-E264-5036-8D1341E9673E}"/>
              </a:ext>
            </a:extLst>
          </p:cNvPr>
          <p:cNvSpPr txBox="1"/>
          <p:nvPr/>
        </p:nvSpPr>
        <p:spPr>
          <a:xfrm>
            <a:off x="9615835" y="5323918"/>
            <a:ext cx="2389471" cy="938719"/>
          </a:xfrm>
          <a:prstGeom prst="rect">
            <a:avLst/>
          </a:prstGeom>
          <a:noFill/>
        </p:spPr>
        <p:txBody>
          <a:bodyPr wrap="square">
            <a:spAutoFit/>
          </a:bodyPr>
          <a:lstStyle/>
          <a:p>
            <a:pPr>
              <a:buNone/>
            </a:pPr>
            <a:r>
              <a:rPr lang="en-AU" sz="1100" noProof="0">
                <a:solidFill>
                  <a:schemeClr val="accent6"/>
                </a:solidFill>
              </a:rPr>
              <a:t>Job postings will often also mention any </a:t>
            </a:r>
            <a:r>
              <a:rPr lang="en-AU" sz="1100" b="1" noProof="0">
                <a:solidFill>
                  <a:schemeClr val="accent6"/>
                </a:solidFill>
              </a:rPr>
              <a:t>required background checks, security clearances</a:t>
            </a:r>
            <a:r>
              <a:rPr lang="en-AU" sz="1100" noProof="0">
                <a:solidFill>
                  <a:schemeClr val="accent6"/>
                </a:solidFill>
              </a:rPr>
              <a:t>, or additional qualifications candidates need to meet.</a:t>
            </a:r>
          </a:p>
        </p:txBody>
      </p:sp>
      <p:pic>
        <p:nvPicPr>
          <p:cNvPr id="35" name="Picture 34" descr="A black background with a black square&#10;&#10;AI-generated content may be incorrect.">
            <a:extLst>
              <a:ext uri="{FF2B5EF4-FFF2-40B4-BE49-F238E27FC236}">
                <a16:creationId xmlns:a16="http://schemas.microsoft.com/office/drawing/2014/main" id="{8EBC8531-E12A-8D17-4672-F5211BDB0B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667720">
            <a:off x="4739344" y="1081452"/>
            <a:ext cx="952509" cy="952509"/>
          </a:xfrm>
          <a:prstGeom prst="rect">
            <a:avLst/>
          </a:prstGeom>
        </p:spPr>
      </p:pic>
      <p:pic>
        <p:nvPicPr>
          <p:cNvPr id="37" name="Picture 36" descr="A black background with a black square&#10;&#10;AI-generated content may be incorrect.">
            <a:extLst>
              <a:ext uri="{FF2B5EF4-FFF2-40B4-BE49-F238E27FC236}">
                <a16:creationId xmlns:a16="http://schemas.microsoft.com/office/drawing/2014/main" id="{7E4E062D-142F-E09C-6382-ECA7669921D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9932280" flipH="1">
            <a:off x="9047871" y="1701216"/>
            <a:ext cx="952509" cy="952509"/>
          </a:xfrm>
          <a:prstGeom prst="rect">
            <a:avLst/>
          </a:prstGeom>
        </p:spPr>
      </p:pic>
      <p:pic>
        <p:nvPicPr>
          <p:cNvPr id="38" name="Picture 37" descr="A black background with a black square&#10;&#10;AI-generated content may be incorrect.">
            <a:extLst>
              <a:ext uri="{FF2B5EF4-FFF2-40B4-BE49-F238E27FC236}">
                <a16:creationId xmlns:a16="http://schemas.microsoft.com/office/drawing/2014/main" id="{FC293BD9-6CF1-4967-87BE-B4C764B53D41}"/>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667720">
            <a:off x="4739345" y="2721876"/>
            <a:ext cx="952509" cy="952509"/>
          </a:xfrm>
          <a:prstGeom prst="rect">
            <a:avLst/>
          </a:prstGeom>
        </p:spPr>
      </p:pic>
      <p:pic>
        <p:nvPicPr>
          <p:cNvPr id="39" name="Picture 38" descr="A black background with a black square&#10;&#10;AI-generated content may be incorrect.">
            <a:extLst>
              <a:ext uri="{FF2B5EF4-FFF2-40B4-BE49-F238E27FC236}">
                <a16:creationId xmlns:a16="http://schemas.microsoft.com/office/drawing/2014/main" id="{4483E637-307F-532B-0238-F33E0D67561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8333406" flipH="1">
            <a:off x="8762880" y="3636394"/>
            <a:ext cx="952509" cy="952509"/>
          </a:xfrm>
          <a:prstGeom prst="rect">
            <a:avLst/>
          </a:prstGeom>
        </p:spPr>
      </p:pic>
      <p:pic>
        <p:nvPicPr>
          <p:cNvPr id="40" name="Picture 39" descr="A black background with a black square&#10;&#10;AI-generated content may be incorrect.">
            <a:extLst>
              <a:ext uri="{FF2B5EF4-FFF2-40B4-BE49-F238E27FC236}">
                <a16:creationId xmlns:a16="http://schemas.microsoft.com/office/drawing/2014/main" id="{A17A9D90-A0EF-010B-086E-99E6C98CB24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8580755" flipH="1">
            <a:off x="6434882" y="1081452"/>
            <a:ext cx="952509" cy="952509"/>
          </a:xfrm>
          <a:prstGeom prst="rect">
            <a:avLst/>
          </a:prstGeom>
        </p:spPr>
      </p:pic>
      <p:pic>
        <p:nvPicPr>
          <p:cNvPr id="42" name="Picture 41" descr="A black background with a black square&#10;&#10;AI-generated content may be incorrect.">
            <a:extLst>
              <a:ext uri="{FF2B5EF4-FFF2-40B4-BE49-F238E27FC236}">
                <a16:creationId xmlns:a16="http://schemas.microsoft.com/office/drawing/2014/main" id="{A2EF2F52-ECA1-DD11-1CC4-E82C95245A51}"/>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9932280" flipH="1">
            <a:off x="8750050" y="4967313"/>
            <a:ext cx="981298" cy="981298"/>
          </a:xfrm>
          <a:prstGeom prst="rect">
            <a:avLst/>
          </a:prstGeom>
        </p:spPr>
      </p:pic>
      <p:pic>
        <p:nvPicPr>
          <p:cNvPr id="43" name="Picture 42" descr="A black background with a black square&#10;&#10;AI-generated content may be incorrect.">
            <a:extLst>
              <a:ext uri="{FF2B5EF4-FFF2-40B4-BE49-F238E27FC236}">
                <a16:creationId xmlns:a16="http://schemas.microsoft.com/office/drawing/2014/main" id="{9F3E47D6-F201-A6A2-327E-9C36692697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695190">
            <a:off x="4630706" y="4021077"/>
            <a:ext cx="952509" cy="952509"/>
          </a:xfrm>
          <a:prstGeom prst="rect">
            <a:avLst/>
          </a:prstGeom>
        </p:spPr>
      </p:pic>
      <p:sp>
        <p:nvSpPr>
          <p:cNvPr id="11" name="Title 10">
            <a:extLst>
              <a:ext uri="{FF2B5EF4-FFF2-40B4-BE49-F238E27FC236}">
                <a16:creationId xmlns:a16="http://schemas.microsoft.com/office/drawing/2014/main" id="{37D4DD8D-ACD2-9801-63B6-9AD74CEC25DA}"/>
              </a:ext>
            </a:extLst>
          </p:cNvPr>
          <p:cNvSpPr>
            <a:spLocks noGrp="1"/>
          </p:cNvSpPr>
          <p:nvPr>
            <p:ph type="title"/>
          </p:nvPr>
        </p:nvSpPr>
        <p:spPr>
          <a:xfrm>
            <a:off x="1055941" y="873125"/>
            <a:ext cx="3791720" cy="524553"/>
          </a:xfrm>
        </p:spPr>
        <p:txBody>
          <a:bodyPr/>
          <a:lstStyle/>
          <a:p>
            <a:r>
              <a:rPr lang="en-AU" noProof="0"/>
              <a:t>Job advertisements</a:t>
            </a:r>
          </a:p>
        </p:txBody>
      </p:sp>
    </p:spTree>
    <p:extLst>
      <p:ext uri="{BB962C8B-B14F-4D97-AF65-F5344CB8AC3E}">
        <p14:creationId xmlns:p14="http://schemas.microsoft.com/office/powerpoint/2010/main" val="1969539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9ED11-2567-85DA-0FC6-A6CACE2ACBFF}"/>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FF92C1D5-3434-505C-C1F5-D923A191105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095964" y="0"/>
            <a:ext cx="4285746" cy="6858000"/>
          </a:xfrm>
          <a:prstGeom prst="rect">
            <a:avLst/>
          </a:prstGeom>
        </p:spPr>
      </p:pic>
      <p:sp>
        <p:nvSpPr>
          <p:cNvPr id="12" name="Title 11">
            <a:extLst>
              <a:ext uri="{FF2B5EF4-FFF2-40B4-BE49-F238E27FC236}">
                <a16:creationId xmlns:a16="http://schemas.microsoft.com/office/drawing/2014/main" id="{CDC4E620-EEC7-B164-691E-12481C3B4265}"/>
              </a:ext>
            </a:extLst>
          </p:cNvPr>
          <p:cNvSpPr>
            <a:spLocks noGrp="1"/>
          </p:cNvSpPr>
          <p:nvPr>
            <p:ph type="title"/>
          </p:nvPr>
        </p:nvSpPr>
        <p:spPr/>
        <p:txBody>
          <a:bodyPr/>
          <a:lstStyle/>
          <a:p>
            <a:r>
              <a:rPr lang="en-AU" noProof="0"/>
              <a:t>Job advertisements</a:t>
            </a:r>
          </a:p>
        </p:txBody>
      </p:sp>
      <p:sp>
        <p:nvSpPr>
          <p:cNvPr id="3" name="Text Placeholder 2">
            <a:extLst>
              <a:ext uri="{FF2B5EF4-FFF2-40B4-BE49-F238E27FC236}">
                <a16:creationId xmlns:a16="http://schemas.microsoft.com/office/drawing/2014/main" id="{450A9744-522D-91F4-7515-ADF86A470EBB}"/>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pic>
        <p:nvPicPr>
          <p:cNvPr id="4" name="Picture 3" descr="A screenshot of a computer&#10;&#10;AI-generated content may be incorrect.">
            <a:extLst>
              <a:ext uri="{FF2B5EF4-FFF2-40B4-BE49-F238E27FC236}">
                <a16:creationId xmlns:a16="http://schemas.microsoft.com/office/drawing/2014/main" id="{573E1F1C-E0F0-223C-B886-D047D768766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39794" y="3131180"/>
            <a:ext cx="4283772" cy="2966547"/>
          </a:xfrm>
          <a:prstGeom prst="rect">
            <a:avLst/>
          </a:prstGeom>
        </p:spPr>
      </p:pic>
      <p:sp>
        <p:nvSpPr>
          <p:cNvPr id="13" name="TextBox 12">
            <a:extLst>
              <a:ext uri="{FF2B5EF4-FFF2-40B4-BE49-F238E27FC236}">
                <a16:creationId xmlns:a16="http://schemas.microsoft.com/office/drawing/2014/main" id="{72D0C138-172D-D718-12E6-939B39971781}"/>
              </a:ext>
            </a:extLst>
          </p:cNvPr>
          <p:cNvSpPr txBox="1"/>
          <p:nvPr/>
        </p:nvSpPr>
        <p:spPr>
          <a:xfrm>
            <a:off x="5544820" y="4854757"/>
            <a:ext cx="1915428" cy="261610"/>
          </a:xfrm>
          <a:prstGeom prst="rect">
            <a:avLst/>
          </a:prstGeom>
          <a:noFill/>
        </p:spPr>
        <p:txBody>
          <a:bodyPr wrap="square">
            <a:spAutoFit/>
          </a:bodyPr>
          <a:lstStyle/>
          <a:p>
            <a:r>
              <a:rPr lang="en-AU" sz="1100" noProof="0">
                <a:solidFill>
                  <a:schemeClr val="accent6"/>
                </a:solidFill>
              </a:rPr>
              <a:t>Shortform example</a:t>
            </a:r>
            <a:endParaRPr lang="en-AU" sz="1100" noProof="0"/>
          </a:p>
        </p:txBody>
      </p:sp>
      <p:sp>
        <p:nvSpPr>
          <p:cNvPr id="14" name="TextBox 13">
            <a:extLst>
              <a:ext uri="{FF2B5EF4-FFF2-40B4-BE49-F238E27FC236}">
                <a16:creationId xmlns:a16="http://schemas.microsoft.com/office/drawing/2014/main" id="{61175217-43DD-2DAF-F277-29CF9D0AC980}"/>
              </a:ext>
            </a:extLst>
          </p:cNvPr>
          <p:cNvSpPr txBox="1"/>
          <p:nvPr/>
        </p:nvSpPr>
        <p:spPr>
          <a:xfrm>
            <a:off x="5544555" y="2571594"/>
            <a:ext cx="2168091" cy="261610"/>
          </a:xfrm>
          <a:prstGeom prst="rect">
            <a:avLst/>
          </a:prstGeom>
          <a:noFill/>
        </p:spPr>
        <p:txBody>
          <a:bodyPr wrap="square">
            <a:spAutoFit/>
          </a:bodyPr>
          <a:lstStyle/>
          <a:p>
            <a:r>
              <a:rPr lang="en-AU" sz="1100" noProof="0">
                <a:solidFill>
                  <a:schemeClr val="accent6"/>
                </a:solidFill>
              </a:rPr>
              <a:t>Longform example</a:t>
            </a:r>
            <a:endParaRPr lang="en-AU" sz="1100" noProof="0"/>
          </a:p>
        </p:txBody>
      </p:sp>
      <p:pic>
        <p:nvPicPr>
          <p:cNvPr id="16" name="Picture 15" descr="A black background with a black square&#10;&#10;AI-generated content may be incorrect.">
            <a:extLst>
              <a:ext uri="{FF2B5EF4-FFF2-40B4-BE49-F238E27FC236}">
                <a16:creationId xmlns:a16="http://schemas.microsoft.com/office/drawing/2014/main" id="{8569DC10-55CD-7EA8-0084-DC9CD8620583}"/>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9932280" flipH="1">
            <a:off x="5314836" y="4238692"/>
            <a:ext cx="952509" cy="952509"/>
          </a:xfrm>
          <a:prstGeom prst="rect">
            <a:avLst/>
          </a:prstGeom>
        </p:spPr>
      </p:pic>
      <p:pic>
        <p:nvPicPr>
          <p:cNvPr id="17" name="Picture 16" descr="A black background with a black square&#10;&#10;AI-generated content may be incorrect.">
            <a:extLst>
              <a:ext uri="{FF2B5EF4-FFF2-40B4-BE49-F238E27FC236}">
                <a16:creationId xmlns:a16="http://schemas.microsoft.com/office/drawing/2014/main" id="{9697CB88-A0DB-3CCC-B44C-AAB8DCB21B4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rot="1667720">
            <a:off x="6075343" y="1915284"/>
            <a:ext cx="952509" cy="952509"/>
          </a:xfrm>
          <a:prstGeom prst="rect">
            <a:avLst/>
          </a:prstGeom>
        </p:spPr>
      </p:pic>
      <p:sp>
        <p:nvSpPr>
          <p:cNvPr id="7" name="TextBox 6">
            <a:extLst>
              <a:ext uri="{FF2B5EF4-FFF2-40B4-BE49-F238E27FC236}">
                <a16:creationId xmlns:a16="http://schemas.microsoft.com/office/drawing/2014/main" id="{89987329-F549-B668-57EB-F1271FCDF809}"/>
              </a:ext>
            </a:extLst>
          </p:cNvPr>
          <p:cNvSpPr txBox="1"/>
          <p:nvPr/>
        </p:nvSpPr>
        <p:spPr>
          <a:xfrm>
            <a:off x="1000782" y="1685281"/>
            <a:ext cx="4562619" cy="1107996"/>
          </a:xfrm>
          <a:prstGeom prst="rect">
            <a:avLst/>
          </a:prstGeom>
          <a:noFill/>
        </p:spPr>
        <p:txBody>
          <a:bodyPr wrap="square">
            <a:spAutoFit/>
          </a:bodyPr>
          <a:lstStyle/>
          <a:p>
            <a:pPr>
              <a:buNone/>
            </a:pPr>
            <a:r>
              <a:rPr lang="en-AU" sz="1100" noProof="0">
                <a:solidFill>
                  <a:schemeClr val="accent6"/>
                </a:solidFill>
              </a:rPr>
              <a:t>Job platforms will have a short listing, and a longform listing. The short listing is to get you interested. The longform listing will include the information you need to prepare your application. Job advertisements provide important signals to potential candidates about the expectations of the job role and what skills you need to take the job on. This example is for a draftsperson at Drake Trailers Pty Ltd.</a:t>
            </a:r>
          </a:p>
        </p:txBody>
      </p:sp>
    </p:spTree>
    <p:extLst>
      <p:ext uri="{BB962C8B-B14F-4D97-AF65-F5344CB8AC3E}">
        <p14:creationId xmlns:p14="http://schemas.microsoft.com/office/powerpoint/2010/main" val="3043762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8CE4F-4455-44C7-0353-43E435006CDD}"/>
            </a:ext>
          </a:extLst>
        </p:cNvPr>
        <p:cNvGrpSpPr/>
        <p:nvPr/>
      </p:nvGrpSpPr>
      <p:grpSpPr>
        <a:xfrm>
          <a:off x="0" y="0"/>
          <a:ext cx="0" cy="0"/>
          <a:chOff x="0" y="0"/>
          <a:chExt cx="0" cy="0"/>
        </a:xfrm>
      </p:grpSpPr>
      <p:pic>
        <p:nvPicPr>
          <p:cNvPr id="16" name="Picture 15" descr="A screenshot of a computer&#10;&#10;AI-generated content may be incorrect.">
            <a:extLst>
              <a:ext uri="{FF2B5EF4-FFF2-40B4-BE49-F238E27FC236}">
                <a16:creationId xmlns:a16="http://schemas.microsoft.com/office/drawing/2014/main" id="{7D9A0141-169E-24B3-85B0-1732E65A915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095964" y="0"/>
            <a:ext cx="4285746" cy="6858000"/>
          </a:xfrm>
          <a:prstGeom prst="rect">
            <a:avLst/>
          </a:prstGeom>
        </p:spPr>
      </p:pic>
      <p:sp>
        <p:nvSpPr>
          <p:cNvPr id="6" name="Text Placeholder 5">
            <a:extLst>
              <a:ext uri="{FF2B5EF4-FFF2-40B4-BE49-F238E27FC236}">
                <a16:creationId xmlns:a16="http://schemas.microsoft.com/office/drawing/2014/main" id="{CDEE36EF-3B81-8F21-B6E2-90B79D0A1A5D}"/>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2" name="TextBox 1">
            <a:extLst>
              <a:ext uri="{FF2B5EF4-FFF2-40B4-BE49-F238E27FC236}">
                <a16:creationId xmlns:a16="http://schemas.microsoft.com/office/drawing/2014/main" id="{7C0B9F43-4838-44D9-1351-E95DC6F18204}"/>
              </a:ext>
            </a:extLst>
          </p:cNvPr>
          <p:cNvSpPr txBox="1"/>
          <p:nvPr/>
        </p:nvSpPr>
        <p:spPr>
          <a:xfrm>
            <a:off x="972153" y="3205259"/>
            <a:ext cx="6097604" cy="2970044"/>
          </a:xfrm>
          <a:prstGeom prst="rect">
            <a:avLst/>
          </a:prstGeom>
          <a:noFill/>
        </p:spPr>
        <p:txBody>
          <a:bodyPr wrap="square">
            <a:spAutoFit/>
          </a:bodyPr>
          <a:lstStyle/>
          <a:p>
            <a:r>
              <a:rPr lang="en-AU" sz="1100" b="1" noProof="0">
                <a:solidFill>
                  <a:schemeClr val="tx2"/>
                </a:solidFill>
              </a:rPr>
              <a:t>Stated requirements:</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Qualification in Drafting, Mechanical Engineering or similar discipline</a:t>
            </a:r>
          </a:p>
          <a:p>
            <a:pPr marL="171450" indent="-171450">
              <a:buFont typeface="Arial" panose="020B0604020202020204" pitchFamily="34" charset="0"/>
              <a:buChar char="•"/>
            </a:pPr>
            <a:r>
              <a:rPr lang="en-AU" sz="1100" noProof="0">
                <a:solidFill>
                  <a:schemeClr val="tx2"/>
                </a:solidFill>
              </a:rPr>
              <a:t>Skilled with CAD software (AutoCAD, SolidWorks, or Inventor)</a:t>
            </a:r>
          </a:p>
          <a:p>
            <a:pPr marL="171450" indent="-171450">
              <a:buFont typeface="Arial" panose="020B0604020202020204" pitchFamily="34" charset="0"/>
              <a:buChar char="•"/>
            </a:pPr>
            <a:r>
              <a:rPr lang="en-AU" sz="1100" noProof="0">
                <a:solidFill>
                  <a:schemeClr val="tx2"/>
                </a:solidFill>
              </a:rPr>
              <a:t>Experience in heavy haulage trailer or large-scale equipment design</a:t>
            </a:r>
          </a:p>
          <a:p>
            <a:pPr marL="171450" indent="-171450">
              <a:buFont typeface="Arial" panose="020B0604020202020204" pitchFamily="34" charset="0"/>
              <a:buChar char="•"/>
            </a:pPr>
            <a:r>
              <a:rPr lang="en-AU" sz="1100" noProof="0">
                <a:solidFill>
                  <a:schemeClr val="tx2"/>
                </a:solidFill>
              </a:rPr>
              <a:t>Strong grasp of mechanical design fundamentals</a:t>
            </a:r>
          </a:p>
          <a:p>
            <a:endParaRPr lang="en-AU" sz="1100" noProof="0">
              <a:solidFill>
                <a:schemeClr val="tx2"/>
              </a:solidFill>
            </a:endParaRPr>
          </a:p>
          <a:p>
            <a:r>
              <a:rPr lang="en-AU" sz="1100" b="1" noProof="0">
                <a:solidFill>
                  <a:schemeClr val="tx2"/>
                </a:solidFill>
              </a:rPr>
              <a:t>Implied requirements:</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Cultural fit with a “cohesive, forward-thinking team”</a:t>
            </a:r>
          </a:p>
          <a:p>
            <a:pPr marL="171450" indent="-171450">
              <a:buFont typeface="Arial" panose="020B0604020202020204" pitchFamily="34" charset="0"/>
              <a:buChar char="•"/>
            </a:pPr>
            <a:r>
              <a:rPr lang="en-AU" sz="1100" noProof="0">
                <a:solidFill>
                  <a:schemeClr val="tx2"/>
                </a:solidFill>
              </a:rPr>
              <a:t>Problem-solving approach for custom engineering solutions</a:t>
            </a:r>
          </a:p>
          <a:p>
            <a:pPr marL="171450" indent="-171450">
              <a:buFont typeface="Arial" panose="020B0604020202020204" pitchFamily="34" charset="0"/>
              <a:buChar char="•"/>
            </a:pPr>
            <a:r>
              <a:rPr lang="en-AU" sz="1100" noProof="0">
                <a:solidFill>
                  <a:schemeClr val="tx2"/>
                </a:solidFill>
              </a:rPr>
              <a:t>Initiative level that enables “bringing custom-engineered trailer solutions to life”</a:t>
            </a:r>
          </a:p>
          <a:p>
            <a:pPr marL="171450" indent="-171450">
              <a:buFont typeface="Arial" panose="020B0604020202020204" pitchFamily="34" charset="0"/>
              <a:buChar char="•"/>
            </a:pPr>
            <a:r>
              <a:rPr lang="en-AU" sz="1100" noProof="0">
                <a:solidFill>
                  <a:schemeClr val="tx2"/>
                </a:solidFill>
              </a:rPr>
              <a:t>Work ethic aligned with manufacturing excellence and high standards</a:t>
            </a:r>
          </a:p>
          <a:p>
            <a:endParaRPr lang="en-AU" sz="1100" noProof="0">
              <a:solidFill>
                <a:schemeClr val="tx2"/>
              </a:solidFill>
            </a:endParaRPr>
          </a:p>
          <a:p>
            <a:r>
              <a:rPr lang="en-AU" sz="1100" b="1" noProof="0">
                <a:solidFill>
                  <a:schemeClr val="tx2"/>
                </a:solidFill>
              </a:rPr>
              <a:t>Selection criteria:</a:t>
            </a:r>
            <a:endParaRPr lang="en-AU" sz="1100" noProof="0">
              <a:solidFill>
                <a:schemeClr val="tx2"/>
              </a:solidFill>
            </a:endParaRPr>
          </a:p>
          <a:p>
            <a:pPr marL="171450" indent="-171450">
              <a:buFont typeface="Arial" panose="020B0604020202020204" pitchFamily="34" charset="0"/>
              <a:buChar char="•"/>
            </a:pPr>
            <a:r>
              <a:rPr lang="en-AU" sz="1100" noProof="0">
                <a:solidFill>
                  <a:schemeClr val="tx2"/>
                </a:solidFill>
              </a:rPr>
              <a:t>Knowledge-based: Understanding of safety regulations and compliance standards</a:t>
            </a:r>
          </a:p>
          <a:p>
            <a:pPr marL="171450" indent="-171450">
              <a:buFont typeface="Arial" panose="020B0604020202020204" pitchFamily="34" charset="0"/>
              <a:buChar char="•"/>
            </a:pPr>
            <a:r>
              <a:rPr lang="en-AU" sz="1100" noProof="0">
                <a:solidFill>
                  <a:schemeClr val="tx2"/>
                </a:solidFill>
              </a:rPr>
              <a:t>Skill-based: Ability to produce high-quality 2D and 3D CAD drawings</a:t>
            </a:r>
          </a:p>
          <a:p>
            <a:pPr marL="171450" indent="-171450">
              <a:buFont typeface="Arial" panose="020B0604020202020204" pitchFamily="34" charset="0"/>
              <a:buChar char="•"/>
            </a:pPr>
            <a:r>
              <a:rPr lang="en-AU" sz="1100" noProof="0">
                <a:solidFill>
                  <a:schemeClr val="tx2"/>
                </a:solidFill>
              </a:rPr>
              <a:t>Experience-based: Previous work with heavy haulage trailers (preferred)</a:t>
            </a:r>
          </a:p>
          <a:p>
            <a:pPr marL="171450" indent="-171450">
              <a:buFont typeface="Arial" panose="020B0604020202020204" pitchFamily="34" charset="0"/>
              <a:buChar char="•"/>
            </a:pPr>
            <a:r>
              <a:rPr lang="en-AU" sz="1100" noProof="0">
                <a:solidFill>
                  <a:schemeClr val="tx2"/>
                </a:solidFill>
              </a:rPr>
              <a:t>Attribute-based: “Meticulous attention to detail and strong problem-solving skills”</a:t>
            </a:r>
          </a:p>
        </p:txBody>
      </p:sp>
      <p:sp>
        <p:nvSpPr>
          <p:cNvPr id="5" name="TextBox 4">
            <a:extLst>
              <a:ext uri="{FF2B5EF4-FFF2-40B4-BE49-F238E27FC236}">
                <a16:creationId xmlns:a16="http://schemas.microsoft.com/office/drawing/2014/main" id="{529AF562-3620-3ECB-1631-C0A3B014CD97}"/>
              </a:ext>
            </a:extLst>
          </p:cNvPr>
          <p:cNvSpPr txBox="1"/>
          <p:nvPr/>
        </p:nvSpPr>
        <p:spPr>
          <a:xfrm>
            <a:off x="972153" y="1950594"/>
            <a:ext cx="6097604" cy="1169551"/>
          </a:xfrm>
          <a:prstGeom prst="rect">
            <a:avLst/>
          </a:prstGeom>
          <a:noFill/>
        </p:spPr>
        <p:txBody>
          <a:bodyPr wrap="square">
            <a:spAutoFit/>
          </a:bodyPr>
          <a:lstStyle/>
          <a:p>
            <a:r>
              <a:rPr lang="en-AU" sz="1400" b="1" i="1" noProof="0">
                <a:solidFill>
                  <a:schemeClr val="tx2"/>
                </a:solidFill>
              </a:rPr>
              <a:t>Key insight:</a:t>
            </a:r>
            <a:r>
              <a:rPr lang="en-AU" sz="1400" i="1" noProof="0">
                <a:solidFill>
                  <a:schemeClr val="tx2"/>
                </a:solidFill>
              </a:rPr>
              <a:t> </a:t>
            </a:r>
          </a:p>
          <a:p>
            <a:r>
              <a:rPr lang="en-AU" sz="1400" i="1" noProof="0">
                <a:solidFill>
                  <a:schemeClr val="tx2"/>
                </a:solidFill>
              </a:rPr>
              <a:t>Focus application on demonstrating technical precision and creativity in equal measure – this employer values innovation within the constraints of engineering standards, so highlight both creative design solutions and attention to compliance requirements.</a:t>
            </a:r>
          </a:p>
        </p:txBody>
      </p:sp>
      <p:sp>
        <p:nvSpPr>
          <p:cNvPr id="7" name="TextBox 6">
            <a:extLst>
              <a:ext uri="{FF2B5EF4-FFF2-40B4-BE49-F238E27FC236}">
                <a16:creationId xmlns:a16="http://schemas.microsoft.com/office/drawing/2014/main" id="{312A1765-4558-134D-4550-D886235DC8F3}"/>
              </a:ext>
            </a:extLst>
          </p:cNvPr>
          <p:cNvSpPr txBox="1"/>
          <p:nvPr/>
        </p:nvSpPr>
        <p:spPr>
          <a:xfrm>
            <a:off x="972153" y="1581262"/>
            <a:ext cx="6097604" cy="276999"/>
          </a:xfrm>
          <a:prstGeom prst="rect">
            <a:avLst/>
          </a:prstGeom>
          <a:noFill/>
        </p:spPr>
        <p:txBody>
          <a:bodyPr wrap="square">
            <a:spAutoFit/>
          </a:bodyPr>
          <a:lstStyle/>
          <a:p>
            <a:pPr>
              <a:buNone/>
            </a:pPr>
            <a:r>
              <a:rPr lang="en-AU" sz="1200" b="1" noProof="0">
                <a:solidFill>
                  <a:schemeClr val="tx2"/>
                </a:solidFill>
              </a:rPr>
              <a:t>Draftsperson – Engineering (Drake Group)</a:t>
            </a:r>
          </a:p>
        </p:txBody>
      </p:sp>
      <p:sp>
        <p:nvSpPr>
          <p:cNvPr id="14" name="Title 13">
            <a:extLst>
              <a:ext uri="{FF2B5EF4-FFF2-40B4-BE49-F238E27FC236}">
                <a16:creationId xmlns:a16="http://schemas.microsoft.com/office/drawing/2014/main" id="{46E0C333-B565-A0F3-4160-616FC0ADA297}"/>
              </a:ext>
            </a:extLst>
          </p:cNvPr>
          <p:cNvSpPr>
            <a:spLocks noGrp="1"/>
          </p:cNvSpPr>
          <p:nvPr>
            <p:ph type="title"/>
          </p:nvPr>
        </p:nvSpPr>
        <p:spPr>
          <a:xfrm>
            <a:off x="1055941" y="873125"/>
            <a:ext cx="3407000" cy="524553"/>
          </a:xfrm>
        </p:spPr>
        <p:txBody>
          <a:bodyPr/>
          <a:lstStyle/>
          <a:p>
            <a:r>
              <a:rPr lang="en-AU" noProof="0"/>
              <a:t>Analysis example</a:t>
            </a:r>
          </a:p>
        </p:txBody>
      </p:sp>
    </p:spTree>
    <p:extLst>
      <p:ext uri="{BB962C8B-B14F-4D97-AF65-F5344CB8AC3E}">
        <p14:creationId xmlns:p14="http://schemas.microsoft.com/office/powerpoint/2010/main" val="4128295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9E0C8-72E7-5DF3-513A-BA0FE80602F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49BE71F-6B7D-B28F-8405-A6A5B1858D8F}"/>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7" name="Text Placeholder 6">
            <a:extLst>
              <a:ext uri="{FF2B5EF4-FFF2-40B4-BE49-F238E27FC236}">
                <a16:creationId xmlns:a16="http://schemas.microsoft.com/office/drawing/2014/main" id="{5B8D27E0-1136-A4A5-1314-C23CA54EB989}"/>
              </a:ext>
            </a:extLst>
          </p:cNvPr>
          <p:cNvSpPr>
            <a:spLocks noGrp="1"/>
          </p:cNvSpPr>
          <p:nvPr>
            <p:ph type="body" sz="quarter" idx="11"/>
          </p:nvPr>
        </p:nvSpPr>
        <p:spPr/>
        <p:txBody>
          <a:bodyPr/>
          <a:lstStyle/>
          <a:p>
            <a:r>
              <a:rPr lang="en-AU" noProof="0"/>
              <a:t>First, let’s practice</a:t>
            </a:r>
          </a:p>
        </p:txBody>
      </p:sp>
      <p:pic>
        <p:nvPicPr>
          <p:cNvPr id="11" name="Picture Placeholder 10" descr="A white sheet of paper with black text&#10;&#10;AI-generated content may be incorrect.">
            <a:extLst>
              <a:ext uri="{FF2B5EF4-FFF2-40B4-BE49-F238E27FC236}">
                <a16:creationId xmlns:a16="http://schemas.microsoft.com/office/drawing/2014/main" id="{EE789BCB-C027-A881-137D-F5E49AC2A26C}"/>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val="0"/>
              </a:ext>
            </a:extLst>
          </a:blip>
          <a:srcRect/>
          <a:stretch>
            <a:fillRect/>
          </a:stretch>
        </p:blipFill>
        <p:spPr>
          <a:xfrm>
            <a:off x="8526463" y="412750"/>
            <a:ext cx="2035175" cy="2879725"/>
          </a:xfrm>
        </p:spPr>
      </p:pic>
      <p:sp>
        <p:nvSpPr>
          <p:cNvPr id="8" name="Text Placeholder 2">
            <a:extLst>
              <a:ext uri="{FF2B5EF4-FFF2-40B4-BE49-F238E27FC236}">
                <a16:creationId xmlns:a16="http://schemas.microsoft.com/office/drawing/2014/main" id="{A216DDB0-0EB5-AAAB-41F5-837CFD46B6A2}"/>
              </a:ext>
            </a:extLst>
          </p:cNvPr>
          <p:cNvSpPr txBox="1">
            <a:spLocks/>
          </p:cNvSpPr>
          <p:nvPr/>
        </p:nvSpPr>
        <p:spPr>
          <a:xfrm>
            <a:off x="7814848" y="3875634"/>
            <a:ext cx="3459162" cy="22819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surprised you most about the requirements or expectations in job advertisements for your field of interest?</a:t>
            </a:r>
          </a:p>
          <a:p>
            <a:pPr marL="285750" indent="-285750">
              <a:buClr>
                <a:schemeClr val="accent3"/>
              </a:buClr>
              <a:buFont typeface="Arial" panose="020B0604020202020204" pitchFamily="34" charset="0"/>
              <a:buChar char="•"/>
            </a:pPr>
            <a:r>
              <a:rPr lang="en-AU" sz="1200" noProof="0">
                <a:solidFill>
                  <a:schemeClr val="tx2"/>
                </a:solidFill>
              </a:rPr>
              <a:t>How might understanding these job requirements influence your subject choices or skill development now?</a:t>
            </a:r>
          </a:p>
          <a:p>
            <a:pPr marL="285750" indent="-285750">
              <a:buClr>
                <a:schemeClr val="accent3"/>
              </a:buClr>
              <a:buFont typeface="Arial" panose="020B0604020202020204" pitchFamily="34" charset="0"/>
              <a:buChar char="•"/>
            </a:pPr>
            <a:r>
              <a:rPr lang="en-AU" sz="1200" noProof="0">
                <a:solidFill>
                  <a:schemeClr val="tx2"/>
                </a:solidFill>
              </a:rPr>
              <a:t>What aspects of these job advertisements might be challenging for you, and how could you address these gaps?</a:t>
            </a:r>
          </a:p>
        </p:txBody>
      </p:sp>
      <p:graphicFrame>
        <p:nvGraphicFramePr>
          <p:cNvPr id="9" name="Table 8">
            <a:extLst>
              <a:ext uri="{FF2B5EF4-FFF2-40B4-BE49-F238E27FC236}">
                <a16:creationId xmlns:a16="http://schemas.microsoft.com/office/drawing/2014/main" id="{35CAD649-A1B9-D8AB-9AB5-23E4C910A8BF}"/>
              </a:ext>
            </a:extLst>
          </p:cNvPr>
          <p:cNvGraphicFramePr>
            <a:graphicFrameLocks noGrp="1"/>
          </p:cNvGraphicFramePr>
          <p:nvPr>
            <p:extLst>
              <p:ext uri="{D42A27DB-BD31-4B8C-83A1-F6EECF244321}">
                <p14:modId xmlns:p14="http://schemas.microsoft.com/office/powerpoint/2010/main" val="467596250"/>
              </p:ext>
            </p:extLst>
          </p:nvPr>
        </p:nvGraphicFramePr>
        <p:xfrm>
          <a:off x="1055687" y="2122017"/>
          <a:ext cx="4895850" cy="373303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job advertisements are structured reveals both explicit requirements and implicit expectations of potential employers. Analysing advertisements in your areas of interest helps you identify industry-specific terminology, required qualifications, and valued attributes.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Find two job advertisements for a job that interests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the requirements and selection criteria for each. Consider, what can you do now, or what might you need training for.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Note similarities and differences between the advertisements.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Be sure to note down any unfamiliar terms to research.</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Share your most valuable finding with the class.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8221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11.1 – Job ad analysis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55D38F4E-CF33-F234-C98E-612AA493F858}"/>
              </a:ext>
            </a:extLst>
          </p:cNvPr>
          <p:cNvSpPr txBox="1">
            <a:spLocks/>
          </p:cNvSpPr>
          <p:nvPr/>
        </p:nvSpPr>
        <p:spPr>
          <a:xfrm>
            <a:off x="7800424" y="362992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714B1CAF-B5ED-079A-E9F4-C68375D850DF}"/>
              </a:ext>
            </a:extLst>
          </p:cNvPr>
          <p:cNvSpPr>
            <a:spLocks noGrp="1"/>
          </p:cNvSpPr>
          <p:nvPr>
            <p:ph type="title"/>
          </p:nvPr>
        </p:nvSpPr>
        <p:spPr>
          <a:xfrm>
            <a:off x="1055941" y="873125"/>
            <a:ext cx="3046325" cy="524553"/>
          </a:xfrm>
        </p:spPr>
        <p:txBody>
          <a:bodyPr/>
          <a:lstStyle/>
          <a:p>
            <a:r>
              <a:rPr lang="en-AU" noProof="0"/>
              <a:t>Job ad analysis</a:t>
            </a:r>
          </a:p>
        </p:txBody>
      </p:sp>
    </p:spTree>
    <p:extLst>
      <p:ext uri="{BB962C8B-B14F-4D97-AF65-F5344CB8AC3E}">
        <p14:creationId xmlns:p14="http://schemas.microsoft.com/office/powerpoint/2010/main" val="3170774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FA4DB-7C3D-FD58-ABE7-E2376AE057FE}"/>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83D9809-1781-DA57-C710-2AC57E50DB14}"/>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9" name="Text Placeholder 2">
            <a:extLst>
              <a:ext uri="{FF2B5EF4-FFF2-40B4-BE49-F238E27FC236}">
                <a16:creationId xmlns:a16="http://schemas.microsoft.com/office/drawing/2014/main" id="{7C73C29F-9CB4-89E8-BFA0-13E0C08B5D5B}"/>
              </a:ext>
            </a:extLst>
          </p:cNvPr>
          <p:cNvSpPr txBox="1">
            <a:spLocks/>
          </p:cNvSpPr>
          <p:nvPr/>
        </p:nvSpPr>
        <p:spPr>
          <a:xfrm>
            <a:off x="7228646" y="1700212"/>
            <a:ext cx="4622870" cy="289207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Application Documents:</a:t>
            </a:r>
          </a:p>
          <a:p>
            <a:pPr marL="285750" indent="-285750">
              <a:buClr>
                <a:schemeClr val="tx2"/>
              </a:buClr>
              <a:buSzPct val="90000"/>
              <a:buFont typeface="Arial" panose="020B0604020202020204" pitchFamily="34" charset="0"/>
              <a:buChar char="•"/>
            </a:pPr>
            <a:r>
              <a:rPr lang="en-AU" noProof="0">
                <a:solidFill>
                  <a:schemeClr val="accent6"/>
                </a:solidFill>
              </a:rPr>
              <a:t>Resume/CV tailored to specific positions</a:t>
            </a:r>
          </a:p>
          <a:p>
            <a:pPr marL="285750" indent="-285750">
              <a:buClr>
                <a:schemeClr val="tx2"/>
              </a:buClr>
              <a:buSzPct val="90000"/>
              <a:buFont typeface="Arial" panose="020B0604020202020204" pitchFamily="34" charset="0"/>
              <a:buChar char="•"/>
            </a:pPr>
            <a:r>
              <a:rPr lang="en-AU" noProof="0">
                <a:solidFill>
                  <a:schemeClr val="accent6"/>
                </a:solidFill>
              </a:rPr>
              <a:t>Cover letters addressing key selection criteria</a:t>
            </a:r>
          </a:p>
          <a:p>
            <a:pPr marL="285750" indent="-285750">
              <a:buClr>
                <a:schemeClr val="tx2"/>
              </a:buClr>
              <a:buSzPct val="90000"/>
              <a:buFont typeface="Arial" panose="020B0604020202020204" pitchFamily="34" charset="0"/>
              <a:buChar char="•"/>
            </a:pPr>
            <a:r>
              <a:rPr lang="en-AU" noProof="0">
                <a:solidFill>
                  <a:schemeClr val="accent6"/>
                </a:solidFill>
              </a:rPr>
              <a:t>Selection criteria statements (for some positions)</a:t>
            </a:r>
          </a:p>
          <a:p>
            <a:pPr marL="285750" indent="-285750">
              <a:buClr>
                <a:schemeClr val="tx2"/>
              </a:buClr>
              <a:buSzPct val="90000"/>
              <a:buFont typeface="Arial" panose="020B0604020202020204" pitchFamily="34" charset="0"/>
              <a:buChar char="•"/>
            </a:pPr>
            <a:r>
              <a:rPr lang="en-AU" noProof="0">
                <a:solidFill>
                  <a:schemeClr val="accent6"/>
                </a:solidFill>
              </a:rPr>
              <a:t>Online application forms and profiles</a:t>
            </a:r>
          </a:p>
          <a:p>
            <a:pPr marL="285750" indent="-285750">
              <a:buClr>
                <a:schemeClr val="tx2"/>
              </a:buClr>
              <a:buSzPct val="90000"/>
              <a:buFont typeface="Arial" panose="020B0604020202020204" pitchFamily="34" charset="0"/>
              <a:buChar char="•"/>
            </a:pPr>
            <a:r>
              <a:rPr lang="en-AU" noProof="0">
                <a:solidFill>
                  <a:schemeClr val="accent6"/>
                </a:solidFill>
              </a:rPr>
              <a:t>Digital portfolios (for relevant industries)</a:t>
            </a:r>
          </a:p>
          <a:p>
            <a:pPr marL="285750" indent="-285750">
              <a:buClr>
                <a:schemeClr val="tx2"/>
              </a:buClr>
              <a:buSzPct val="90000"/>
              <a:buFont typeface="Arial" panose="020B0604020202020204" pitchFamily="34" charset="0"/>
              <a:buChar char="•"/>
            </a:pPr>
            <a:r>
              <a:rPr lang="en-AU" noProof="0">
                <a:solidFill>
                  <a:schemeClr val="accent6"/>
                </a:solidFill>
              </a:rPr>
              <a:t>Reference lists and testimonials</a:t>
            </a:r>
          </a:p>
          <a:p>
            <a:pPr marL="285750" indent="-285750">
              <a:buClr>
                <a:schemeClr val="tx2"/>
              </a:buClr>
              <a:buSzPct val="90000"/>
              <a:buFont typeface="Arial" panose="020B0604020202020204" pitchFamily="34" charset="0"/>
              <a:buChar char="•"/>
            </a:pPr>
            <a:r>
              <a:rPr lang="en-AU" noProof="0">
                <a:solidFill>
                  <a:schemeClr val="accent6"/>
                </a:solidFill>
              </a:rPr>
              <a:t>Work samples (when requested)</a:t>
            </a:r>
          </a:p>
        </p:txBody>
      </p:sp>
      <p:sp>
        <p:nvSpPr>
          <p:cNvPr id="10" name="Text Placeholder 2">
            <a:extLst>
              <a:ext uri="{FF2B5EF4-FFF2-40B4-BE49-F238E27FC236}">
                <a16:creationId xmlns:a16="http://schemas.microsoft.com/office/drawing/2014/main" id="{A01F54AF-EAAA-E883-E90C-C9C426EE050E}"/>
              </a:ext>
            </a:extLst>
          </p:cNvPr>
          <p:cNvSpPr txBox="1">
            <a:spLocks/>
          </p:cNvSpPr>
          <p:nvPr/>
        </p:nvSpPr>
        <p:spPr>
          <a:xfrm>
            <a:off x="1055687" y="1700212"/>
            <a:ext cx="4622870" cy="39497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As you apply for positions, creating effective application documents is fundamental. Application documents are formal representations of your skills, experiences, and suitability that employers use to make initial selection decisions. While formats vary between industries, all application documents aim to concisely communicate your value to potential employers. </a:t>
            </a:r>
          </a:p>
          <a:p>
            <a:pPr>
              <a:lnSpc>
                <a:spcPct val="100000"/>
              </a:lnSpc>
            </a:pPr>
            <a:r>
              <a:rPr lang="en-AU" noProof="0">
                <a:solidFill>
                  <a:schemeClr val="tx2"/>
                </a:solidFill>
              </a:rPr>
              <a:t>These documents form your professional introduction and significantly impact whether you progress to interview stage. </a:t>
            </a:r>
          </a:p>
          <a:p>
            <a:pPr>
              <a:lnSpc>
                <a:spcPct val="100000"/>
              </a:lnSpc>
            </a:pPr>
            <a:r>
              <a:rPr lang="en-AU" noProof="0">
                <a:solidFill>
                  <a:schemeClr val="tx2"/>
                </a:solidFill>
              </a:rPr>
              <a:t>Developing strong application writing skills will help you highlight relevant strengths, address selection criteria effectively, and stand out in competitive recruitment processes.</a:t>
            </a:r>
          </a:p>
        </p:txBody>
      </p:sp>
      <p:sp>
        <p:nvSpPr>
          <p:cNvPr id="13" name="Title 12">
            <a:extLst>
              <a:ext uri="{FF2B5EF4-FFF2-40B4-BE49-F238E27FC236}">
                <a16:creationId xmlns:a16="http://schemas.microsoft.com/office/drawing/2014/main" id="{FB9671BB-5F87-35C1-9A22-2F79B6AB11E1}"/>
              </a:ext>
            </a:extLst>
          </p:cNvPr>
          <p:cNvSpPr>
            <a:spLocks noGrp="1"/>
          </p:cNvSpPr>
          <p:nvPr>
            <p:ph type="title"/>
          </p:nvPr>
        </p:nvSpPr>
        <p:spPr>
          <a:xfrm>
            <a:off x="1055941" y="873125"/>
            <a:ext cx="4437731" cy="524553"/>
          </a:xfrm>
        </p:spPr>
        <p:txBody>
          <a:bodyPr/>
          <a:lstStyle/>
          <a:p>
            <a:r>
              <a:rPr lang="en-AU" noProof="0"/>
              <a:t>Application documents</a:t>
            </a:r>
          </a:p>
        </p:txBody>
      </p:sp>
    </p:spTree>
    <p:extLst>
      <p:ext uri="{BB962C8B-B14F-4D97-AF65-F5344CB8AC3E}">
        <p14:creationId xmlns:p14="http://schemas.microsoft.com/office/powerpoint/2010/main" val="1737454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32344-1775-788A-1699-3AFF88180515}"/>
            </a:ext>
          </a:extLst>
        </p:cNvPr>
        <p:cNvGrpSpPr/>
        <p:nvPr/>
      </p:nvGrpSpPr>
      <p:grpSpPr>
        <a:xfrm>
          <a:off x="0" y="0"/>
          <a:ext cx="0" cy="0"/>
          <a:chOff x="0" y="0"/>
          <a:chExt cx="0" cy="0"/>
        </a:xfrm>
      </p:grpSpPr>
      <p:sp>
        <p:nvSpPr>
          <p:cNvPr id="23" name="Text Placeholder 22">
            <a:extLst>
              <a:ext uri="{FF2B5EF4-FFF2-40B4-BE49-F238E27FC236}">
                <a16:creationId xmlns:a16="http://schemas.microsoft.com/office/drawing/2014/main" id="{C44111D4-5ABF-22E8-9748-8947E45943F7}"/>
              </a:ext>
            </a:extLst>
          </p:cNvPr>
          <p:cNvSpPr>
            <a:spLocks noGrp="1"/>
          </p:cNvSpPr>
          <p:nvPr>
            <p:ph type="body" sz="quarter" idx="14"/>
          </p:nvPr>
        </p:nvSpPr>
        <p:spPr>
          <a:xfrm>
            <a:off x="4444118" y="1700213"/>
            <a:ext cx="3209912" cy="249299"/>
          </a:xfrm>
        </p:spPr>
        <p:txBody>
          <a:bodyPr/>
          <a:lstStyle/>
          <a:p>
            <a:pPr algn="ctr"/>
            <a:r>
              <a:rPr lang="en-AU" sz="1800" noProof="0"/>
              <a:t>Chronological/time-based</a:t>
            </a:r>
          </a:p>
        </p:txBody>
      </p:sp>
      <p:sp>
        <p:nvSpPr>
          <p:cNvPr id="25" name="Text Placeholder 24">
            <a:extLst>
              <a:ext uri="{FF2B5EF4-FFF2-40B4-BE49-F238E27FC236}">
                <a16:creationId xmlns:a16="http://schemas.microsoft.com/office/drawing/2014/main" id="{05004231-A4BE-078B-4870-B9A4444E33B8}"/>
              </a:ext>
            </a:extLst>
          </p:cNvPr>
          <p:cNvSpPr>
            <a:spLocks noGrp="1"/>
          </p:cNvSpPr>
          <p:nvPr>
            <p:ph type="body" sz="quarter" idx="17"/>
          </p:nvPr>
        </p:nvSpPr>
        <p:spPr>
          <a:xfrm>
            <a:off x="7843403" y="1700213"/>
            <a:ext cx="3205391" cy="249299"/>
          </a:xfrm>
        </p:spPr>
        <p:txBody>
          <a:bodyPr/>
          <a:lstStyle/>
          <a:p>
            <a:pPr algn="ctr"/>
            <a:r>
              <a:rPr lang="en-AU" sz="1800" noProof="0"/>
              <a:t>Mixed approach</a:t>
            </a:r>
          </a:p>
        </p:txBody>
      </p:sp>
      <p:sp>
        <p:nvSpPr>
          <p:cNvPr id="26" name="Text Placeholder 25">
            <a:extLst>
              <a:ext uri="{FF2B5EF4-FFF2-40B4-BE49-F238E27FC236}">
                <a16:creationId xmlns:a16="http://schemas.microsoft.com/office/drawing/2014/main" id="{2FD24BBD-8D92-6263-6122-83F51CA48A79}"/>
              </a:ext>
            </a:extLst>
          </p:cNvPr>
          <p:cNvSpPr>
            <a:spLocks noGrp="1"/>
          </p:cNvSpPr>
          <p:nvPr>
            <p:ph type="body" sz="quarter" idx="18"/>
          </p:nvPr>
        </p:nvSpPr>
        <p:spPr>
          <a:xfrm>
            <a:off x="1001869" y="1700213"/>
            <a:ext cx="3188883" cy="249299"/>
          </a:xfrm>
        </p:spPr>
        <p:txBody>
          <a:bodyPr/>
          <a:lstStyle/>
          <a:p>
            <a:pPr algn="ctr"/>
            <a:r>
              <a:rPr lang="en-AU" sz="1800" noProof="0"/>
              <a:t>Functional/skills-focused</a:t>
            </a:r>
          </a:p>
        </p:txBody>
      </p:sp>
      <p:sp>
        <p:nvSpPr>
          <p:cNvPr id="28" name="Text Placeholder 27">
            <a:extLst>
              <a:ext uri="{FF2B5EF4-FFF2-40B4-BE49-F238E27FC236}">
                <a16:creationId xmlns:a16="http://schemas.microsoft.com/office/drawing/2014/main" id="{9C78F7B6-37FD-A3CF-78ED-541766967A5B}"/>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6AD5A97B-F792-5A1B-71B8-FF1344F24B75}"/>
              </a:ext>
            </a:extLst>
          </p:cNvPr>
          <p:cNvSpPr txBox="1">
            <a:spLocks/>
          </p:cNvSpPr>
          <p:nvPr/>
        </p:nvSpPr>
        <p:spPr>
          <a:xfrm>
            <a:off x="4614569" y="822494"/>
            <a:ext cx="658565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noProof="0">
                <a:solidFill>
                  <a:schemeClr val="accent6"/>
                </a:solidFill>
              </a:rPr>
              <a:t>When you’re creating your first resume, there isn’t just one “right way” to do it. You can choose different formats depending on what you want to highlight about yourself. Here are the main types that might work for you.</a:t>
            </a:r>
          </a:p>
        </p:txBody>
      </p:sp>
      <p:sp>
        <p:nvSpPr>
          <p:cNvPr id="13" name="TextBox 12">
            <a:extLst>
              <a:ext uri="{FF2B5EF4-FFF2-40B4-BE49-F238E27FC236}">
                <a16:creationId xmlns:a16="http://schemas.microsoft.com/office/drawing/2014/main" id="{8C5FA275-DF0F-DCEE-86B8-46F7978CD1E1}"/>
              </a:ext>
            </a:extLst>
          </p:cNvPr>
          <p:cNvSpPr txBox="1"/>
          <p:nvPr/>
        </p:nvSpPr>
        <p:spPr>
          <a:xfrm>
            <a:off x="963906" y="4731127"/>
            <a:ext cx="3182256" cy="1615827"/>
          </a:xfrm>
          <a:prstGeom prst="rect">
            <a:avLst/>
          </a:prstGeom>
          <a:noFill/>
        </p:spPr>
        <p:txBody>
          <a:bodyPr wrap="square">
            <a:spAutoFit/>
          </a:bodyPr>
          <a:lstStyle/>
          <a:p>
            <a:pPr algn="ctr">
              <a:buNone/>
            </a:pPr>
            <a:r>
              <a:rPr lang="en-AU" sz="900" b="1" noProof="0">
                <a:solidFill>
                  <a:schemeClr val="tx2"/>
                </a:solidFill>
              </a:rPr>
              <a:t>Functional/Skills-focused resume</a:t>
            </a:r>
          </a:p>
          <a:p>
            <a:pPr algn="ctr">
              <a:buNone/>
            </a:pPr>
            <a:r>
              <a:rPr lang="en-AU" sz="900" noProof="0">
                <a:solidFill>
                  <a:schemeClr val="tx2"/>
                </a:solidFill>
              </a:rPr>
              <a:t>Great if you don’t have much work experience yet! This type highlights your skills and abilities rather than work history.</a:t>
            </a:r>
          </a:p>
          <a:p>
            <a:pPr algn="ctr">
              <a:buNone/>
            </a:pPr>
            <a:endParaRPr lang="en-AU" sz="900" b="1" noProof="0">
              <a:solidFill>
                <a:schemeClr val="tx2"/>
              </a:solidFill>
            </a:endParaRPr>
          </a:p>
          <a:p>
            <a:pPr algn="ctr">
              <a:buNone/>
            </a:pP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You’re applying for your first job</a:t>
            </a:r>
          </a:p>
          <a:p>
            <a:pPr algn="ctr"/>
            <a:r>
              <a:rPr lang="en-AU" sz="900" noProof="0">
                <a:solidFill>
                  <a:schemeClr val="tx2"/>
                </a:solidFill>
              </a:rPr>
              <a:t>You have skills from school projects, volunteering, or hobbies</a:t>
            </a:r>
          </a:p>
          <a:p>
            <a:pPr algn="ctr"/>
            <a:r>
              <a:rPr lang="en-AU" sz="900" noProof="0">
                <a:solidFill>
                  <a:schemeClr val="tx2"/>
                </a:solidFill>
              </a:rPr>
              <a:t>You want to show you’re capable even without paid experience</a:t>
            </a:r>
          </a:p>
        </p:txBody>
      </p:sp>
      <p:sp>
        <p:nvSpPr>
          <p:cNvPr id="14" name="TextBox 13">
            <a:extLst>
              <a:ext uri="{FF2B5EF4-FFF2-40B4-BE49-F238E27FC236}">
                <a16:creationId xmlns:a16="http://schemas.microsoft.com/office/drawing/2014/main" id="{D845CF45-D74F-F3F2-AFBE-FD092073F653}"/>
              </a:ext>
            </a:extLst>
          </p:cNvPr>
          <p:cNvSpPr txBox="1"/>
          <p:nvPr/>
        </p:nvSpPr>
        <p:spPr>
          <a:xfrm>
            <a:off x="4529343" y="4740370"/>
            <a:ext cx="3039460" cy="1338828"/>
          </a:xfrm>
          <a:prstGeom prst="rect">
            <a:avLst/>
          </a:prstGeom>
          <a:noFill/>
        </p:spPr>
        <p:txBody>
          <a:bodyPr wrap="square">
            <a:spAutoFit/>
          </a:bodyPr>
          <a:lstStyle/>
          <a:p>
            <a:pPr algn="ctr"/>
            <a:r>
              <a:rPr lang="en-AU" sz="900" b="1" noProof="0">
                <a:solidFill>
                  <a:schemeClr val="tx2"/>
                </a:solidFill>
              </a:rPr>
              <a:t>Chronological/Time-based resume</a:t>
            </a:r>
          </a:p>
          <a:p>
            <a:pPr algn="ctr"/>
            <a:r>
              <a:rPr lang="en-AU" sz="900" noProof="0">
                <a:solidFill>
                  <a:schemeClr val="tx2"/>
                </a:solidFill>
              </a:rPr>
              <a:t>Lists your experiences in order from most recent to oldest.</a:t>
            </a:r>
          </a:p>
          <a:p>
            <a:pPr algn="ctr"/>
            <a:endParaRPr lang="en-AU" sz="900" b="1" noProof="0">
              <a:solidFill>
                <a:schemeClr val="tx2"/>
              </a:solidFill>
            </a:endParaRPr>
          </a:p>
          <a:p>
            <a:pPr algn="ct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 have some work experience (even casual or volunteer)</a:t>
            </a:r>
          </a:p>
          <a:p>
            <a:pPr algn="ctr"/>
            <a:r>
              <a:rPr lang="en-AU" sz="900" noProof="0">
                <a:solidFill>
                  <a:schemeClr val="tx2"/>
                </a:solidFill>
              </a:rPr>
              <a:t>Your experience directly relates to the job you want</a:t>
            </a:r>
          </a:p>
          <a:p>
            <a:pPr algn="ctr"/>
            <a:r>
              <a:rPr lang="en-AU" sz="900" noProof="0">
                <a:solidFill>
                  <a:schemeClr val="tx2"/>
                </a:solidFill>
              </a:rPr>
              <a:t>You want to show how you’ve progressed over time</a:t>
            </a:r>
          </a:p>
        </p:txBody>
      </p:sp>
      <p:sp>
        <p:nvSpPr>
          <p:cNvPr id="16" name="TextBox 15">
            <a:extLst>
              <a:ext uri="{FF2B5EF4-FFF2-40B4-BE49-F238E27FC236}">
                <a16:creationId xmlns:a16="http://schemas.microsoft.com/office/drawing/2014/main" id="{141E3DB2-8A78-BAE5-1339-59C11B3F94A1}"/>
              </a:ext>
            </a:extLst>
          </p:cNvPr>
          <p:cNvSpPr txBox="1"/>
          <p:nvPr/>
        </p:nvSpPr>
        <p:spPr>
          <a:xfrm>
            <a:off x="7926368" y="4740369"/>
            <a:ext cx="3039460" cy="1477328"/>
          </a:xfrm>
          <a:prstGeom prst="rect">
            <a:avLst/>
          </a:prstGeom>
          <a:noFill/>
        </p:spPr>
        <p:txBody>
          <a:bodyPr wrap="square">
            <a:spAutoFit/>
          </a:bodyPr>
          <a:lstStyle/>
          <a:p>
            <a:pPr algn="ctr"/>
            <a:r>
              <a:rPr lang="en-AU" sz="900" b="1" noProof="0">
                <a:solidFill>
                  <a:schemeClr val="tx2"/>
                </a:solidFill>
              </a:rPr>
              <a:t>Mixed approach resume</a:t>
            </a:r>
          </a:p>
          <a:p>
            <a:pPr algn="ctr"/>
            <a:r>
              <a:rPr lang="en-AU" sz="900" noProof="0">
                <a:solidFill>
                  <a:schemeClr val="tx2"/>
                </a:solidFill>
              </a:rPr>
              <a:t>Combines both skills and experience sections to give a complete picture.</a:t>
            </a:r>
          </a:p>
          <a:p>
            <a:pPr algn="ctr"/>
            <a:endParaRPr lang="en-AU" sz="900" b="1" noProof="0">
              <a:solidFill>
                <a:schemeClr val="tx2"/>
              </a:solidFill>
            </a:endParaRPr>
          </a:p>
          <a:p>
            <a:pPr algn="ctr"/>
            <a:r>
              <a:rPr lang="en-AU" sz="900" b="1" noProof="0">
                <a:solidFill>
                  <a:schemeClr val="tx2"/>
                </a:solidFill>
              </a:rPr>
              <a:t>When it works best:</a:t>
            </a:r>
            <a:endParaRPr lang="en-AU" sz="900" noProof="0">
              <a:solidFill>
                <a:schemeClr val="tx2"/>
              </a:solidFill>
            </a:endParaRPr>
          </a:p>
          <a:p>
            <a:pPr algn="ctr"/>
            <a:r>
              <a:rPr lang="en-AU" sz="900" noProof="0">
                <a:solidFill>
                  <a:schemeClr val="tx2"/>
                </a:solidFill>
              </a:rPr>
              <a:t>You have some experience but also want to highlight specific skills</a:t>
            </a:r>
          </a:p>
          <a:p>
            <a:pPr algn="ctr"/>
            <a:r>
              <a:rPr lang="en-AU" sz="900" noProof="0">
                <a:solidFill>
                  <a:schemeClr val="tx2"/>
                </a:solidFill>
              </a:rPr>
              <a:t>You’re applying for a role that needs particular abilities</a:t>
            </a:r>
          </a:p>
          <a:p>
            <a:pPr algn="ctr"/>
            <a:r>
              <a:rPr lang="en-AU" sz="900" noProof="0">
                <a:solidFill>
                  <a:schemeClr val="tx2"/>
                </a:solidFill>
              </a:rPr>
              <a:t>You want to stand out by showing both what you can do and what you’ve done</a:t>
            </a:r>
          </a:p>
        </p:txBody>
      </p:sp>
      <p:pic>
        <p:nvPicPr>
          <p:cNvPr id="18" name="Picture 17" descr="A close-up of a card&#10;&#10;AI-generated content may be incorrect.">
            <a:extLst>
              <a:ext uri="{FF2B5EF4-FFF2-40B4-BE49-F238E27FC236}">
                <a16:creationId xmlns:a16="http://schemas.microsoft.com/office/drawing/2014/main" id="{DA33F5BF-5EDC-1858-5686-5C9850C2033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907394" y="2245533"/>
            <a:ext cx="3209912" cy="2293534"/>
          </a:xfrm>
          <a:prstGeom prst="rect">
            <a:avLst/>
          </a:prstGeom>
          <a:ln>
            <a:noFill/>
          </a:ln>
          <a:effectLst>
            <a:outerShdw blurRad="292100" dist="139700" dir="2700000" algn="tl" rotWithShape="0">
              <a:srgbClr val="333333">
                <a:alpha val="65000"/>
              </a:srgbClr>
            </a:outerShdw>
          </a:effectLst>
        </p:spPr>
      </p:pic>
      <p:pic>
        <p:nvPicPr>
          <p:cNvPr id="20" name="Picture 19" descr="A close-up of a computer&#10;&#10;AI-generated content may be incorrect.">
            <a:extLst>
              <a:ext uri="{FF2B5EF4-FFF2-40B4-BE49-F238E27FC236}">
                <a16:creationId xmlns:a16="http://schemas.microsoft.com/office/drawing/2014/main" id="{0286AD9B-2F1F-7A7F-316F-08DB1BCFBC23}"/>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444117" y="2245533"/>
            <a:ext cx="3209912" cy="2293534"/>
          </a:xfrm>
          <a:prstGeom prst="rect">
            <a:avLst/>
          </a:prstGeom>
          <a:ln>
            <a:noFill/>
          </a:ln>
          <a:effectLst>
            <a:outerShdw blurRad="292100" dist="139700" dir="2700000" algn="tl" rotWithShape="0">
              <a:srgbClr val="333333">
                <a:alpha val="65000"/>
              </a:srgbClr>
            </a:outerShdw>
          </a:effectLst>
        </p:spPr>
      </p:pic>
      <p:pic>
        <p:nvPicPr>
          <p:cNvPr id="22" name="Picture 21" descr="A close-up of a computer screen&#10;&#10;AI-generated content may be incorrect.">
            <a:extLst>
              <a:ext uri="{FF2B5EF4-FFF2-40B4-BE49-F238E27FC236}">
                <a16:creationId xmlns:a16="http://schemas.microsoft.com/office/drawing/2014/main" id="{5127E918-E6AA-1C0E-B6BA-195020A6F15F}"/>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80840" y="2252047"/>
            <a:ext cx="3209912" cy="2293534"/>
          </a:xfrm>
          <a:prstGeom prst="rect">
            <a:avLst/>
          </a:prstGeom>
          <a:ln>
            <a:noFill/>
          </a:ln>
          <a:effectLst>
            <a:outerShdw blurRad="292100" dist="139700" dir="2700000" algn="tl" rotWithShape="0">
              <a:srgbClr val="333333">
                <a:alpha val="65000"/>
              </a:srgbClr>
            </a:outerShdw>
          </a:effectLst>
        </p:spPr>
      </p:pic>
      <p:sp>
        <p:nvSpPr>
          <p:cNvPr id="30" name="Title 29">
            <a:extLst>
              <a:ext uri="{FF2B5EF4-FFF2-40B4-BE49-F238E27FC236}">
                <a16:creationId xmlns:a16="http://schemas.microsoft.com/office/drawing/2014/main" id="{5EF3F265-9559-B9C7-FAB9-CCDF26B47841}"/>
              </a:ext>
            </a:extLst>
          </p:cNvPr>
          <p:cNvSpPr>
            <a:spLocks noGrp="1"/>
          </p:cNvSpPr>
          <p:nvPr>
            <p:ph type="title"/>
          </p:nvPr>
        </p:nvSpPr>
        <p:spPr>
          <a:xfrm>
            <a:off x="1055941" y="873125"/>
            <a:ext cx="3208548" cy="524553"/>
          </a:xfrm>
        </p:spPr>
        <p:txBody>
          <a:bodyPr/>
          <a:lstStyle/>
          <a:p>
            <a:r>
              <a:rPr lang="en-AU" noProof="0"/>
              <a:t>Types of resume</a:t>
            </a:r>
          </a:p>
        </p:txBody>
      </p:sp>
      <p:pic>
        <p:nvPicPr>
          <p:cNvPr id="33" name="Picture 32" descr="A black background with a black square&#10;&#10;AI-generated content may be incorrect.">
            <a:extLst>
              <a:ext uri="{FF2B5EF4-FFF2-40B4-BE49-F238E27FC236}">
                <a16:creationId xmlns:a16="http://schemas.microsoft.com/office/drawing/2014/main" id="{265CF0E4-3963-5DED-A0B2-39AE8C128A6F}"/>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2009477" y="2735096"/>
            <a:ext cx="952509" cy="952509"/>
          </a:xfrm>
          <a:prstGeom prst="rect">
            <a:avLst/>
          </a:prstGeom>
        </p:spPr>
      </p:pic>
      <p:sp>
        <p:nvSpPr>
          <p:cNvPr id="34" name="TextBox 33">
            <a:extLst>
              <a:ext uri="{FF2B5EF4-FFF2-40B4-BE49-F238E27FC236}">
                <a16:creationId xmlns:a16="http://schemas.microsoft.com/office/drawing/2014/main" id="{645F0612-10DB-6EF8-C270-9DBFAA3DB95D}"/>
              </a:ext>
            </a:extLst>
          </p:cNvPr>
          <p:cNvSpPr txBox="1"/>
          <p:nvPr/>
        </p:nvSpPr>
        <p:spPr>
          <a:xfrm>
            <a:off x="2905087" y="3060700"/>
            <a:ext cx="1085536" cy="861774"/>
          </a:xfrm>
          <a:prstGeom prst="rect">
            <a:avLst/>
          </a:prstGeom>
          <a:noFill/>
        </p:spPr>
        <p:txBody>
          <a:bodyPr wrap="square" rtlCol="0">
            <a:spAutoFit/>
          </a:bodyPr>
          <a:lstStyle/>
          <a:p>
            <a:r>
              <a:rPr lang="en-AU" sz="1000" noProof="0"/>
              <a:t>Prioritise what you can do and your proof (skills and qualifications)</a:t>
            </a:r>
          </a:p>
        </p:txBody>
      </p:sp>
      <p:pic>
        <p:nvPicPr>
          <p:cNvPr id="35" name="Picture 34" descr="A black background with a black square&#10;&#10;AI-generated content may be incorrect.">
            <a:extLst>
              <a:ext uri="{FF2B5EF4-FFF2-40B4-BE49-F238E27FC236}">
                <a16:creationId xmlns:a16="http://schemas.microsoft.com/office/drawing/2014/main" id="{92CC4C0C-6EC7-4AB3-4696-6499352599AD}"/>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5541803" y="2727503"/>
            <a:ext cx="952509" cy="952509"/>
          </a:xfrm>
          <a:prstGeom prst="rect">
            <a:avLst/>
          </a:prstGeom>
        </p:spPr>
      </p:pic>
      <p:sp>
        <p:nvSpPr>
          <p:cNvPr id="36" name="TextBox 35">
            <a:extLst>
              <a:ext uri="{FF2B5EF4-FFF2-40B4-BE49-F238E27FC236}">
                <a16:creationId xmlns:a16="http://schemas.microsoft.com/office/drawing/2014/main" id="{3DEE68D0-6718-164D-63DB-9B6B340CD674}"/>
              </a:ext>
            </a:extLst>
          </p:cNvPr>
          <p:cNvSpPr txBox="1"/>
          <p:nvPr/>
        </p:nvSpPr>
        <p:spPr>
          <a:xfrm>
            <a:off x="6437413" y="3053107"/>
            <a:ext cx="1085536" cy="553998"/>
          </a:xfrm>
          <a:prstGeom prst="rect">
            <a:avLst/>
          </a:prstGeom>
          <a:noFill/>
        </p:spPr>
        <p:txBody>
          <a:bodyPr wrap="square" rtlCol="0">
            <a:spAutoFit/>
          </a:bodyPr>
          <a:lstStyle/>
          <a:p>
            <a:r>
              <a:rPr lang="en-AU" sz="1000" noProof="0"/>
              <a:t>Prioritise positions held and experience</a:t>
            </a:r>
          </a:p>
        </p:txBody>
      </p:sp>
      <p:pic>
        <p:nvPicPr>
          <p:cNvPr id="37" name="Picture 36" descr="A black background with a black square&#10;&#10;AI-generated content may be incorrect.">
            <a:extLst>
              <a:ext uri="{FF2B5EF4-FFF2-40B4-BE49-F238E27FC236}">
                <a16:creationId xmlns:a16="http://schemas.microsoft.com/office/drawing/2014/main" id="{BEC42474-7C2D-3CB4-88AB-B7780AD28543}"/>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rot="18943228" flipH="1">
            <a:off x="8944075" y="2672821"/>
            <a:ext cx="952509" cy="952509"/>
          </a:xfrm>
          <a:prstGeom prst="rect">
            <a:avLst/>
          </a:prstGeom>
        </p:spPr>
      </p:pic>
      <p:sp>
        <p:nvSpPr>
          <p:cNvPr id="38" name="TextBox 37">
            <a:extLst>
              <a:ext uri="{FF2B5EF4-FFF2-40B4-BE49-F238E27FC236}">
                <a16:creationId xmlns:a16="http://schemas.microsoft.com/office/drawing/2014/main" id="{578B5FEC-BA74-78A4-B8D2-D2EAE78044A7}"/>
              </a:ext>
            </a:extLst>
          </p:cNvPr>
          <p:cNvSpPr txBox="1"/>
          <p:nvPr/>
        </p:nvSpPr>
        <p:spPr>
          <a:xfrm>
            <a:off x="9839685" y="2998425"/>
            <a:ext cx="1085536" cy="1169551"/>
          </a:xfrm>
          <a:prstGeom prst="rect">
            <a:avLst/>
          </a:prstGeom>
          <a:noFill/>
        </p:spPr>
        <p:txBody>
          <a:bodyPr wrap="square" rtlCol="0">
            <a:spAutoFit/>
          </a:bodyPr>
          <a:lstStyle/>
          <a:p>
            <a:r>
              <a:rPr lang="en-AU" sz="1000" noProof="0"/>
              <a:t>Combine, qualifications first then employment, end with a reference to skills</a:t>
            </a:r>
          </a:p>
        </p:txBody>
      </p:sp>
    </p:spTree>
    <p:extLst>
      <p:ext uri="{BB962C8B-B14F-4D97-AF65-F5344CB8AC3E}">
        <p14:creationId xmlns:p14="http://schemas.microsoft.com/office/powerpoint/2010/main" val="4161978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7D774-AEAB-7A6D-C901-60E42626460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753BA58-FE18-3877-828E-ECE6FD7008D0}"/>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3AA94BB0-6B0E-5950-17F3-76664F45068A}"/>
              </a:ext>
            </a:extLst>
          </p:cNvPr>
          <p:cNvSpPr txBox="1">
            <a:spLocks/>
          </p:cNvSpPr>
          <p:nvPr/>
        </p:nvSpPr>
        <p:spPr>
          <a:xfrm>
            <a:off x="1055687" y="1700212"/>
            <a:ext cx="2132013" cy="265919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fontAlgn="base"/>
            <a:r>
              <a:rPr lang="en-AU" noProof="0">
                <a:solidFill>
                  <a:schemeClr val="accent6"/>
                </a:solidFill>
              </a:rPr>
              <a:t>Your resume should be visually strong to clearly show employers your key skills and experience. Highlight relevant skills and experience tailored to each job description. Maintain consistent formatting with organised sections for easy readability.</a:t>
            </a:r>
          </a:p>
        </p:txBody>
      </p:sp>
      <p:sp>
        <p:nvSpPr>
          <p:cNvPr id="7" name="Title 6">
            <a:extLst>
              <a:ext uri="{FF2B5EF4-FFF2-40B4-BE49-F238E27FC236}">
                <a16:creationId xmlns:a16="http://schemas.microsoft.com/office/drawing/2014/main" id="{9DE9E585-24D6-44E8-8E5C-1E47C1368213}"/>
              </a:ext>
            </a:extLst>
          </p:cNvPr>
          <p:cNvSpPr>
            <a:spLocks noGrp="1"/>
          </p:cNvSpPr>
          <p:nvPr>
            <p:ph type="title"/>
          </p:nvPr>
        </p:nvSpPr>
        <p:spPr>
          <a:xfrm>
            <a:off x="1055941" y="873125"/>
            <a:ext cx="5500522" cy="524553"/>
          </a:xfrm>
        </p:spPr>
        <p:txBody>
          <a:bodyPr/>
          <a:lstStyle/>
          <a:p>
            <a:r>
              <a:rPr lang="en-AU" noProof="0"/>
              <a:t>What makes a great resume?</a:t>
            </a:r>
          </a:p>
        </p:txBody>
      </p:sp>
      <p:pic>
        <p:nvPicPr>
          <p:cNvPr id="10" name="Picture 9" descr="A close-up of a computer screen&#10;&#10;AI-generated content may be incorrect.">
            <a:extLst>
              <a:ext uri="{FF2B5EF4-FFF2-40B4-BE49-F238E27FC236}">
                <a16:creationId xmlns:a16="http://schemas.microsoft.com/office/drawing/2014/main" id="{7BA34183-4FAC-B741-6F5D-B20FDA6AF53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90614" y="1599732"/>
            <a:ext cx="4627376" cy="3306335"/>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FC759725-F741-063A-702F-1E712B02B219}"/>
              </a:ext>
            </a:extLst>
          </p:cNvPr>
          <p:cNvSpPr txBox="1"/>
          <p:nvPr/>
        </p:nvSpPr>
        <p:spPr>
          <a:xfrm>
            <a:off x="8501444" y="338576"/>
            <a:ext cx="3179733" cy="1231106"/>
          </a:xfrm>
          <a:prstGeom prst="rect">
            <a:avLst/>
          </a:prstGeom>
          <a:noFill/>
        </p:spPr>
        <p:txBody>
          <a:bodyPr wrap="square">
            <a:spAutoFit/>
          </a:bodyPr>
          <a:lstStyle/>
          <a:p>
            <a:r>
              <a:rPr lang="en-AU" sz="1100" b="1" noProof="0">
                <a:solidFill>
                  <a:sysClr val="windowText" lastClr="000000"/>
                </a:solidFill>
              </a:rPr>
              <a:t>CONTACT INFORMATION</a:t>
            </a:r>
          </a:p>
          <a:p>
            <a:pPr marL="171450" indent="-171450">
              <a:buFont typeface="Arial" panose="020B0604020202020204" pitchFamily="34" charset="0"/>
              <a:buChar char="•"/>
            </a:pPr>
            <a:r>
              <a:rPr lang="en-AU" sz="1050" noProof="0">
                <a:solidFill>
                  <a:sysClr val="windowText" lastClr="000000"/>
                </a:solidFill>
              </a:rPr>
              <a:t>Details of how the company can contact you, if you are required for an interview – name, location, mobile and email contacts. Remember to use a professional sounding email address.</a:t>
            </a:r>
          </a:p>
          <a:p>
            <a:pPr marL="171450" indent="-171450">
              <a:buFont typeface="Arial" panose="020B0604020202020204" pitchFamily="34" charset="0"/>
              <a:buChar char="•"/>
            </a:pPr>
            <a:r>
              <a:rPr lang="en-AU" sz="1050" noProof="0">
                <a:solidFill>
                  <a:sysClr val="windowText" lastClr="000000"/>
                </a:solidFill>
              </a:rPr>
              <a:t>Full address is optional but include your suburb at a minimum.</a:t>
            </a:r>
          </a:p>
        </p:txBody>
      </p:sp>
      <p:pic>
        <p:nvPicPr>
          <p:cNvPr id="16" name="Picture 15" descr="A black background with a black square&#10;&#10;AI-generated content may be incorrect.">
            <a:extLst>
              <a:ext uri="{FF2B5EF4-FFF2-40B4-BE49-F238E27FC236}">
                <a16:creationId xmlns:a16="http://schemas.microsoft.com/office/drawing/2014/main" id="{47A512C2-082C-BB51-D718-30FCE4DF041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7148865" flipH="1">
            <a:off x="7710972" y="1012607"/>
            <a:ext cx="952509" cy="952509"/>
          </a:xfrm>
          <a:prstGeom prst="rect">
            <a:avLst/>
          </a:prstGeom>
        </p:spPr>
      </p:pic>
      <p:sp>
        <p:nvSpPr>
          <p:cNvPr id="18" name="TextBox 17">
            <a:extLst>
              <a:ext uri="{FF2B5EF4-FFF2-40B4-BE49-F238E27FC236}">
                <a16:creationId xmlns:a16="http://schemas.microsoft.com/office/drawing/2014/main" id="{D0FCAA92-FADC-F5CE-CAC9-7710AA6372ED}"/>
              </a:ext>
            </a:extLst>
          </p:cNvPr>
          <p:cNvSpPr txBox="1"/>
          <p:nvPr/>
        </p:nvSpPr>
        <p:spPr>
          <a:xfrm>
            <a:off x="8938966" y="4964599"/>
            <a:ext cx="3206662" cy="900246"/>
          </a:xfrm>
          <a:prstGeom prst="rect">
            <a:avLst/>
          </a:prstGeom>
          <a:noFill/>
        </p:spPr>
        <p:txBody>
          <a:bodyPr wrap="square">
            <a:spAutoFit/>
          </a:bodyPr>
          <a:lstStyle/>
          <a:p>
            <a:r>
              <a:rPr lang="en-AU" sz="1050" b="1" kern="1200" noProof="0">
                <a:solidFill>
                  <a:sysClr val="windowText" lastClr="000000"/>
                </a:solidFill>
              </a:rPr>
              <a:t>EDUCATION</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Education is relevant to current school students, and recent graduates.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List your school, year level or graduation year.</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Provide insight to the subjects you completed.</a:t>
            </a:r>
            <a:endParaRPr lang="en-AU" sz="1050" kern="1200" noProof="0">
              <a:solidFill>
                <a:sysClr val="windowText" lastClr="000000"/>
              </a:solidFill>
              <a:latin typeface="+mn-lt"/>
              <a:ea typeface="+mn-ea"/>
              <a:cs typeface="+mn-cs"/>
            </a:endParaRPr>
          </a:p>
        </p:txBody>
      </p:sp>
      <p:pic>
        <p:nvPicPr>
          <p:cNvPr id="19" name="Picture 18" descr="A black background with a black square&#10;&#10;AI-generated content may be incorrect.">
            <a:extLst>
              <a:ext uri="{FF2B5EF4-FFF2-40B4-BE49-F238E27FC236}">
                <a16:creationId xmlns:a16="http://schemas.microsoft.com/office/drawing/2014/main" id="{0EA90C62-F237-96F9-4F7C-744659F2AFC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4386014" flipH="1" flipV="1">
            <a:off x="8213300" y="4396319"/>
            <a:ext cx="952509" cy="952509"/>
          </a:xfrm>
          <a:prstGeom prst="rect">
            <a:avLst/>
          </a:prstGeom>
        </p:spPr>
      </p:pic>
      <p:sp>
        <p:nvSpPr>
          <p:cNvPr id="21" name="TextBox 20">
            <a:extLst>
              <a:ext uri="{FF2B5EF4-FFF2-40B4-BE49-F238E27FC236}">
                <a16:creationId xmlns:a16="http://schemas.microsoft.com/office/drawing/2014/main" id="{AA33C5DF-9AEA-3E4C-CEDA-631B8BD12CD3}"/>
              </a:ext>
            </a:extLst>
          </p:cNvPr>
          <p:cNvSpPr txBox="1"/>
          <p:nvPr/>
        </p:nvSpPr>
        <p:spPr>
          <a:xfrm>
            <a:off x="3393050" y="3948937"/>
            <a:ext cx="2701219" cy="1546577"/>
          </a:xfrm>
          <a:prstGeom prst="rect">
            <a:avLst/>
          </a:prstGeom>
          <a:noFill/>
        </p:spPr>
        <p:txBody>
          <a:bodyPr wrap="square">
            <a:spAutoFit/>
          </a:bodyPr>
          <a:lstStyle/>
          <a:p>
            <a:r>
              <a:rPr lang="en-AU" sz="1050" b="1" kern="1200" noProof="0">
                <a:solidFill>
                  <a:sysClr val="windowText" lastClr="000000"/>
                </a:solidFill>
              </a:rPr>
              <a:t>WORK EXPERIENCE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Any current or previous jobs. Include dot points of key tasks that were completed or part of your role.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As a student, you can fill this section with volunteer roles, work experience, coaching, tutoring or mentoring roles.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Updating your resume means that less relevant or older roles are removed.</a:t>
            </a:r>
            <a:endParaRPr lang="en-AU" sz="1050" kern="1200" noProof="0">
              <a:solidFill>
                <a:sysClr val="windowText" lastClr="000000"/>
              </a:solidFill>
              <a:latin typeface="+mn-lt"/>
              <a:ea typeface="+mn-ea"/>
              <a:cs typeface="+mn-cs"/>
            </a:endParaRPr>
          </a:p>
        </p:txBody>
      </p:sp>
      <p:pic>
        <p:nvPicPr>
          <p:cNvPr id="22" name="Picture 21" descr="A black background with a black square&#10;&#10;AI-generated content may be incorrect.">
            <a:extLst>
              <a:ext uri="{FF2B5EF4-FFF2-40B4-BE49-F238E27FC236}">
                <a16:creationId xmlns:a16="http://schemas.microsoft.com/office/drawing/2014/main" id="{BF16B2AD-AA36-79C5-6214-D292525B623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1110601">
            <a:off x="5757743" y="3507357"/>
            <a:ext cx="952509" cy="952509"/>
          </a:xfrm>
          <a:prstGeom prst="rect">
            <a:avLst/>
          </a:prstGeom>
        </p:spPr>
      </p:pic>
      <p:sp>
        <p:nvSpPr>
          <p:cNvPr id="24" name="TextBox 23">
            <a:extLst>
              <a:ext uri="{FF2B5EF4-FFF2-40B4-BE49-F238E27FC236}">
                <a16:creationId xmlns:a16="http://schemas.microsoft.com/office/drawing/2014/main" id="{A8B9FDE5-88FD-4F1C-6CBA-BB885D9E12E6}"/>
              </a:ext>
            </a:extLst>
          </p:cNvPr>
          <p:cNvSpPr txBox="1"/>
          <p:nvPr/>
        </p:nvSpPr>
        <p:spPr>
          <a:xfrm>
            <a:off x="3638598" y="2524112"/>
            <a:ext cx="2404355" cy="1061829"/>
          </a:xfrm>
          <a:prstGeom prst="rect">
            <a:avLst/>
          </a:prstGeom>
          <a:noFill/>
        </p:spPr>
        <p:txBody>
          <a:bodyPr wrap="square">
            <a:spAutoFit/>
          </a:bodyPr>
          <a:lstStyle/>
          <a:p>
            <a:pPr marL="0" algn="l" defTabSz="914400" rtl="0" eaLnBrk="1" latinLnBrk="0" hangingPunct="1"/>
            <a:r>
              <a:rPr lang="en-AU" sz="1050" b="1" kern="1200" noProof="0">
                <a:solidFill>
                  <a:sysClr val="windowText" lastClr="000000"/>
                </a:solidFill>
              </a:rPr>
              <a:t>SKILLS</a:t>
            </a:r>
          </a:p>
          <a:p>
            <a:pPr marL="171450" indent="-171450" algn="l" defTabSz="914400" rtl="0" eaLnBrk="1" latinLnBrk="0" hangingPunct="1">
              <a:buFont typeface="Arial" panose="020B0604020202020204" pitchFamily="34" charset="0"/>
              <a:buChar char="•"/>
            </a:pPr>
            <a:r>
              <a:rPr lang="en-AU" sz="1050" noProof="0">
                <a:solidFill>
                  <a:sysClr val="windowText" lastClr="000000"/>
                </a:solidFill>
              </a:rPr>
              <a:t>List </a:t>
            </a:r>
            <a:r>
              <a:rPr lang="en-AU" sz="1050" kern="1200" noProof="0">
                <a:solidFill>
                  <a:sysClr val="windowText" lastClr="000000"/>
                </a:solidFill>
              </a:rPr>
              <a:t>skills or attributes that speak to the type of person or worker that you are.</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What type of person will the company expect to hire?</a:t>
            </a:r>
            <a:endParaRPr lang="en-AU" sz="1050" kern="1200" noProof="0">
              <a:solidFill>
                <a:sysClr val="windowText" lastClr="000000"/>
              </a:solidFill>
              <a:latin typeface="+mn-lt"/>
              <a:ea typeface="+mn-ea"/>
              <a:cs typeface="+mn-cs"/>
            </a:endParaRPr>
          </a:p>
        </p:txBody>
      </p:sp>
      <p:sp>
        <p:nvSpPr>
          <p:cNvPr id="26" name="TextBox 25">
            <a:extLst>
              <a:ext uri="{FF2B5EF4-FFF2-40B4-BE49-F238E27FC236}">
                <a16:creationId xmlns:a16="http://schemas.microsoft.com/office/drawing/2014/main" id="{E00872BD-E9E9-417D-77A0-79DD06855728}"/>
              </a:ext>
            </a:extLst>
          </p:cNvPr>
          <p:cNvSpPr txBox="1"/>
          <p:nvPr/>
        </p:nvSpPr>
        <p:spPr>
          <a:xfrm>
            <a:off x="9343406" y="2792964"/>
            <a:ext cx="1792907" cy="1384995"/>
          </a:xfrm>
          <a:prstGeom prst="rect">
            <a:avLst/>
          </a:prstGeom>
          <a:noFill/>
        </p:spPr>
        <p:txBody>
          <a:bodyPr wrap="square">
            <a:spAutoFit/>
          </a:bodyPr>
          <a:lstStyle/>
          <a:p>
            <a:pPr marL="0" algn="l" defTabSz="914400" rtl="0" eaLnBrk="1" latinLnBrk="0" hangingPunct="1"/>
            <a:r>
              <a:rPr lang="en-AU" sz="1050" b="1" kern="1200" noProof="0">
                <a:solidFill>
                  <a:sysClr val="windowText" lastClr="000000"/>
                </a:solidFill>
              </a:rPr>
              <a:t>QUALIFICATIONS AND CERTIFICATES</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List any qualifications or certificates you have completed or are currently completing.</a:t>
            </a:r>
          </a:p>
          <a:p>
            <a:pPr marL="171450" indent="-171450" algn="l" defTabSz="914400" rtl="0" eaLnBrk="1" latinLnBrk="0" hangingPunct="1">
              <a:buFont typeface="Arial" panose="020B0604020202020204" pitchFamily="34" charset="0"/>
              <a:buChar char="•"/>
            </a:pPr>
            <a:r>
              <a:rPr lang="en-AU" sz="1050" kern="1200" noProof="0">
                <a:solidFill>
                  <a:sysClr val="windowText" lastClr="000000"/>
                </a:solidFill>
              </a:rPr>
              <a:t>As a student, this can include short courses.</a:t>
            </a:r>
            <a:endParaRPr lang="en-AU" sz="1050" noProof="0">
              <a:solidFill>
                <a:sysClr val="windowText" lastClr="000000"/>
              </a:solidFill>
            </a:endParaRPr>
          </a:p>
        </p:txBody>
      </p:sp>
      <p:pic>
        <p:nvPicPr>
          <p:cNvPr id="27" name="Picture 26" descr="A black background with a black square&#10;&#10;AI-generated content may be incorrect.">
            <a:extLst>
              <a:ext uri="{FF2B5EF4-FFF2-40B4-BE49-F238E27FC236}">
                <a16:creationId xmlns:a16="http://schemas.microsoft.com/office/drawing/2014/main" id="{31266991-EDB8-727A-F1D2-81F765B707D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2656772" flipH="1" flipV="1">
            <a:off x="8409589" y="2508021"/>
            <a:ext cx="952509" cy="952509"/>
          </a:xfrm>
          <a:prstGeom prst="rect">
            <a:avLst/>
          </a:prstGeom>
        </p:spPr>
      </p:pic>
      <p:pic>
        <p:nvPicPr>
          <p:cNvPr id="28" name="Picture 27" descr="A black background with a black square&#10;&#10;AI-generated content may be incorrect.">
            <a:extLst>
              <a:ext uri="{FF2B5EF4-FFF2-40B4-BE49-F238E27FC236}">
                <a16:creationId xmlns:a16="http://schemas.microsoft.com/office/drawing/2014/main" id="{8EB4EA53-30F1-3F4C-42E4-18F4450154F2}"/>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rot="2650993">
            <a:off x="5785967" y="2701342"/>
            <a:ext cx="952509" cy="952509"/>
          </a:xfrm>
          <a:prstGeom prst="rect">
            <a:avLst/>
          </a:prstGeom>
        </p:spPr>
      </p:pic>
    </p:spTree>
    <p:extLst>
      <p:ext uri="{BB962C8B-B14F-4D97-AF65-F5344CB8AC3E}">
        <p14:creationId xmlns:p14="http://schemas.microsoft.com/office/powerpoint/2010/main" val="30950345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0A39-CB09-6285-B43E-9A34DD2F83E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E422B56-92B3-1549-69E4-FEC878204024}"/>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DB454FDF-7981-C311-6BE9-CF4E2A108BF1}"/>
              </a:ext>
            </a:extLst>
          </p:cNvPr>
          <p:cNvSpPr>
            <a:spLocks noGrp="1"/>
          </p:cNvSpPr>
          <p:nvPr>
            <p:ph type="body" sz="quarter" idx="11"/>
          </p:nvPr>
        </p:nvSpPr>
        <p:spPr/>
        <p:txBody>
          <a:bodyPr/>
          <a:lstStyle/>
          <a:p>
            <a:r>
              <a:rPr lang="en-AU" noProof="0"/>
              <a:t>First, let’s practice</a:t>
            </a:r>
          </a:p>
        </p:txBody>
      </p:sp>
      <p:graphicFrame>
        <p:nvGraphicFramePr>
          <p:cNvPr id="9" name="Table 8">
            <a:extLst>
              <a:ext uri="{FF2B5EF4-FFF2-40B4-BE49-F238E27FC236}">
                <a16:creationId xmlns:a16="http://schemas.microsoft.com/office/drawing/2014/main" id="{C2AC970E-E2A5-9500-1228-F757CE95BBCA}"/>
              </a:ext>
            </a:extLst>
          </p:cNvPr>
          <p:cNvGraphicFramePr>
            <a:graphicFrameLocks noGrp="1"/>
          </p:cNvGraphicFramePr>
          <p:nvPr>
            <p:extLst>
              <p:ext uri="{D42A27DB-BD31-4B8C-83A1-F6EECF244321}">
                <p14:modId xmlns:p14="http://schemas.microsoft.com/office/powerpoint/2010/main" val="3350870440"/>
              </p:ext>
            </p:extLst>
          </p:nvPr>
        </p:nvGraphicFramePr>
        <p:xfrm>
          <a:off x="1055687" y="2122017"/>
          <a:ext cx="4895850" cy="383118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Your resume is like your personal advertisement. When it matches what employers are looking for, you're more likely to get an interview! This activity will help you spot important skills in job ads and show them off in your resume. Learning how to customise your resume for different jobs will help you stand out from other applicants.</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Read the job description and note key details.</a:t>
                      </a:r>
                    </a:p>
                    <a:p>
                      <a:pPr marL="228600" indent="-228600" algn="l" rtl="0" fontAlgn="base">
                        <a:lnSpc>
                          <a:spcPct val="100000"/>
                        </a:lnSpc>
                        <a:buFont typeface="+mj-lt"/>
                        <a:buAutoNum type="arabicPeriod"/>
                      </a:pPr>
                      <a:r>
                        <a:rPr lang="en-AU" sz="1100" b="0" i="0" noProof="0">
                          <a:solidFill>
                            <a:srgbClr val="000000"/>
                          </a:solidFill>
                          <a:effectLst/>
                          <a:latin typeface="Arial"/>
                        </a:rPr>
                        <a:t>Read the resume and note how it can be improved. Consider the ideal structure (see previous slide) and the job description.</a:t>
                      </a:r>
                    </a:p>
                    <a:p>
                      <a:pPr marL="228600" indent="-228600" algn="l" rtl="0" fontAlgn="base">
                        <a:lnSpc>
                          <a:spcPct val="100000"/>
                        </a:lnSpc>
                        <a:buFont typeface="+mj-lt"/>
                        <a:buAutoNum type="arabicPeriod"/>
                      </a:pPr>
                      <a:r>
                        <a:rPr lang="en-AU" sz="1100" b="0" i="0" noProof="0">
                          <a:solidFill>
                            <a:srgbClr val="000000"/>
                          </a:solidFill>
                          <a:effectLst/>
                          <a:latin typeface="Arial"/>
                        </a:rPr>
                        <a:t>Edit the resume to match the job description.</a:t>
                      </a:r>
                    </a:p>
                    <a:p>
                      <a:pPr marL="228600" indent="-228600" algn="l" rtl="0" fontAlgn="base">
                        <a:lnSpc>
                          <a:spcPct val="100000"/>
                        </a:lnSpc>
                        <a:buFont typeface="+mj-lt"/>
                        <a:buAutoNum type="arabicPeriod"/>
                      </a:pPr>
                      <a:r>
                        <a:rPr lang="en-AU" sz="1100" b="0" i="0" noProof="0">
                          <a:solidFill>
                            <a:srgbClr val="000000"/>
                          </a:solidFill>
                          <a:effectLst/>
                          <a:latin typeface="Arial"/>
                        </a:rPr>
                        <a:t>This is an individual task.</a:t>
                      </a:r>
                      <a:endParaRPr lang="en-AU" sz="1100" b="0" i="0" noProof="0">
                        <a:solidFill>
                          <a:srgbClr val="000000"/>
                        </a:solidFill>
                        <a:effectLst/>
                        <a:highlight>
                          <a:srgbClr val="FFFF00"/>
                        </a:highlight>
                        <a:latin typeface="Arial" panose="020B0604020202020204" pitchFamily="34" charset="0"/>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lvl="0" indent="-171450" algn="l">
                        <a:lnSpc>
                          <a:spcPct val="100000"/>
                        </a:lnSpc>
                        <a:buFont typeface="Arial" panose="020B0604020202020204" pitchFamily="34" charset="0"/>
                        <a:buChar char="•"/>
                      </a:pPr>
                      <a:r>
                        <a:rPr lang="en-AU" sz="1100" b="0" i="0" noProof="0">
                          <a:solidFill>
                            <a:schemeClr val="tx2"/>
                          </a:solidFill>
                          <a:effectLst/>
                          <a:latin typeface="Arial"/>
                        </a:rPr>
                        <a:t>Resource 11.1 - Resume fixing</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3" name="Picture 2">
            <a:extLst>
              <a:ext uri="{FF2B5EF4-FFF2-40B4-BE49-F238E27FC236}">
                <a16:creationId xmlns:a16="http://schemas.microsoft.com/office/drawing/2014/main" id="{C0D415F1-CC09-E847-67D7-A08870228B13}"/>
              </a:ext>
            </a:extLst>
          </p:cNvPr>
          <p:cNvPicPr>
            <a:picLocks noChangeAspect="1"/>
          </p:cNvPicPr>
          <p:nvPr/>
        </p:nvPicPr>
        <p:blipFill>
          <a:blip r:embed="rId2" cstate="screen">
            <a:extLst>
              <a:ext uri="{28A0092B-C50C-407E-A947-70E740481C1C}">
                <a14:useLocalDpi xmlns:a14="http://schemas.microsoft.com/office/drawing/2010/main" val="0"/>
              </a:ext>
            </a:extLst>
          </a:blip>
          <a:srcRect/>
          <a:stretch/>
        </p:blipFill>
        <p:spPr>
          <a:xfrm>
            <a:off x="6139257" y="624946"/>
            <a:ext cx="2849468" cy="5694553"/>
          </a:xfrm>
          <a:prstGeom prst="rect">
            <a:avLst/>
          </a:prstGeom>
          <a:ln>
            <a:noFill/>
          </a:ln>
          <a:effectLst>
            <a:outerShdw blurRad="292100" dist="139700" dir="2700000" algn="tl" rotWithShape="0">
              <a:srgbClr val="333333">
                <a:alpha val="65000"/>
              </a:srgbClr>
            </a:outerShdw>
          </a:effectLst>
        </p:spPr>
      </p:pic>
      <p:sp>
        <p:nvSpPr>
          <p:cNvPr id="11" name="Title 10">
            <a:extLst>
              <a:ext uri="{FF2B5EF4-FFF2-40B4-BE49-F238E27FC236}">
                <a16:creationId xmlns:a16="http://schemas.microsoft.com/office/drawing/2014/main" id="{B1AD84AC-9E93-EB1D-A570-01DA507C9535}"/>
              </a:ext>
            </a:extLst>
          </p:cNvPr>
          <p:cNvSpPr>
            <a:spLocks noGrp="1"/>
          </p:cNvSpPr>
          <p:nvPr>
            <p:ph type="title"/>
          </p:nvPr>
        </p:nvSpPr>
        <p:spPr>
          <a:xfrm>
            <a:off x="1055941" y="873125"/>
            <a:ext cx="4453761" cy="524553"/>
          </a:xfrm>
        </p:spPr>
        <p:txBody>
          <a:bodyPr/>
          <a:lstStyle/>
          <a:p>
            <a:r>
              <a:rPr lang="en-AU" noProof="0"/>
              <a:t>Make this resume great</a:t>
            </a:r>
          </a:p>
        </p:txBody>
      </p:sp>
      <p:pic>
        <p:nvPicPr>
          <p:cNvPr id="6" name="Picture 5">
            <a:extLst>
              <a:ext uri="{FF2B5EF4-FFF2-40B4-BE49-F238E27FC236}">
                <a16:creationId xmlns:a16="http://schemas.microsoft.com/office/drawing/2014/main" id="{95715565-C2E7-ABA0-F285-2404CCB0C7C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9105336" y="627215"/>
            <a:ext cx="2856786" cy="57091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31589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97153-488F-D610-2CB9-D5ABC96090C4}"/>
            </a:ext>
          </a:extLst>
        </p:cNvPr>
        <p:cNvGrpSpPr/>
        <p:nvPr/>
      </p:nvGrpSpPr>
      <p:grpSpPr>
        <a:xfrm>
          <a:off x="0" y="0"/>
          <a:ext cx="0" cy="0"/>
          <a:chOff x="0" y="0"/>
          <a:chExt cx="0" cy="0"/>
        </a:xfrm>
      </p:grpSpPr>
      <p:pic>
        <p:nvPicPr>
          <p:cNvPr id="16" name="Picture Placeholder 15" descr="A person in a lab coat working on a computer&#10;&#10;AI-generated content may be incorrect.">
            <a:extLst>
              <a:ext uri="{FF2B5EF4-FFF2-40B4-BE49-F238E27FC236}">
                <a16:creationId xmlns:a16="http://schemas.microsoft.com/office/drawing/2014/main" id="{A0EFA60E-7B0C-E84C-F8B3-E3A4F7F75C8B}"/>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val="0"/>
              </a:ext>
            </a:extLst>
          </a:blip>
          <a:srcRect/>
          <a:stretch>
            <a:fillRect/>
          </a:stretch>
        </p:blipFill>
        <p:spPr/>
      </p:pic>
      <p:sp>
        <p:nvSpPr>
          <p:cNvPr id="7" name="Text Placeholder 6">
            <a:extLst>
              <a:ext uri="{FF2B5EF4-FFF2-40B4-BE49-F238E27FC236}">
                <a16:creationId xmlns:a16="http://schemas.microsoft.com/office/drawing/2014/main" id="{9329DBDF-3F7D-8A34-1752-AF46516174DA}"/>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CD4EDF95-D868-F25E-C227-A32174339976}"/>
              </a:ext>
            </a:extLst>
          </p:cNvPr>
          <p:cNvSpPr>
            <a:spLocks noGrp="1"/>
          </p:cNvSpPr>
          <p:nvPr>
            <p:ph type="body" sz="quarter" idx="11"/>
          </p:nvPr>
        </p:nvSpPr>
        <p:spPr/>
        <p:txBody>
          <a:bodyPr/>
          <a:lstStyle/>
          <a:p>
            <a:r>
              <a:rPr lang="en-AU" noProof="0"/>
              <a:t>One step towards a career</a:t>
            </a:r>
          </a:p>
        </p:txBody>
      </p:sp>
      <p:sp>
        <p:nvSpPr>
          <p:cNvPr id="8" name="Text Placeholder 2">
            <a:extLst>
              <a:ext uri="{FF2B5EF4-FFF2-40B4-BE49-F238E27FC236}">
                <a16:creationId xmlns:a16="http://schemas.microsoft.com/office/drawing/2014/main" id="{8C603FA0-3616-6A0C-592B-A37B8B2903D8}"/>
              </a:ext>
            </a:extLst>
          </p:cNvPr>
          <p:cNvSpPr txBox="1">
            <a:spLocks/>
          </p:cNvSpPr>
          <p:nvPr/>
        </p:nvSpPr>
        <p:spPr>
          <a:xfrm>
            <a:off x="7677151" y="3901974"/>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experiences or activities from your life were you most proud to include on your resume?</a:t>
            </a:r>
          </a:p>
          <a:p>
            <a:pPr marL="285750" indent="-285750">
              <a:buClr>
                <a:schemeClr val="accent3"/>
              </a:buClr>
              <a:buFont typeface="Arial" panose="020B0604020202020204" pitchFamily="34" charset="0"/>
              <a:buChar char="•"/>
            </a:pPr>
            <a:r>
              <a:rPr lang="en-AU" sz="1200" noProof="0">
                <a:solidFill>
                  <a:schemeClr val="tx2"/>
                </a:solidFill>
              </a:rPr>
              <a:t>Which skills do you think will be most valuable to employers in the types of jobs you’re interested in?</a:t>
            </a:r>
          </a:p>
          <a:p>
            <a:pPr marL="285750" indent="-285750">
              <a:buClr>
                <a:schemeClr val="accent3"/>
              </a:buClr>
              <a:buFont typeface="Arial" panose="020B0604020202020204" pitchFamily="34" charset="0"/>
              <a:buChar char="•"/>
            </a:pPr>
            <a:r>
              <a:rPr lang="en-AU" sz="1200" noProof="0">
                <a:solidFill>
                  <a:schemeClr val="tx2"/>
                </a:solidFill>
              </a:rPr>
              <a:t>What aspects of creating your resume did you find most challenging?</a:t>
            </a:r>
          </a:p>
        </p:txBody>
      </p:sp>
      <p:graphicFrame>
        <p:nvGraphicFramePr>
          <p:cNvPr id="9" name="Table 8">
            <a:extLst>
              <a:ext uri="{FF2B5EF4-FFF2-40B4-BE49-F238E27FC236}">
                <a16:creationId xmlns:a16="http://schemas.microsoft.com/office/drawing/2014/main" id="{9EBB2287-B26F-A199-45C6-DCE834A6101E}"/>
              </a:ext>
            </a:extLst>
          </p:cNvPr>
          <p:cNvGraphicFramePr>
            <a:graphicFrameLocks noGrp="1"/>
          </p:cNvGraphicFramePr>
          <p:nvPr>
            <p:extLst>
              <p:ext uri="{D42A27DB-BD31-4B8C-83A1-F6EECF244321}">
                <p14:modId xmlns:p14="http://schemas.microsoft.com/office/powerpoint/2010/main" val="3844217316"/>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you present your skills and experiences on paper can open doors to job opportunities. Creating your first resume helps you organise your strengths and achievements in a professional format.</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Use the resume template to draft your own resume.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Think about how your self-reflection can help you complete the career objective and skills sections.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Complete the other sections of the template.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11.2 – Resume TEMPLATE</a:t>
                      </a:r>
                      <a:endParaRPr lang="en-AU" sz="1100" b="0" i="1"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6E53674B-8632-3AB2-081F-D017781B458B}"/>
              </a:ext>
            </a:extLst>
          </p:cNvPr>
          <p:cNvSpPr txBox="1">
            <a:spLocks/>
          </p:cNvSpPr>
          <p:nvPr/>
        </p:nvSpPr>
        <p:spPr>
          <a:xfrm>
            <a:off x="7662727" y="365626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3" name="Title 12">
            <a:extLst>
              <a:ext uri="{FF2B5EF4-FFF2-40B4-BE49-F238E27FC236}">
                <a16:creationId xmlns:a16="http://schemas.microsoft.com/office/drawing/2014/main" id="{4B39E298-38FB-DB41-B011-8E50EFF9CC6D}"/>
              </a:ext>
            </a:extLst>
          </p:cNvPr>
          <p:cNvSpPr>
            <a:spLocks noGrp="1"/>
          </p:cNvSpPr>
          <p:nvPr>
            <p:ph type="title"/>
          </p:nvPr>
        </p:nvSpPr>
        <p:spPr>
          <a:xfrm>
            <a:off x="1055941" y="873125"/>
            <a:ext cx="3984081" cy="524553"/>
          </a:xfrm>
        </p:spPr>
        <p:txBody>
          <a:bodyPr/>
          <a:lstStyle/>
          <a:p>
            <a:r>
              <a:rPr lang="en-AU" noProof="0"/>
              <a:t>My first resume draft</a:t>
            </a:r>
          </a:p>
        </p:txBody>
      </p:sp>
    </p:spTree>
    <p:extLst>
      <p:ext uri="{BB962C8B-B14F-4D97-AF65-F5344CB8AC3E}">
        <p14:creationId xmlns:p14="http://schemas.microsoft.com/office/powerpoint/2010/main" val="1832051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135C6-77A7-45DF-EB57-8B81E6DCD53E}"/>
            </a:ext>
          </a:extLst>
        </p:cNvPr>
        <p:cNvGrpSpPr/>
        <p:nvPr/>
      </p:nvGrpSpPr>
      <p:grpSpPr>
        <a:xfrm>
          <a:off x="0" y="0"/>
          <a:ext cx="0" cy="0"/>
          <a:chOff x="0" y="0"/>
          <a:chExt cx="0" cy="0"/>
        </a:xfrm>
      </p:grpSpPr>
      <p:sp>
        <p:nvSpPr>
          <p:cNvPr id="20" name="Text Placeholder 19">
            <a:extLst>
              <a:ext uri="{FF2B5EF4-FFF2-40B4-BE49-F238E27FC236}">
                <a16:creationId xmlns:a16="http://schemas.microsoft.com/office/drawing/2014/main" id="{1BB3B20A-2596-4F67-F4F4-5DC3435C79FF}"/>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5FA660CB-7DD5-62A8-F5C6-D76AB3864E33}"/>
              </a:ext>
            </a:extLst>
          </p:cNvPr>
          <p:cNvSpPr txBox="1">
            <a:spLocks/>
          </p:cNvSpPr>
          <p:nvPr/>
        </p:nvSpPr>
        <p:spPr>
          <a:xfrm>
            <a:off x="1055686" y="1582228"/>
            <a:ext cx="10160182" cy="4431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The cover letter provides context for your resume and demonstrates written communication skills, attention to detail, and ability to synthesise information – all valuable workplace skills in themselves. </a:t>
            </a:r>
          </a:p>
        </p:txBody>
      </p:sp>
      <p:sp>
        <p:nvSpPr>
          <p:cNvPr id="9" name="Text Placeholder 2">
            <a:extLst>
              <a:ext uri="{FF2B5EF4-FFF2-40B4-BE49-F238E27FC236}">
                <a16:creationId xmlns:a16="http://schemas.microsoft.com/office/drawing/2014/main" id="{B5342D3B-68F6-2715-4712-75E4CAD1337C}"/>
              </a:ext>
            </a:extLst>
          </p:cNvPr>
          <p:cNvSpPr txBox="1">
            <a:spLocks/>
          </p:cNvSpPr>
          <p:nvPr/>
        </p:nvSpPr>
        <p:spPr>
          <a:xfrm>
            <a:off x="6696209" y="3535482"/>
            <a:ext cx="4622870" cy="24519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Tx/>
              <a:buSzPct val="90000"/>
              <a:buFont typeface="Arial" panose="020B0604020202020204" pitchFamily="34" charset="0"/>
              <a:buChar char="•"/>
            </a:pPr>
            <a:r>
              <a:rPr lang="en-AU" sz="1400" noProof="0">
                <a:solidFill>
                  <a:schemeClr val="accent6"/>
                </a:solidFill>
              </a:rPr>
              <a:t>Addressing specific selection criteria mentioned in the job description</a:t>
            </a:r>
          </a:p>
          <a:p>
            <a:pPr marL="285750" indent="-285750">
              <a:buClrTx/>
              <a:buSzPct val="90000"/>
              <a:buFont typeface="Arial" panose="020B0604020202020204" pitchFamily="34" charset="0"/>
              <a:buChar char="•"/>
            </a:pPr>
            <a:r>
              <a:rPr lang="en-AU" sz="1400" noProof="0">
                <a:solidFill>
                  <a:schemeClr val="accent6"/>
                </a:solidFill>
              </a:rPr>
              <a:t>Providing concrete examples that demonstrate key skills</a:t>
            </a:r>
          </a:p>
          <a:p>
            <a:pPr marL="285750" indent="-285750">
              <a:buClrTx/>
              <a:buSzPct val="90000"/>
              <a:buFont typeface="Arial" panose="020B0604020202020204" pitchFamily="34" charset="0"/>
              <a:buChar char="•"/>
            </a:pPr>
            <a:r>
              <a:rPr lang="en-AU" sz="1400" noProof="0">
                <a:solidFill>
                  <a:schemeClr val="accent6"/>
                </a:solidFill>
              </a:rPr>
              <a:t>Explaining how your background makes you uniquely suitable</a:t>
            </a:r>
          </a:p>
          <a:p>
            <a:pPr marL="285750" indent="-285750">
              <a:buClrTx/>
              <a:buSzPct val="90000"/>
              <a:buFont typeface="Arial" panose="020B0604020202020204" pitchFamily="34" charset="0"/>
              <a:buChar char="•"/>
            </a:pPr>
            <a:r>
              <a:rPr lang="en-AU" sz="1400" noProof="0">
                <a:solidFill>
                  <a:schemeClr val="accent6"/>
                </a:solidFill>
              </a:rPr>
              <a:t>Showing knowledge of the organisation through specific references</a:t>
            </a:r>
          </a:p>
          <a:p>
            <a:pPr marL="285750" indent="-285750">
              <a:buClrTx/>
              <a:buSzPct val="90000"/>
              <a:buFont typeface="Arial" panose="020B0604020202020204" pitchFamily="34" charset="0"/>
              <a:buChar char="•"/>
            </a:pPr>
            <a:r>
              <a:rPr lang="en-AU" sz="1400" noProof="0">
                <a:solidFill>
                  <a:schemeClr val="accent6"/>
                </a:solidFill>
              </a:rPr>
              <a:t>Maintaining professional tone while conveying enthusiasm</a:t>
            </a:r>
          </a:p>
        </p:txBody>
      </p:sp>
      <p:sp>
        <p:nvSpPr>
          <p:cNvPr id="2" name="Text Placeholder 2">
            <a:extLst>
              <a:ext uri="{FF2B5EF4-FFF2-40B4-BE49-F238E27FC236}">
                <a16:creationId xmlns:a16="http://schemas.microsoft.com/office/drawing/2014/main" id="{8C3F7F89-1102-2183-DCC4-F639EDD48005}"/>
              </a:ext>
            </a:extLst>
          </p:cNvPr>
          <p:cNvSpPr txBox="1">
            <a:spLocks/>
          </p:cNvSpPr>
          <p:nvPr/>
        </p:nvSpPr>
        <p:spPr>
          <a:xfrm>
            <a:off x="1162051" y="3535482"/>
            <a:ext cx="4933950" cy="219239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tx2"/>
              </a:buClr>
              <a:buSzPct val="90000"/>
              <a:buFont typeface="Arial" panose="020B0604020202020204" pitchFamily="34" charset="0"/>
              <a:buChar char="•"/>
            </a:pPr>
            <a:r>
              <a:rPr lang="en-AU" sz="1400" noProof="0">
                <a:solidFill>
                  <a:schemeClr val="accent6"/>
                </a:solidFill>
              </a:rPr>
              <a:t>Professional header with contact information</a:t>
            </a:r>
          </a:p>
          <a:p>
            <a:pPr marL="285750" indent="-285750">
              <a:buClr>
                <a:schemeClr val="tx2"/>
              </a:buClr>
              <a:buSzPct val="90000"/>
              <a:buFont typeface="Arial" panose="020B0604020202020204" pitchFamily="34" charset="0"/>
              <a:buChar char="•"/>
            </a:pPr>
            <a:r>
              <a:rPr lang="en-AU" sz="1400" noProof="0">
                <a:solidFill>
                  <a:schemeClr val="accent6"/>
                </a:solidFill>
              </a:rPr>
              <a:t>Formal greeting (researching recipient name when possible)</a:t>
            </a:r>
          </a:p>
          <a:p>
            <a:pPr marL="285750" indent="-285750">
              <a:buClr>
                <a:schemeClr val="tx2"/>
              </a:buClr>
              <a:buSzPct val="90000"/>
              <a:buFont typeface="Arial" panose="020B0604020202020204" pitchFamily="34" charset="0"/>
              <a:buChar char="•"/>
            </a:pPr>
            <a:r>
              <a:rPr lang="en-AU" sz="1400" noProof="0">
                <a:solidFill>
                  <a:schemeClr val="accent6"/>
                </a:solidFill>
              </a:rPr>
              <a:t>Introduction identifying the position and your interest</a:t>
            </a:r>
          </a:p>
          <a:p>
            <a:pPr marL="285750" indent="-285750">
              <a:buClr>
                <a:schemeClr val="tx2"/>
              </a:buClr>
              <a:buSzPct val="90000"/>
              <a:buFont typeface="Arial" panose="020B0604020202020204" pitchFamily="34" charset="0"/>
              <a:buChar char="•"/>
            </a:pPr>
            <a:r>
              <a:rPr lang="en-AU" sz="1400" noProof="0">
                <a:solidFill>
                  <a:schemeClr val="accent6"/>
                </a:solidFill>
              </a:rPr>
              <a:t>Body paragraphs highlighting relevant skills and experiences</a:t>
            </a:r>
          </a:p>
          <a:p>
            <a:pPr marL="285750" indent="-285750">
              <a:buClr>
                <a:schemeClr val="tx2"/>
              </a:buClr>
              <a:buSzPct val="90000"/>
              <a:buFont typeface="Arial" panose="020B0604020202020204" pitchFamily="34" charset="0"/>
              <a:buChar char="•"/>
            </a:pPr>
            <a:r>
              <a:rPr lang="en-AU" sz="1400" noProof="0">
                <a:solidFill>
                  <a:schemeClr val="accent6"/>
                </a:solidFill>
              </a:rPr>
              <a:t>Conclusion with call to action and availability</a:t>
            </a:r>
          </a:p>
          <a:p>
            <a:pPr marL="285750" indent="-285750">
              <a:buClr>
                <a:schemeClr val="tx2"/>
              </a:buClr>
              <a:buSzPct val="90000"/>
              <a:buFont typeface="Arial" panose="020B0604020202020204" pitchFamily="34" charset="0"/>
              <a:buChar char="•"/>
            </a:pPr>
            <a:r>
              <a:rPr lang="en-AU" sz="1400" noProof="0">
                <a:solidFill>
                  <a:schemeClr val="accent6"/>
                </a:solidFill>
              </a:rPr>
              <a:t>Professional signature</a:t>
            </a:r>
          </a:p>
        </p:txBody>
      </p:sp>
      <p:sp>
        <p:nvSpPr>
          <p:cNvPr id="5" name="Oval 4">
            <a:extLst>
              <a:ext uri="{FF2B5EF4-FFF2-40B4-BE49-F238E27FC236}">
                <a16:creationId xmlns:a16="http://schemas.microsoft.com/office/drawing/2014/main" id="{428B0687-3ACB-63EE-888D-3BE400CC2B90}"/>
              </a:ext>
            </a:extLst>
          </p:cNvPr>
          <p:cNvSpPr/>
          <p:nvPr/>
        </p:nvSpPr>
        <p:spPr>
          <a:xfrm>
            <a:off x="2999156" y="2231620"/>
            <a:ext cx="947811" cy="94781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22" name="Title 21">
            <a:extLst>
              <a:ext uri="{FF2B5EF4-FFF2-40B4-BE49-F238E27FC236}">
                <a16:creationId xmlns:a16="http://schemas.microsoft.com/office/drawing/2014/main" id="{89E7CCFD-F42C-D22E-E3AC-E71EF4BE7969}"/>
              </a:ext>
            </a:extLst>
          </p:cNvPr>
          <p:cNvSpPr>
            <a:spLocks noGrp="1"/>
          </p:cNvSpPr>
          <p:nvPr>
            <p:ph type="title"/>
          </p:nvPr>
        </p:nvSpPr>
        <p:spPr>
          <a:xfrm>
            <a:off x="1055941" y="873125"/>
            <a:ext cx="4796804" cy="524553"/>
          </a:xfrm>
        </p:spPr>
        <p:txBody>
          <a:bodyPr/>
          <a:lstStyle/>
          <a:p>
            <a:r>
              <a:rPr lang="en-AU" noProof="0"/>
              <a:t>Cover letter development</a:t>
            </a:r>
          </a:p>
        </p:txBody>
      </p:sp>
      <p:sp>
        <p:nvSpPr>
          <p:cNvPr id="3" name="Oval 2">
            <a:extLst>
              <a:ext uri="{FF2B5EF4-FFF2-40B4-BE49-F238E27FC236}">
                <a16:creationId xmlns:a16="http://schemas.microsoft.com/office/drawing/2014/main" id="{964A51F7-49E3-AD45-46CB-06E690F636B1}"/>
              </a:ext>
            </a:extLst>
          </p:cNvPr>
          <p:cNvSpPr/>
          <p:nvPr/>
        </p:nvSpPr>
        <p:spPr>
          <a:xfrm>
            <a:off x="8439406" y="2193455"/>
            <a:ext cx="1230626" cy="1197380"/>
          </a:xfrm>
          <a:custGeom>
            <a:avLst/>
            <a:gdLst>
              <a:gd name="csX0" fmla="*/ 0 w 1230626"/>
              <a:gd name="csY0" fmla="*/ 598690 h 1197380"/>
              <a:gd name="csX1" fmla="*/ 615313 w 1230626"/>
              <a:gd name="csY1" fmla="*/ 0 h 1197380"/>
              <a:gd name="csX2" fmla="*/ 1230626 w 1230626"/>
              <a:gd name="csY2" fmla="*/ 598690 h 1197380"/>
              <a:gd name="csX3" fmla="*/ 615313 w 1230626"/>
              <a:gd name="csY3" fmla="*/ 1197380 h 1197380"/>
              <a:gd name="csX4" fmla="*/ 0 w 1230626"/>
              <a:gd name="csY4" fmla="*/ 598690 h 1197380"/>
            </a:gdLst>
            <a:ahLst/>
            <a:cxnLst>
              <a:cxn ang="0">
                <a:pos x="csX0" y="csY0"/>
              </a:cxn>
              <a:cxn ang="0">
                <a:pos x="csX1" y="csY1"/>
              </a:cxn>
              <a:cxn ang="0">
                <a:pos x="csX2" y="csY2"/>
              </a:cxn>
              <a:cxn ang="0">
                <a:pos x="csX3" y="csY3"/>
              </a:cxn>
              <a:cxn ang="0">
                <a:pos x="csX4" y="csY4"/>
              </a:cxn>
            </a:cxnLst>
            <a:rect l="l" t="t" r="r" b="b"/>
            <a:pathLst>
              <a:path w="1230626" h="1197380" fill="none" extrusionOk="0">
                <a:moveTo>
                  <a:pt x="0" y="598690"/>
                </a:moveTo>
                <a:cubicBezTo>
                  <a:pt x="43812" y="331332"/>
                  <a:pt x="291176" y="-27536"/>
                  <a:pt x="615313" y="0"/>
                </a:cubicBezTo>
                <a:cubicBezTo>
                  <a:pt x="964235" y="-25375"/>
                  <a:pt x="1260976" y="301187"/>
                  <a:pt x="1230626" y="598690"/>
                </a:cubicBezTo>
                <a:cubicBezTo>
                  <a:pt x="1230639" y="942317"/>
                  <a:pt x="888502" y="1189438"/>
                  <a:pt x="615313" y="1197380"/>
                </a:cubicBezTo>
                <a:cubicBezTo>
                  <a:pt x="286972" y="1167729"/>
                  <a:pt x="25168" y="903837"/>
                  <a:pt x="0" y="598690"/>
                </a:cubicBezTo>
                <a:close/>
              </a:path>
              <a:path w="1230626" h="1197380" stroke="0" extrusionOk="0">
                <a:moveTo>
                  <a:pt x="0" y="598690"/>
                </a:moveTo>
                <a:cubicBezTo>
                  <a:pt x="71180" y="223705"/>
                  <a:pt x="204280" y="10471"/>
                  <a:pt x="615313" y="0"/>
                </a:cubicBezTo>
                <a:cubicBezTo>
                  <a:pt x="990154" y="58161"/>
                  <a:pt x="1229877" y="214563"/>
                  <a:pt x="1230626" y="598690"/>
                </a:cubicBezTo>
                <a:cubicBezTo>
                  <a:pt x="1279658" y="870318"/>
                  <a:pt x="1007697" y="1215107"/>
                  <a:pt x="615313" y="1197380"/>
                </a:cubicBezTo>
                <a:cubicBezTo>
                  <a:pt x="261489" y="1191806"/>
                  <a:pt x="-18506" y="858506"/>
                  <a:pt x="0" y="598690"/>
                </a:cubicBezTo>
                <a:close/>
              </a:path>
            </a:pathLst>
          </a:custGeom>
          <a:solidFill>
            <a:srgbClr val="8FD994"/>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7" name="Oval 6">
            <a:extLst>
              <a:ext uri="{FF2B5EF4-FFF2-40B4-BE49-F238E27FC236}">
                <a16:creationId xmlns:a16="http://schemas.microsoft.com/office/drawing/2014/main" id="{35731223-0DE3-2B95-B312-616F6D3931F8}"/>
              </a:ext>
            </a:extLst>
          </p:cNvPr>
          <p:cNvSpPr/>
          <p:nvPr/>
        </p:nvSpPr>
        <p:spPr>
          <a:xfrm rot="18542262">
            <a:off x="2773536" y="2173379"/>
            <a:ext cx="1237533" cy="1237533"/>
          </a:xfrm>
          <a:custGeom>
            <a:avLst/>
            <a:gdLst>
              <a:gd name="csX0" fmla="*/ 0 w 1237533"/>
              <a:gd name="csY0" fmla="*/ 618767 h 1237533"/>
              <a:gd name="csX1" fmla="*/ 618767 w 1237533"/>
              <a:gd name="csY1" fmla="*/ 0 h 1237533"/>
              <a:gd name="csX2" fmla="*/ 1237534 w 1237533"/>
              <a:gd name="csY2" fmla="*/ 618767 h 1237533"/>
              <a:gd name="csX3" fmla="*/ 618767 w 1237533"/>
              <a:gd name="csY3" fmla="*/ 1237534 h 1237533"/>
              <a:gd name="csX4" fmla="*/ 0 w 1237533"/>
              <a:gd name="csY4" fmla="*/ 618767 h 1237533"/>
            </a:gdLst>
            <a:ahLst/>
            <a:cxnLst>
              <a:cxn ang="0">
                <a:pos x="csX0" y="csY0"/>
              </a:cxn>
              <a:cxn ang="0">
                <a:pos x="csX1" y="csY1"/>
              </a:cxn>
              <a:cxn ang="0">
                <a:pos x="csX2" y="csY2"/>
              </a:cxn>
              <a:cxn ang="0">
                <a:pos x="csX3" y="csY3"/>
              </a:cxn>
              <a:cxn ang="0">
                <a:pos x="csX4" y="csY4"/>
              </a:cxn>
            </a:cxnLst>
            <a:rect l="l" t="t" r="r" b="b"/>
            <a:pathLst>
              <a:path w="1237533" h="1237533" fill="none" extrusionOk="0">
                <a:moveTo>
                  <a:pt x="0" y="618767"/>
                </a:moveTo>
                <a:cubicBezTo>
                  <a:pt x="35089" y="327719"/>
                  <a:pt x="315759" y="-67965"/>
                  <a:pt x="618767" y="0"/>
                </a:cubicBezTo>
                <a:cubicBezTo>
                  <a:pt x="974344" y="-38624"/>
                  <a:pt x="1262841" y="304668"/>
                  <a:pt x="1237534" y="618767"/>
                </a:cubicBezTo>
                <a:cubicBezTo>
                  <a:pt x="1237548" y="974473"/>
                  <a:pt x="903030" y="1230684"/>
                  <a:pt x="618767" y="1237534"/>
                </a:cubicBezTo>
                <a:cubicBezTo>
                  <a:pt x="290025" y="1203991"/>
                  <a:pt x="10506" y="949858"/>
                  <a:pt x="0" y="618767"/>
                </a:cubicBezTo>
                <a:close/>
              </a:path>
              <a:path w="1237533" h="1237533" stroke="0" extrusionOk="0">
                <a:moveTo>
                  <a:pt x="0" y="618767"/>
                </a:moveTo>
                <a:cubicBezTo>
                  <a:pt x="12047" y="269527"/>
                  <a:pt x="214034" y="9264"/>
                  <a:pt x="618767" y="0"/>
                </a:cubicBezTo>
                <a:cubicBezTo>
                  <a:pt x="1004334" y="72808"/>
                  <a:pt x="1236490" y="202449"/>
                  <a:pt x="1237534" y="618767"/>
                </a:cubicBezTo>
                <a:cubicBezTo>
                  <a:pt x="1279107" y="910463"/>
                  <a:pt x="998704" y="1250419"/>
                  <a:pt x="618767" y="1237534"/>
                </a:cubicBezTo>
                <a:cubicBezTo>
                  <a:pt x="233824" y="1220326"/>
                  <a:pt x="-4331" y="943927"/>
                  <a:pt x="0" y="618767"/>
                </a:cubicBezTo>
                <a:close/>
              </a:path>
            </a:pathLst>
          </a:custGeom>
          <a:solidFill>
            <a:schemeClr val="accent2">
              <a:lumMod val="20000"/>
              <a:lumOff val="8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0" name="TextBox 9">
            <a:extLst>
              <a:ext uri="{FF2B5EF4-FFF2-40B4-BE49-F238E27FC236}">
                <a16:creationId xmlns:a16="http://schemas.microsoft.com/office/drawing/2014/main" id="{7E4DE0CB-2F10-5650-4E5D-E71104C75F7E}"/>
              </a:ext>
            </a:extLst>
          </p:cNvPr>
          <p:cNvSpPr txBox="1"/>
          <p:nvPr/>
        </p:nvSpPr>
        <p:spPr>
          <a:xfrm>
            <a:off x="2643845" y="2477056"/>
            <a:ext cx="1496913" cy="523220"/>
          </a:xfrm>
          <a:prstGeom prst="rect">
            <a:avLst/>
          </a:prstGeom>
          <a:noFill/>
        </p:spPr>
        <p:txBody>
          <a:bodyPr wrap="square">
            <a:spAutoFit/>
          </a:bodyPr>
          <a:lstStyle/>
          <a:p>
            <a:pPr algn="ctr"/>
            <a:r>
              <a:rPr lang="en-AU" sz="1400" b="1" noProof="0"/>
              <a:t>Core components </a:t>
            </a:r>
            <a:endParaRPr lang="en-AU" sz="1400" noProof="0"/>
          </a:p>
        </p:txBody>
      </p:sp>
      <p:sp>
        <p:nvSpPr>
          <p:cNvPr id="12" name="TextBox 11">
            <a:extLst>
              <a:ext uri="{FF2B5EF4-FFF2-40B4-BE49-F238E27FC236}">
                <a16:creationId xmlns:a16="http://schemas.microsoft.com/office/drawing/2014/main" id="{0083F8B9-34C0-3D2A-C913-86094AE64523}"/>
              </a:ext>
            </a:extLst>
          </p:cNvPr>
          <p:cNvSpPr txBox="1"/>
          <p:nvPr/>
        </p:nvSpPr>
        <p:spPr>
          <a:xfrm>
            <a:off x="8420934" y="2477056"/>
            <a:ext cx="1313575" cy="523220"/>
          </a:xfrm>
          <a:prstGeom prst="rect">
            <a:avLst/>
          </a:prstGeom>
          <a:noFill/>
        </p:spPr>
        <p:txBody>
          <a:bodyPr wrap="square">
            <a:spAutoFit/>
          </a:bodyPr>
          <a:lstStyle/>
          <a:p>
            <a:pPr algn="ctr"/>
            <a:r>
              <a:rPr lang="en-AU" sz="1400" b="1" noProof="0"/>
              <a:t>Strategic presentation </a:t>
            </a:r>
            <a:endParaRPr lang="en-AU" sz="1400" noProof="0"/>
          </a:p>
        </p:txBody>
      </p:sp>
    </p:spTree>
    <p:extLst>
      <p:ext uri="{BB962C8B-B14F-4D97-AF65-F5344CB8AC3E}">
        <p14:creationId xmlns:p14="http://schemas.microsoft.com/office/powerpoint/2010/main" val="275545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xfrm>
            <a:off x="7688262" y="1946063"/>
            <a:ext cx="3997326" cy="983584"/>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Job ad analysis</a:t>
            </a:r>
          </a:p>
          <a:p>
            <a:pPr marL="342900" indent="-342900">
              <a:buClr>
                <a:schemeClr val="accent3"/>
              </a:buClr>
              <a:buFont typeface="Wingdings" pitchFamily="2" charset="2"/>
              <a:buChar char="§"/>
            </a:pPr>
            <a:r>
              <a:rPr lang="en-AU" sz="1400">
                <a:solidFill>
                  <a:schemeClr val="tx2"/>
                </a:solidFill>
              </a:rPr>
              <a:t>Resume creation</a:t>
            </a:r>
            <a:endParaRPr lang="en-AU" sz="1400" noProof="0">
              <a:solidFill>
                <a:schemeClr val="tx2"/>
              </a:solidFill>
            </a:endParaRPr>
          </a:p>
          <a:p>
            <a:pPr marL="342900" indent="-342900">
              <a:buClr>
                <a:schemeClr val="accent3"/>
              </a:buClr>
              <a:buFont typeface="Wingdings" pitchFamily="2" charset="2"/>
              <a:buChar char="§"/>
            </a:pPr>
            <a:r>
              <a:rPr lang="en-AU" sz="1400" noProof="0">
                <a:solidFill>
                  <a:schemeClr val="tx2"/>
                </a:solidFill>
              </a:rPr>
              <a:t>Cover letter creation</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561802868"/>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Identify </a:t>
                      </a:r>
                      <a:r>
                        <a:rPr lang="en-AU" sz="1400" b="0" noProof="0">
                          <a:solidFill>
                            <a:schemeClr val="tx2"/>
                          </a:solidFill>
                        </a:rPr>
                        <a:t>key elements of a resume and cover letter</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Explain </a:t>
                      </a:r>
                      <a:r>
                        <a:rPr lang="en-AU" sz="1400" b="0" noProof="0">
                          <a:solidFill>
                            <a:schemeClr val="tx2"/>
                          </a:solidFill>
                        </a:rPr>
                        <a:t>how job advertisement can be used to drive the direction of a resume or cover letter</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a:solidFill>
                            <a:schemeClr val="tx2"/>
                          </a:solidFill>
                          <a:latin typeface="+mn-lt"/>
                          <a:ea typeface="+mn-ea"/>
                          <a:cs typeface="+mn-cs"/>
                        </a:rPr>
                        <a:t>Describe</a:t>
                      </a:r>
                      <a:r>
                        <a:rPr lang="en-AU" sz="1400" b="0" kern="1200" noProof="0">
                          <a:solidFill>
                            <a:schemeClr val="tx2"/>
                          </a:solidFill>
                          <a:latin typeface="+mn-lt"/>
                          <a:ea typeface="+mn-ea"/>
                          <a:cs typeface="+mn-cs"/>
                        </a:rPr>
                        <a:t> best practice for all stages of a job interview</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97787" y="3674850"/>
            <a:ext cx="3978276" cy="195000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Worksheet for </a:t>
            </a:r>
            <a:r>
              <a:rPr lang="en-AU" sz="1400">
                <a:solidFill>
                  <a:schemeClr val="tx2"/>
                </a:solidFill>
                <a:latin typeface="Arial"/>
                <a:cs typeface="Arial"/>
              </a:rPr>
              <a:t>Job</a:t>
            </a:r>
            <a:r>
              <a:rPr lang="en-AU" sz="1400" noProof="0">
                <a:solidFill>
                  <a:schemeClr val="tx2"/>
                </a:solidFill>
                <a:latin typeface="Arial"/>
                <a:cs typeface="Arial"/>
              </a:rPr>
              <a:t> ad analysis</a:t>
            </a:r>
          </a:p>
          <a:p>
            <a:pPr marL="342900" indent="-342900">
              <a:buClr>
                <a:schemeClr val="accent3"/>
              </a:buClr>
              <a:buFont typeface="Wingdings" pitchFamily="2" charset="2"/>
              <a:buChar char="§"/>
            </a:pPr>
            <a:r>
              <a:rPr lang="en-AU" sz="1400">
                <a:solidFill>
                  <a:schemeClr val="tx2"/>
                </a:solidFill>
              </a:rPr>
              <a:t>Student resources</a:t>
            </a:r>
          </a:p>
          <a:p>
            <a:pPr marL="342900" indent="-342900">
              <a:buClr>
                <a:schemeClr val="accent3"/>
              </a:buClr>
              <a:buFont typeface="Wingdings" pitchFamily="2" charset="2"/>
              <a:buChar char="§"/>
            </a:pPr>
            <a:r>
              <a:rPr lang="en-AU" sz="1400" noProof="0">
                <a:solidFill>
                  <a:schemeClr val="tx2"/>
                </a:solidFill>
              </a:rPr>
              <a:t>Teacher resources</a:t>
            </a:r>
          </a:p>
          <a:p>
            <a:pPr marL="342900" indent="-342900">
              <a:buClr>
                <a:schemeClr val="accent3"/>
              </a:buClr>
              <a:buFont typeface="Wingdings" pitchFamily="2" charset="2"/>
              <a:buChar char="§"/>
            </a:pPr>
            <a:r>
              <a:rPr lang="en-AU" sz="1400" noProof="0">
                <a:solidFill>
                  <a:schemeClr val="tx2"/>
                </a:solidFill>
              </a:rPr>
              <a:t>Your Career Factory: Career Inventory</a:t>
            </a: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a:solidFill>
                  <a:schemeClr val="tx2"/>
                </a:solidFill>
              </a:rPr>
              <a:t>More to explore</a:t>
            </a:r>
            <a:endParaRPr lang="en-AU" sz="1400" noProof="0"/>
          </a:p>
        </p:txBody>
      </p:sp>
    </p:spTree>
    <p:extLst>
      <p:ext uri="{BB962C8B-B14F-4D97-AF65-F5344CB8AC3E}">
        <p14:creationId xmlns:p14="http://schemas.microsoft.com/office/powerpoint/2010/main" val="1466139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EF2C6-6026-3073-AD15-54C46846CE4A}"/>
            </a:ext>
          </a:extLst>
        </p:cNvPr>
        <p:cNvGrpSpPr/>
        <p:nvPr/>
      </p:nvGrpSpPr>
      <p:grpSpPr>
        <a:xfrm>
          <a:off x="0" y="0"/>
          <a:ext cx="0" cy="0"/>
          <a:chOff x="0" y="0"/>
          <a:chExt cx="0" cy="0"/>
        </a:xfrm>
      </p:grpSpPr>
      <p:pic>
        <p:nvPicPr>
          <p:cNvPr id="2" name="Online Media 8" title="How to Write a Cover Letter">
            <a:hlinkClick r:id="" action="ppaction://media"/>
            <a:extLst>
              <a:ext uri="{FF2B5EF4-FFF2-40B4-BE49-F238E27FC236}">
                <a16:creationId xmlns:a16="http://schemas.microsoft.com/office/drawing/2014/main" id="{8018C691-0C68-6172-FC62-94CE09D34E79}"/>
              </a:ext>
            </a:extLst>
          </p:cNvPr>
          <p:cNvPicPr>
            <a:picLocks noRot="1" noChangeAspect="1"/>
          </p:cNvPicPr>
          <p:nvPr>
            <a:videoFile r:link="rId1"/>
          </p:nvPr>
        </p:nvPicPr>
        <p:blipFill>
          <a:blip r:embed="rId4"/>
          <a:stretch>
            <a:fillRect/>
          </a:stretch>
        </p:blipFill>
        <p:spPr>
          <a:xfrm>
            <a:off x="999791" y="1828746"/>
            <a:ext cx="7081251" cy="4000907"/>
          </a:xfrm>
          <a:prstGeom prst="rect">
            <a:avLst/>
          </a:prstGeom>
        </p:spPr>
      </p:pic>
      <p:sp>
        <p:nvSpPr>
          <p:cNvPr id="16" name="Text Placeholder 15">
            <a:extLst>
              <a:ext uri="{FF2B5EF4-FFF2-40B4-BE49-F238E27FC236}">
                <a16:creationId xmlns:a16="http://schemas.microsoft.com/office/drawing/2014/main" id="{31B12351-A1D8-1A7D-A070-244DE9C8DCF8}"/>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6" name="TextBox 5">
            <a:extLst>
              <a:ext uri="{FF2B5EF4-FFF2-40B4-BE49-F238E27FC236}">
                <a16:creationId xmlns:a16="http://schemas.microsoft.com/office/drawing/2014/main" id="{7829952E-47F1-DEAF-5B25-C331876496CE}"/>
              </a:ext>
            </a:extLst>
          </p:cNvPr>
          <p:cNvSpPr txBox="1"/>
          <p:nvPr/>
        </p:nvSpPr>
        <p:spPr>
          <a:xfrm>
            <a:off x="918994" y="5892907"/>
            <a:ext cx="7242843" cy="276999"/>
          </a:xfrm>
          <a:prstGeom prst="rect">
            <a:avLst/>
          </a:prstGeom>
          <a:noFill/>
        </p:spPr>
        <p:txBody>
          <a:bodyPr wrap="square">
            <a:spAutoFit/>
          </a:bodyPr>
          <a:lstStyle/>
          <a:p>
            <a:pPr algn="l">
              <a:buNone/>
            </a:pPr>
            <a:r>
              <a:rPr lang="en-AU" sz="1200" b="1" i="0" noProof="0">
                <a:solidFill>
                  <a:srgbClr val="0F0F0F"/>
                </a:solidFill>
                <a:effectLst/>
                <a:latin typeface="+mj-lt"/>
              </a:rPr>
              <a:t>How to Write a Cover Letter | Indeed</a:t>
            </a:r>
          </a:p>
        </p:txBody>
      </p:sp>
      <p:sp>
        <p:nvSpPr>
          <p:cNvPr id="8" name="TextBox 7">
            <a:extLst>
              <a:ext uri="{FF2B5EF4-FFF2-40B4-BE49-F238E27FC236}">
                <a16:creationId xmlns:a16="http://schemas.microsoft.com/office/drawing/2014/main" id="{2A117559-D078-C3E8-F3A8-A02F55D07885}"/>
              </a:ext>
            </a:extLst>
          </p:cNvPr>
          <p:cNvSpPr txBox="1"/>
          <p:nvPr/>
        </p:nvSpPr>
        <p:spPr>
          <a:xfrm>
            <a:off x="8343900" y="1828747"/>
            <a:ext cx="3390900" cy="1384995"/>
          </a:xfrm>
          <a:prstGeom prst="rect">
            <a:avLst/>
          </a:prstGeom>
          <a:noFill/>
        </p:spPr>
        <p:txBody>
          <a:bodyPr wrap="square">
            <a:spAutoFit/>
          </a:bodyPr>
          <a:lstStyle/>
          <a:p>
            <a:r>
              <a:rPr lang="en-AU" sz="1200" b="0" i="0" noProof="0">
                <a:solidFill>
                  <a:schemeClr val="accent6"/>
                </a:solidFill>
                <a:effectLst/>
                <a:latin typeface="Arial" panose="020B0604020202020204" pitchFamily="34" charset="0"/>
                <a:cs typeface="Arial" panose="020B0604020202020204" pitchFamily="34" charset="0"/>
              </a:rPr>
              <a:t>In this informative Indeed video, viewers learn the essential components of a successful cover letter. The video walks through each section of a cover letter, explaining how this document enhances your job application by showcasing why you're an ideal fit for a role and how it connects to your career goals. </a:t>
            </a:r>
            <a:endParaRPr lang="en-AU" sz="1200" noProof="0">
              <a:solidFill>
                <a:schemeClr val="accent6"/>
              </a:solidFill>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FE70572C-0BF4-9C26-B6D5-5F448A88E033}"/>
              </a:ext>
            </a:extLst>
          </p:cNvPr>
          <p:cNvSpPr txBox="1">
            <a:spLocks/>
          </p:cNvSpPr>
          <p:nvPr/>
        </p:nvSpPr>
        <p:spPr>
          <a:xfrm>
            <a:off x="8358324" y="3751823"/>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might tailoring your cover letter for each application improve your chances of getting an interview?</a:t>
            </a:r>
          </a:p>
          <a:p>
            <a:pPr marL="285750" indent="-285750">
              <a:buClr>
                <a:schemeClr val="accent3"/>
              </a:buClr>
              <a:buFont typeface="Arial" panose="020B0604020202020204" pitchFamily="34" charset="0"/>
              <a:buChar char="•"/>
            </a:pPr>
            <a:r>
              <a:rPr lang="en-AU" sz="1200" noProof="0">
                <a:solidFill>
                  <a:schemeClr val="tx2"/>
                </a:solidFill>
              </a:rPr>
              <a:t>What experiences from your background would you highlight in a cover letter to make yourself stand out?</a:t>
            </a:r>
          </a:p>
          <a:p>
            <a:pPr marL="285750" indent="-285750">
              <a:buClr>
                <a:schemeClr val="accent3"/>
              </a:buClr>
              <a:buFont typeface="Arial" panose="020B0604020202020204" pitchFamily="34" charset="0"/>
              <a:buChar char="•"/>
            </a:pPr>
            <a:r>
              <a:rPr lang="en-AU" sz="1200" noProof="0">
                <a:solidFill>
                  <a:schemeClr val="tx2"/>
                </a:solidFill>
              </a:rPr>
              <a:t>Which part of writing a cover letter do you find most challenging, and why?</a:t>
            </a:r>
          </a:p>
        </p:txBody>
      </p:sp>
      <p:sp>
        <p:nvSpPr>
          <p:cNvPr id="13" name="Text Placeholder 14">
            <a:extLst>
              <a:ext uri="{FF2B5EF4-FFF2-40B4-BE49-F238E27FC236}">
                <a16:creationId xmlns:a16="http://schemas.microsoft.com/office/drawing/2014/main" id="{E7226805-6ED6-7AB0-2E93-02C0337A9AD3}"/>
              </a:ext>
            </a:extLst>
          </p:cNvPr>
          <p:cNvSpPr txBox="1">
            <a:spLocks/>
          </p:cNvSpPr>
          <p:nvPr/>
        </p:nvSpPr>
        <p:spPr>
          <a:xfrm>
            <a:off x="8343900" y="350611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20" name="Title 19">
            <a:extLst>
              <a:ext uri="{FF2B5EF4-FFF2-40B4-BE49-F238E27FC236}">
                <a16:creationId xmlns:a16="http://schemas.microsoft.com/office/drawing/2014/main" id="{A7661C7E-F7F2-0B1B-0276-8F86A91B30A2}"/>
              </a:ext>
            </a:extLst>
          </p:cNvPr>
          <p:cNvSpPr>
            <a:spLocks noGrp="1"/>
          </p:cNvSpPr>
          <p:nvPr>
            <p:ph type="title"/>
          </p:nvPr>
        </p:nvSpPr>
        <p:spPr>
          <a:xfrm>
            <a:off x="1055941" y="873125"/>
            <a:ext cx="6871090" cy="524553"/>
          </a:xfrm>
        </p:spPr>
        <p:txBody>
          <a:bodyPr/>
          <a:lstStyle/>
          <a:p>
            <a:r>
              <a:rPr lang="en-AU" noProof="0"/>
              <a:t>How to write an effective cover letter</a:t>
            </a:r>
          </a:p>
        </p:txBody>
      </p:sp>
    </p:spTree>
    <p:extLst>
      <p:ext uri="{BB962C8B-B14F-4D97-AF65-F5344CB8AC3E}">
        <p14:creationId xmlns:p14="http://schemas.microsoft.com/office/powerpoint/2010/main" val="239393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E879D-D621-4AC5-D279-141888B73F2B}"/>
            </a:ext>
          </a:extLst>
        </p:cNvPr>
        <p:cNvGrpSpPr/>
        <p:nvPr/>
      </p:nvGrpSpPr>
      <p:grpSpPr>
        <a:xfrm>
          <a:off x="0" y="0"/>
          <a:ext cx="0" cy="0"/>
          <a:chOff x="0" y="0"/>
          <a:chExt cx="0" cy="0"/>
        </a:xfrm>
      </p:grpSpPr>
      <p:pic>
        <p:nvPicPr>
          <p:cNvPr id="5" name="Picture Placeholder 4" descr="A person sitting at a desk with a computer&#10;&#10;AI-generated content may be incorrect.">
            <a:extLst>
              <a:ext uri="{FF2B5EF4-FFF2-40B4-BE49-F238E27FC236}">
                <a16:creationId xmlns:a16="http://schemas.microsoft.com/office/drawing/2014/main" id="{B73ECB17-055B-796B-9AE1-EC99BC3713B6}"/>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val="0"/>
              </a:ext>
            </a:extLst>
          </a:blip>
          <a:srcRect/>
          <a:stretch>
            <a:fillRect/>
          </a:stretch>
        </p:blipFill>
        <p:spPr/>
      </p:pic>
      <p:sp>
        <p:nvSpPr>
          <p:cNvPr id="3" name="Text Placeholder 2">
            <a:extLst>
              <a:ext uri="{FF2B5EF4-FFF2-40B4-BE49-F238E27FC236}">
                <a16:creationId xmlns:a16="http://schemas.microsoft.com/office/drawing/2014/main" id="{906F7E9D-A356-BDF0-E2B1-52AD05867105}"/>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15" name="Text Placeholder 14">
            <a:extLst>
              <a:ext uri="{FF2B5EF4-FFF2-40B4-BE49-F238E27FC236}">
                <a16:creationId xmlns:a16="http://schemas.microsoft.com/office/drawing/2014/main" id="{F3363787-59E2-3618-A938-06A80916FB78}"/>
              </a:ext>
            </a:extLst>
          </p:cNvPr>
          <p:cNvSpPr>
            <a:spLocks noGrp="1"/>
          </p:cNvSpPr>
          <p:nvPr>
            <p:ph type="body" sz="quarter" idx="11"/>
          </p:nvPr>
        </p:nvSpPr>
        <p:spPr/>
        <p:txBody>
          <a:bodyPr/>
          <a:lstStyle/>
          <a:p>
            <a:r>
              <a:rPr lang="en-AU" noProof="0"/>
              <a:t>Make it about you, and them</a:t>
            </a:r>
          </a:p>
        </p:txBody>
      </p:sp>
      <p:sp>
        <p:nvSpPr>
          <p:cNvPr id="8" name="Text Placeholder 2">
            <a:extLst>
              <a:ext uri="{FF2B5EF4-FFF2-40B4-BE49-F238E27FC236}">
                <a16:creationId xmlns:a16="http://schemas.microsoft.com/office/drawing/2014/main" id="{B4E26992-800E-18D0-526F-34BB37307596}"/>
              </a:ext>
            </a:extLst>
          </p:cNvPr>
          <p:cNvSpPr txBox="1">
            <a:spLocks/>
          </p:cNvSpPr>
          <p:nvPr/>
        </p:nvSpPr>
        <p:spPr>
          <a:xfrm>
            <a:off x="7677151" y="4091014"/>
            <a:ext cx="345916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Would you use the same Cover Letter for every job?</a:t>
            </a:r>
          </a:p>
          <a:p>
            <a:pPr marL="285750" indent="-285750">
              <a:buClr>
                <a:schemeClr val="accent3"/>
              </a:buClr>
              <a:buFont typeface="Arial" panose="020B0604020202020204" pitchFamily="34" charset="0"/>
              <a:buChar char="•"/>
            </a:pPr>
            <a:r>
              <a:rPr lang="en-AU" sz="1200">
                <a:solidFill>
                  <a:schemeClr val="tx2"/>
                </a:solidFill>
              </a:rPr>
              <a:t>How important do you think a Cover Letter is, in comparison to a Resume?</a:t>
            </a:r>
          </a:p>
          <a:p>
            <a:pPr marL="285750" indent="-285750">
              <a:buClr>
                <a:schemeClr val="accent3"/>
              </a:buClr>
              <a:buFont typeface="Arial" panose="020B0604020202020204" pitchFamily="34" charset="0"/>
              <a:buChar char="•"/>
            </a:pPr>
            <a:r>
              <a:rPr lang="en-AU" sz="1200" noProof="0">
                <a:solidFill>
                  <a:schemeClr val="tx2"/>
                </a:solidFill>
              </a:rPr>
              <a:t>Is it worth saving multiple Cover Letter documents to use in the future?</a:t>
            </a:r>
          </a:p>
        </p:txBody>
      </p:sp>
      <p:graphicFrame>
        <p:nvGraphicFramePr>
          <p:cNvPr id="9" name="Table 8">
            <a:extLst>
              <a:ext uri="{FF2B5EF4-FFF2-40B4-BE49-F238E27FC236}">
                <a16:creationId xmlns:a16="http://schemas.microsoft.com/office/drawing/2014/main" id="{49819777-565C-F1AD-DD5D-3D668E9C2478}"/>
              </a:ext>
            </a:extLst>
          </p:cNvPr>
          <p:cNvGraphicFramePr>
            <a:graphicFrameLocks noGrp="1"/>
          </p:cNvGraphicFramePr>
          <p:nvPr>
            <p:extLst>
              <p:ext uri="{D42A27DB-BD31-4B8C-83A1-F6EECF244321}">
                <p14:modId xmlns:p14="http://schemas.microsoft.com/office/powerpoint/2010/main" val="743991519"/>
              </p:ext>
            </p:extLst>
          </p:nvPr>
        </p:nvGraphicFramePr>
        <p:xfrm>
          <a:off x="1055687" y="2122017"/>
          <a:ext cx="4895850" cy="4016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Different jobs need different cover letters. A good cover letter shows why you're interested in the job and how your skills match what they're looking for. This activity helps you create a basic cover letter that you can customise for different jobs. Learning to write a strong cover letter will help you stand out from other applicants.</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6"/>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Choose a job advertisement that interests you.</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Highlight the key skills and requirements in the job ad.</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List your experiences that match these requirements.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Write an opening paragraph that shows your interest in the position.</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Create a middle paragraph connecting your skills to the job requirements.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End with a closing paragraph that includes a call to action.</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6"/>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11.3 – Cover letter TEMPLATE</a:t>
                      </a:r>
                      <a:endParaRPr lang="en-AU" sz="1100" b="0" i="1" noProof="0">
                        <a:solidFill>
                          <a:schemeClr val="tx2"/>
                        </a:solidFill>
                        <a:effectLst/>
                        <a:highlight>
                          <a:srgbClr val="FFFF00"/>
                        </a:highligh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30C3FCF9-DFFF-0C5B-92EA-A8A494399D48}"/>
              </a:ext>
            </a:extLst>
          </p:cNvPr>
          <p:cNvSpPr txBox="1">
            <a:spLocks/>
          </p:cNvSpPr>
          <p:nvPr/>
        </p:nvSpPr>
        <p:spPr>
          <a:xfrm>
            <a:off x="7662727" y="384530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DCB5DB49-82C8-E0BB-A44E-838430B39FC6}"/>
              </a:ext>
            </a:extLst>
          </p:cNvPr>
          <p:cNvSpPr>
            <a:spLocks noGrp="1"/>
          </p:cNvSpPr>
          <p:nvPr>
            <p:ph type="title"/>
          </p:nvPr>
        </p:nvSpPr>
        <p:spPr>
          <a:xfrm>
            <a:off x="1055941" y="873125"/>
            <a:ext cx="3919961" cy="524553"/>
          </a:xfrm>
        </p:spPr>
        <p:txBody>
          <a:bodyPr/>
          <a:lstStyle/>
          <a:p>
            <a:r>
              <a:rPr lang="en-AU" noProof="0"/>
              <a:t>Cover letter creation</a:t>
            </a:r>
          </a:p>
        </p:txBody>
      </p:sp>
    </p:spTree>
    <p:extLst>
      <p:ext uri="{BB962C8B-B14F-4D97-AF65-F5344CB8AC3E}">
        <p14:creationId xmlns:p14="http://schemas.microsoft.com/office/powerpoint/2010/main" val="1770180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D83E2-FE8F-32CC-316B-8C9D2A0D3A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F976F15-FDDA-6630-BC07-AF0A3A9D003B}"/>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3" name="Text Placeholder 2">
            <a:extLst>
              <a:ext uri="{FF2B5EF4-FFF2-40B4-BE49-F238E27FC236}">
                <a16:creationId xmlns:a16="http://schemas.microsoft.com/office/drawing/2014/main" id="{C1442347-99BF-044D-A2F8-92FDBD9BF6CE}"/>
              </a:ext>
            </a:extLst>
          </p:cNvPr>
          <p:cNvSpPr>
            <a:spLocks noGrp="1"/>
          </p:cNvSpPr>
          <p:nvPr>
            <p:ph type="body" idx="21"/>
          </p:nvPr>
        </p:nvSpPr>
        <p:spPr>
          <a:xfrm>
            <a:off x="1055688" y="1614010"/>
            <a:ext cx="5202237" cy="3474523"/>
          </a:xfrm>
        </p:spPr>
        <p:txBody>
          <a:bodyPr/>
          <a:lstStyle/>
          <a:p>
            <a:pPr>
              <a:lnSpc>
                <a:spcPct val="100000"/>
              </a:lnSpc>
            </a:pPr>
            <a:r>
              <a:rPr lang="en-AU" noProof="0"/>
              <a:t>As you progress through application processes, interview preparation becomes critical. Interviews are structured conversations designed to assess your suitability for positions beyond what application documents can reveal. While interview formats vary widely, employers are consistently evaluating your communication skills, professional presentation, and specific capabilities. These assessment interactions require both preparation and adaptability. </a:t>
            </a:r>
          </a:p>
          <a:p>
            <a:pPr>
              <a:lnSpc>
                <a:spcPct val="100000"/>
              </a:lnSpc>
            </a:pPr>
            <a:r>
              <a:rPr lang="en-AU" noProof="0"/>
              <a:t>Developing effective interview skills will help you communicate your value confidently, demonstrate your capabilities through concrete examples, and make informed decisions about potential opportunities.</a:t>
            </a:r>
          </a:p>
        </p:txBody>
      </p:sp>
      <p:sp>
        <p:nvSpPr>
          <p:cNvPr id="7" name="Text Placeholder 2">
            <a:extLst>
              <a:ext uri="{FF2B5EF4-FFF2-40B4-BE49-F238E27FC236}">
                <a16:creationId xmlns:a16="http://schemas.microsoft.com/office/drawing/2014/main" id="{C0E6BFD0-C43D-6355-EF87-7A2AF17B6B7C}"/>
              </a:ext>
            </a:extLst>
          </p:cNvPr>
          <p:cNvSpPr txBox="1">
            <a:spLocks noGrp="1"/>
          </p:cNvSpPr>
          <p:nvPr>
            <p:ph type="body" idx="1"/>
          </p:nvPr>
        </p:nvSpPr>
        <p:spPr>
          <a:xfrm>
            <a:off x="7669213" y="1614488"/>
            <a:ext cx="3978275" cy="3335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Interview Elements:</a:t>
            </a:r>
          </a:p>
          <a:p>
            <a:pPr marL="285750" indent="-285750">
              <a:buClr>
                <a:schemeClr val="tx2"/>
              </a:buClr>
              <a:buSzPct val="90000"/>
              <a:buFont typeface="Arial" panose="020B0604020202020204" pitchFamily="34" charset="0"/>
              <a:buChar char="•"/>
            </a:pPr>
            <a:r>
              <a:rPr lang="en-AU" noProof="0">
                <a:solidFill>
                  <a:schemeClr val="accent6"/>
                </a:solidFill>
              </a:rPr>
              <a:t>Different formats (face-to-face, panel, online, phone)</a:t>
            </a:r>
          </a:p>
          <a:p>
            <a:pPr marL="285750" indent="-285750">
              <a:buClr>
                <a:schemeClr val="tx2"/>
              </a:buClr>
              <a:buSzPct val="90000"/>
              <a:buFont typeface="Arial" panose="020B0604020202020204" pitchFamily="34" charset="0"/>
              <a:buChar char="•"/>
            </a:pPr>
            <a:r>
              <a:rPr lang="en-AU" noProof="0">
                <a:solidFill>
                  <a:schemeClr val="accent6"/>
                </a:solidFill>
              </a:rPr>
              <a:t>Common and behavioural question types</a:t>
            </a:r>
          </a:p>
          <a:p>
            <a:pPr marL="285750" indent="-285750">
              <a:buClr>
                <a:schemeClr val="tx2"/>
              </a:buClr>
              <a:buSzPct val="90000"/>
              <a:buFont typeface="Arial" panose="020B0604020202020204" pitchFamily="34" charset="0"/>
              <a:buChar char="•"/>
            </a:pPr>
            <a:r>
              <a:rPr lang="en-AU" noProof="0">
                <a:solidFill>
                  <a:schemeClr val="accent6"/>
                </a:solidFill>
              </a:rPr>
              <a:t>Non-verbal communication expectations</a:t>
            </a:r>
          </a:p>
          <a:p>
            <a:pPr marL="285750" indent="-285750">
              <a:buClr>
                <a:schemeClr val="tx2"/>
              </a:buClr>
              <a:buSzPct val="90000"/>
              <a:buFont typeface="Arial" panose="020B0604020202020204" pitchFamily="34" charset="0"/>
              <a:buChar char="•"/>
            </a:pPr>
            <a:r>
              <a:rPr lang="en-AU" noProof="0">
                <a:solidFill>
                  <a:schemeClr val="accent6"/>
                </a:solidFill>
              </a:rPr>
              <a:t>Professional presentation appropriate to the industry</a:t>
            </a:r>
          </a:p>
          <a:p>
            <a:pPr marL="285750" indent="-285750">
              <a:buClr>
                <a:schemeClr val="tx2"/>
              </a:buClr>
              <a:buSzPct val="90000"/>
              <a:buFont typeface="Arial" panose="020B0604020202020204" pitchFamily="34" charset="0"/>
              <a:buChar char="•"/>
            </a:pPr>
            <a:r>
              <a:rPr lang="en-AU" noProof="0">
                <a:solidFill>
                  <a:schemeClr val="accent6"/>
                </a:solidFill>
              </a:rPr>
              <a:t>Research requirements before attending</a:t>
            </a:r>
          </a:p>
          <a:p>
            <a:pPr marL="285750" indent="-285750">
              <a:buClr>
                <a:schemeClr val="tx2"/>
              </a:buClr>
              <a:buSzPct val="90000"/>
              <a:buFont typeface="Arial" panose="020B0604020202020204" pitchFamily="34" charset="0"/>
              <a:buChar char="•"/>
            </a:pPr>
            <a:r>
              <a:rPr lang="en-AU" noProof="0">
                <a:solidFill>
                  <a:schemeClr val="accent6"/>
                </a:solidFill>
              </a:rPr>
              <a:t>Follow-up protocols after completion</a:t>
            </a:r>
          </a:p>
          <a:p>
            <a:pPr marL="285750" indent="-285750">
              <a:buClr>
                <a:schemeClr val="tx2"/>
              </a:buClr>
              <a:buSzPct val="90000"/>
              <a:buFont typeface="Arial" panose="020B0604020202020204" pitchFamily="34" charset="0"/>
              <a:buChar char="•"/>
            </a:pPr>
            <a:r>
              <a:rPr lang="en-AU" noProof="0">
                <a:solidFill>
                  <a:schemeClr val="accent6"/>
                </a:solidFill>
              </a:rPr>
              <a:t>Strategies for managing interview anxiety</a:t>
            </a:r>
          </a:p>
        </p:txBody>
      </p:sp>
      <p:sp>
        <p:nvSpPr>
          <p:cNvPr id="10" name="Title 9">
            <a:extLst>
              <a:ext uri="{FF2B5EF4-FFF2-40B4-BE49-F238E27FC236}">
                <a16:creationId xmlns:a16="http://schemas.microsoft.com/office/drawing/2014/main" id="{58520B3D-A491-BEEE-FC39-F2FCFEFCFCB8}"/>
              </a:ext>
            </a:extLst>
          </p:cNvPr>
          <p:cNvSpPr>
            <a:spLocks noGrp="1"/>
          </p:cNvSpPr>
          <p:nvPr>
            <p:ph type="title"/>
          </p:nvPr>
        </p:nvSpPr>
        <p:spPr>
          <a:xfrm>
            <a:off x="1055941" y="873125"/>
            <a:ext cx="4072246" cy="524553"/>
          </a:xfrm>
        </p:spPr>
        <p:txBody>
          <a:bodyPr/>
          <a:lstStyle/>
          <a:p>
            <a:r>
              <a:rPr lang="en-AU" noProof="0"/>
              <a:t>Interview preparation</a:t>
            </a:r>
          </a:p>
        </p:txBody>
      </p:sp>
    </p:spTree>
    <p:extLst>
      <p:ext uri="{BB962C8B-B14F-4D97-AF65-F5344CB8AC3E}">
        <p14:creationId xmlns:p14="http://schemas.microsoft.com/office/powerpoint/2010/main" val="2527976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38F9E-D557-F993-1499-191BF88E303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AE36D0E-1ED5-8346-A345-7C2653E1807C}"/>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AB659146-E86B-10CB-4DF4-D50E2DD2830F}"/>
              </a:ext>
            </a:extLst>
          </p:cNvPr>
          <p:cNvGraphicFramePr>
            <a:graphicFrameLocks noGrp="1"/>
          </p:cNvGraphicFramePr>
          <p:nvPr>
            <p:extLst>
              <p:ext uri="{D42A27DB-BD31-4B8C-83A1-F6EECF244321}">
                <p14:modId xmlns:p14="http://schemas.microsoft.com/office/powerpoint/2010/main" val="1845169283"/>
              </p:ext>
            </p:extLst>
          </p:nvPr>
        </p:nvGraphicFramePr>
        <p:xfrm>
          <a:off x="1055689" y="2692356"/>
          <a:ext cx="10145710" cy="3129390"/>
        </p:xfrm>
        <a:graphic>
          <a:graphicData uri="http://schemas.openxmlformats.org/drawingml/2006/table">
            <a:tbl>
              <a:tblPr>
                <a:tableStyleId>{B301B821-A1FF-4177-AEE7-76D212191A09}</a:tableStyleId>
              </a:tblPr>
              <a:tblGrid>
                <a:gridCol w="2029142">
                  <a:extLst>
                    <a:ext uri="{9D8B030D-6E8A-4147-A177-3AD203B41FA5}">
                      <a16:colId xmlns:a16="http://schemas.microsoft.com/office/drawing/2014/main" val="828275014"/>
                    </a:ext>
                  </a:extLst>
                </a:gridCol>
                <a:gridCol w="2029142">
                  <a:extLst>
                    <a:ext uri="{9D8B030D-6E8A-4147-A177-3AD203B41FA5}">
                      <a16:colId xmlns:a16="http://schemas.microsoft.com/office/drawing/2014/main" val="3871765507"/>
                    </a:ext>
                  </a:extLst>
                </a:gridCol>
                <a:gridCol w="2029142">
                  <a:extLst>
                    <a:ext uri="{9D8B030D-6E8A-4147-A177-3AD203B41FA5}">
                      <a16:colId xmlns:a16="http://schemas.microsoft.com/office/drawing/2014/main" val="1527954385"/>
                    </a:ext>
                  </a:extLst>
                </a:gridCol>
                <a:gridCol w="2029142">
                  <a:extLst>
                    <a:ext uri="{9D8B030D-6E8A-4147-A177-3AD203B41FA5}">
                      <a16:colId xmlns:a16="http://schemas.microsoft.com/office/drawing/2014/main" val="4050613484"/>
                    </a:ext>
                  </a:extLst>
                </a:gridCol>
                <a:gridCol w="2029142">
                  <a:extLst>
                    <a:ext uri="{9D8B030D-6E8A-4147-A177-3AD203B41FA5}">
                      <a16:colId xmlns:a16="http://schemas.microsoft.com/office/drawing/2014/main" val="1652905578"/>
                    </a:ext>
                  </a:extLst>
                </a:gridCol>
              </a:tblGrid>
              <a:tr h="543238">
                <a:tc>
                  <a:txBody>
                    <a:bodyPr/>
                    <a:lstStyle/>
                    <a:p>
                      <a:pPr algn="ctr">
                        <a:buNone/>
                      </a:pPr>
                      <a:r>
                        <a:rPr lang="en-AU" sz="1200" b="1" noProof="0">
                          <a:solidFill>
                            <a:schemeClr val="bg2"/>
                          </a:solidFill>
                        </a:rPr>
                        <a:t>Traditional one-on-one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Panel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Online/video interviews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Skill or task demonstration</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Behavioural assessments</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0" indent="0" algn="ctr">
                        <a:buClr>
                          <a:schemeClr val="tx2"/>
                        </a:buClr>
                        <a:buSzPct val="90000"/>
                        <a:buFont typeface="Arial" panose="020B0604020202020204" pitchFamily="34" charset="0"/>
                        <a:buNone/>
                      </a:pPr>
                      <a:r>
                        <a:rPr lang="en-AU" sz="1200" noProof="0"/>
                        <a:t>Involve meeting with a single interviewer, typically a direct supervisor or HR representative, for a structured conversation about your qualifications and fit.</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Include multiple interviewers who may represent different departments or perspectives, asking questions related to their specific areas of concern.</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May be live or pre-recorded, requiring attention to technology setup, background presentation, and modified communication techniques.</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Some employers may have you undertake an activity as part of the interview. This might need to be done before the interview takes place for submission at the interview, or it might be during the interview itself (i.e., presentation, letter formatting, welding)</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200" noProof="0"/>
                        <a:t>Depending on the employer, some employers may like you to undertake a behavioural/professional personality assessment. These may help the employer understand how you will fit with the team or business.</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5" name="Text Placeholder 2">
            <a:extLst>
              <a:ext uri="{FF2B5EF4-FFF2-40B4-BE49-F238E27FC236}">
                <a16:creationId xmlns:a16="http://schemas.microsoft.com/office/drawing/2014/main" id="{745A5F9C-77A1-5C94-96E4-0BACE4F0BE84}"/>
              </a:ext>
            </a:extLst>
          </p:cNvPr>
          <p:cNvSpPr txBox="1">
            <a:spLocks/>
          </p:cNvSpPr>
          <p:nvPr/>
        </p:nvSpPr>
        <p:spPr>
          <a:xfrm>
            <a:off x="1055687" y="1571012"/>
            <a:ext cx="2992438"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Modern interviews take various forms, each requiring specific preparation.</a:t>
            </a:r>
          </a:p>
        </p:txBody>
      </p:sp>
      <p:sp>
        <p:nvSpPr>
          <p:cNvPr id="8" name="Title 7">
            <a:extLst>
              <a:ext uri="{FF2B5EF4-FFF2-40B4-BE49-F238E27FC236}">
                <a16:creationId xmlns:a16="http://schemas.microsoft.com/office/drawing/2014/main" id="{D141BAC3-D10A-6A78-786D-F2E684CBED16}"/>
              </a:ext>
            </a:extLst>
          </p:cNvPr>
          <p:cNvSpPr>
            <a:spLocks noGrp="1"/>
          </p:cNvSpPr>
          <p:nvPr>
            <p:ph type="title"/>
          </p:nvPr>
        </p:nvSpPr>
        <p:spPr>
          <a:xfrm>
            <a:off x="1055941" y="873125"/>
            <a:ext cx="6422249" cy="524553"/>
          </a:xfrm>
        </p:spPr>
        <p:txBody>
          <a:bodyPr/>
          <a:lstStyle/>
          <a:p>
            <a:r>
              <a:rPr lang="en-AU" noProof="0"/>
              <a:t>Interview formats and approaches</a:t>
            </a:r>
          </a:p>
        </p:txBody>
      </p:sp>
      <p:pic>
        <p:nvPicPr>
          <p:cNvPr id="6" name="Picture 5" descr="A cartoon of a robot&#10;&#10;AI-generated content may be incorrect.">
            <a:extLst>
              <a:ext uri="{FF2B5EF4-FFF2-40B4-BE49-F238E27FC236}">
                <a16:creationId xmlns:a16="http://schemas.microsoft.com/office/drawing/2014/main" id="{C24DBF70-89F9-0E95-0540-2C12C91356BC}"/>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132681" y="173989"/>
            <a:ext cx="1680237" cy="1397023"/>
          </a:xfrm>
          <a:prstGeom prst="rect">
            <a:avLst/>
          </a:prstGeom>
        </p:spPr>
      </p:pic>
      <p:cxnSp>
        <p:nvCxnSpPr>
          <p:cNvPr id="9" name="Straight Connector 8">
            <a:extLst>
              <a:ext uri="{FF2B5EF4-FFF2-40B4-BE49-F238E27FC236}">
                <a16:creationId xmlns:a16="http://schemas.microsoft.com/office/drawing/2014/main" id="{1F951822-3DA6-2A60-6860-EAD05EB27FF9}"/>
              </a:ext>
            </a:extLst>
          </p:cNvPr>
          <p:cNvCxnSpPr>
            <a:cxnSpLocks/>
          </p:cNvCxnSpPr>
          <p:nvPr/>
        </p:nvCxnSpPr>
        <p:spPr>
          <a:xfrm flipH="1">
            <a:off x="1055687" y="1135401"/>
            <a:ext cx="9755188" cy="1556955"/>
          </a:xfrm>
          <a:prstGeom prst="line">
            <a:avLst/>
          </a:prstGeom>
          <a:ln w="28575">
            <a:solidFill>
              <a:srgbClr val="97AEE1"/>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3621463-8F50-4222-83E0-8B8D5C190F1C}"/>
              </a:ext>
            </a:extLst>
          </p:cNvPr>
          <p:cNvCxnSpPr>
            <a:cxnSpLocks/>
          </p:cNvCxnSpPr>
          <p:nvPr/>
        </p:nvCxnSpPr>
        <p:spPr>
          <a:xfrm>
            <a:off x="11068050" y="1135401"/>
            <a:ext cx="133349" cy="1556955"/>
          </a:xfrm>
          <a:prstGeom prst="line">
            <a:avLst/>
          </a:prstGeom>
          <a:ln w="28575">
            <a:solidFill>
              <a:srgbClr val="97AEE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4428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645BB-29D6-D802-DE27-DA40D988CEC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8258669-4A58-F0C2-B028-2A95B1DC8EBE}"/>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object 18">
            <a:extLst>
              <a:ext uri="{FF2B5EF4-FFF2-40B4-BE49-F238E27FC236}">
                <a16:creationId xmlns:a16="http://schemas.microsoft.com/office/drawing/2014/main" id="{2663C320-29C2-2D72-48C5-618B61711061}"/>
              </a:ext>
            </a:extLst>
          </p:cNvPr>
          <p:cNvGraphicFramePr>
            <a:graphicFrameLocks noGrp="1"/>
          </p:cNvGraphicFramePr>
          <p:nvPr>
            <p:extLst>
              <p:ext uri="{D42A27DB-BD31-4B8C-83A1-F6EECF244321}">
                <p14:modId xmlns:p14="http://schemas.microsoft.com/office/powerpoint/2010/main" val="838117765"/>
              </p:ext>
            </p:extLst>
          </p:nvPr>
        </p:nvGraphicFramePr>
        <p:xfrm>
          <a:off x="1035619" y="2446373"/>
          <a:ext cx="10120762" cy="3283493"/>
        </p:xfrm>
        <a:graphic>
          <a:graphicData uri="http://schemas.openxmlformats.org/drawingml/2006/table">
            <a:tbl>
              <a:tblPr bandRow="1">
                <a:tableStyleId>{72833802-FEF1-4C79-8D5D-14CF1EAF98D9}</a:tableStyleId>
              </a:tblPr>
              <a:tblGrid>
                <a:gridCol w="2526307">
                  <a:extLst>
                    <a:ext uri="{9D8B030D-6E8A-4147-A177-3AD203B41FA5}">
                      <a16:colId xmlns:a16="http://schemas.microsoft.com/office/drawing/2014/main" val="20000"/>
                    </a:ext>
                  </a:extLst>
                </a:gridCol>
                <a:gridCol w="2635983">
                  <a:extLst>
                    <a:ext uri="{9D8B030D-6E8A-4147-A177-3AD203B41FA5}">
                      <a16:colId xmlns:a16="http://schemas.microsoft.com/office/drawing/2014/main" val="20001"/>
                    </a:ext>
                  </a:extLst>
                </a:gridCol>
                <a:gridCol w="2479236">
                  <a:extLst>
                    <a:ext uri="{9D8B030D-6E8A-4147-A177-3AD203B41FA5}">
                      <a16:colId xmlns:a16="http://schemas.microsoft.com/office/drawing/2014/main" val="20002"/>
                    </a:ext>
                  </a:extLst>
                </a:gridCol>
                <a:gridCol w="2479236">
                  <a:extLst>
                    <a:ext uri="{9D8B030D-6E8A-4147-A177-3AD203B41FA5}">
                      <a16:colId xmlns:a16="http://schemas.microsoft.com/office/drawing/2014/main" val="3006132732"/>
                    </a:ext>
                  </a:extLst>
                </a:gridCol>
              </a:tblGrid>
              <a:tr h="477692">
                <a:tc>
                  <a:txBody>
                    <a:bodyPr/>
                    <a:lstStyle/>
                    <a:p>
                      <a:pPr marL="0" algn="ctr" defTabSz="914400" rtl="0" eaLnBrk="1" latinLnBrk="0" hangingPunct="1">
                        <a:lnSpc>
                          <a:spcPct val="100000"/>
                        </a:lnSpc>
                        <a:spcBef>
                          <a:spcPts val="420"/>
                        </a:spcBef>
                      </a:pPr>
                      <a:r>
                        <a:rPr lang="en-AU" sz="1800" b="1" kern="1200" noProof="0">
                          <a:solidFill>
                            <a:schemeClr val="tx2"/>
                          </a:solidFill>
                          <a:latin typeface="+mn-lt"/>
                          <a:ea typeface="+mn-ea"/>
                          <a:cs typeface="+mn-cs"/>
                        </a:rPr>
                        <a:t>Situation</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420"/>
                        </a:spcBef>
                      </a:pPr>
                      <a:r>
                        <a:rPr lang="en-AU" sz="1800" b="1" kern="1200" noProof="0">
                          <a:solidFill>
                            <a:schemeClr val="tx2"/>
                          </a:solidFill>
                          <a:latin typeface="+mn-lt"/>
                          <a:ea typeface="+mn-ea"/>
                          <a:cs typeface="+mn-cs"/>
                        </a:rPr>
                        <a:t>Task</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0"/>
                        </a:spcBef>
                      </a:pPr>
                      <a:r>
                        <a:rPr lang="en-AU" sz="1800" b="1" kern="1200" noProof="0">
                          <a:solidFill>
                            <a:schemeClr val="tx2"/>
                          </a:solidFill>
                          <a:latin typeface="+mn-lt"/>
                          <a:ea typeface="+mn-ea"/>
                          <a:cs typeface="+mn-cs"/>
                        </a:rPr>
                        <a:t>Action</a:t>
                      </a:r>
                    </a:p>
                  </a:txBody>
                  <a:tcPr anchor="ctr">
                    <a:solidFill>
                      <a:schemeClr val="accent2">
                        <a:lumMod val="20000"/>
                        <a:lumOff val="80000"/>
                      </a:schemeClr>
                    </a:solidFill>
                  </a:tcPr>
                </a:tc>
                <a:tc>
                  <a:txBody>
                    <a:bodyPr/>
                    <a:lstStyle/>
                    <a:p>
                      <a:pPr marL="0" algn="ctr" defTabSz="914400" rtl="0" eaLnBrk="1" latinLnBrk="0" hangingPunct="1">
                        <a:lnSpc>
                          <a:spcPct val="100000"/>
                        </a:lnSpc>
                        <a:spcBef>
                          <a:spcPts val="0"/>
                        </a:spcBef>
                      </a:pPr>
                      <a:r>
                        <a:rPr lang="en-AU" sz="1800" b="1" kern="1200" noProof="0">
                          <a:solidFill>
                            <a:schemeClr val="tx2"/>
                          </a:solidFill>
                          <a:latin typeface="+mn-lt"/>
                          <a:ea typeface="+mn-ea"/>
                          <a:cs typeface="+mn-cs"/>
                        </a:rPr>
                        <a:t>Result</a:t>
                      </a:r>
                    </a:p>
                  </a:txBody>
                  <a:tcPr anchor="ctr">
                    <a:solidFill>
                      <a:schemeClr val="accent2">
                        <a:lumMod val="20000"/>
                        <a:lumOff val="80000"/>
                      </a:schemeClr>
                    </a:solidFill>
                  </a:tcPr>
                </a:tc>
                <a:extLst>
                  <a:ext uri="{0D108BD9-81ED-4DB2-BD59-A6C34878D82A}">
                    <a16:rowId xmlns:a16="http://schemas.microsoft.com/office/drawing/2014/main" val="3644562217"/>
                  </a:ext>
                </a:extLst>
              </a:tr>
              <a:tr h="896728">
                <a:tc>
                  <a:txBody>
                    <a:bodyPr/>
                    <a:lstStyle/>
                    <a:p>
                      <a:pPr marL="30480" marR="171450" indent="0" algn="ctr" defTabSz="914400" rtl="0" eaLnBrk="1" latinLnBrk="0" hangingPunct="1">
                        <a:lnSpc>
                          <a:spcPct val="100000"/>
                        </a:lnSpc>
                        <a:spcBef>
                          <a:spcPts val="560"/>
                        </a:spcBef>
                        <a:buFont typeface="Arial" panose="020B0604020202020204" pitchFamily="34" charset="0"/>
                        <a:buNone/>
                      </a:pPr>
                      <a:r>
                        <a:rPr lang="en-AU" sz="1200" kern="1200" noProof="0">
                          <a:solidFill>
                            <a:schemeClr val="tx2"/>
                          </a:solidFill>
                          <a:latin typeface="+mn-lt"/>
                          <a:ea typeface="+mn-ea"/>
                          <a:cs typeface="+mn-cs"/>
                        </a:rPr>
                        <a:t>Briefly describe the context or background of a specific </a:t>
                      </a:r>
                      <a:br>
                        <a:rPr lang="en-AU" sz="1200" kern="1200" noProof="0">
                          <a:solidFill>
                            <a:schemeClr val="tx2"/>
                          </a:solidFill>
                          <a:latin typeface="+mn-lt"/>
                          <a:ea typeface="+mn-ea"/>
                          <a:cs typeface="+mn-cs"/>
                        </a:rPr>
                      </a:br>
                      <a:r>
                        <a:rPr lang="en-AU" sz="1200" kern="1200" noProof="0">
                          <a:solidFill>
                            <a:schemeClr val="tx2"/>
                          </a:solidFill>
                          <a:latin typeface="+mn-lt"/>
                          <a:ea typeface="+mn-ea"/>
                          <a:cs typeface="+mn-cs"/>
                        </a:rPr>
                        <a:t>relevant experience</a:t>
                      </a:r>
                    </a:p>
                  </a:txBody>
                  <a:tcPr marL="0" marR="0" marT="71120" marB="0" anchor="ctr"/>
                </a:tc>
                <a:tc>
                  <a:txBody>
                    <a:bodyPr/>
                    <a:lstStyle/>
                    <a:p>
                      <a:pPr algn="ctr"/>
                      <a:r>
                        <a:rPr lang="en-AU" sz="1200" noProof="0">
                          <a:solidFill>
                            <a:schemeClr val="tx2"/>
                          </a:solidFill>
                        </a:rPr>
                        <a:t>Explain your specific responsibility </a:t>
                      </a:r>
                    </a:p>
                    <a:p>
                      <a:pPr algn="ctr"/>
                      <a:r>
                        <a:rPr lang="en-AU" sz="1200" noProof="0">
                          <a:solidFill>
                            <a:schemeClr val="tx2"/>
                          </a:solidFill>
                        </a:rPr>
                        <a:t>or challenge in that situation</a:t>
                      </a:r>
                    </a:p>
                  </a:txBody>
                  <a:tcPr marL="0" marR="0" marT="71120" marB="0" anchor="ctr"/>
                </a:tc>
                <a:tc>
                  <a:txBody>
                    <a:bodyPr/>
                    <a:lstStyle/>
                    <a:p>
                      <a:pPr algn="ctr"/>
                      <a:r>
                        <a:rPr lang="en-AU" sz="1200" noProof="0">
                          <a:solidFill>
                            <a:schemeClr val="tx2"/>
                          </a:solidFill>
                        </a:rPr>
                        <a:t>Detail the specific steps you </a:t>
                      </a:r>
                    </a:p>
                    <a:p>
                      <a:pPr algn="ctr"/>
                      <a:r>
                        <a:rPr lang="en-AU" sz="1200" noProof="0">
                          <a:solidFill>
                            <a:schemeClr val="tx2"/>
                          </a:solidFill>
                        </a:rPr>
                        <a:t>took to address the task</a:t>
                      </a:r>
                    </a:p>
                  </a:txBody>
                  <a:tcPr marL="0" marR="0" marT="71120" marB="0" anchor="ctr"/>
                </a:tc>
                <a:tc>
                  <a:txBody>
                    <a:bodyPr/>
                    <a:lstStyle/>
                    <a:p>
                      <a:pPr marL="30480" marR="171450" lvl="0" indent="0" algn="ctr" defTabSz="914400" rtl="0" eaLnBrk="1" fontAlgn="auto" latinLnBrk="0" hangingPunct="1">
                        <a:lnSpc>
                          <a:spcPct val="100000"/>
                        </a:lnSpc>
                        <a:spcBef>
                          <a:spcPts val="560"/>
                        </a:spcBef>
                        <a:spcAft>
                          <a:spcPts val="0"/>
                        </a:spcAft>
                        <a:buClrTx/>
                        <a:buSzTx/>
                        <a:buFont typeface="Arial" panose="020B0604020202020204" pitchFamily="34" charset="0"/>
                        <a:buNone/>
                        <a:tabLst/>
                        <a:defRPr/>
                      </a:pPr>
                      <a:r>
                        <a:rPr lang="en-AU" sz="1200" noProof="0">
                          <a:solidFill>
                            <a:schemeClr val="tx2"/>
                          </a:solidFill>
                        </a:rPr>
                        <a:t>Conclude with the positive outcomes of your actions</a:t>
                      </a:r>
                    </a:p>
                  </a:txBody>
                  <a:tcPr marL="0" marR="0" marT="71120" marB="0" anchor="ctr"/>
                </a:tc>
                <a:extLst>
                  <a:ext uri="{0D108BD9-81ED-4DB2-BD59-A6C34878D82A}">
                    <a16:rowId xmlns:a16="http://schemas.microsoft.com/office/drawing/2014/main" val="3372223767"/>
                  </a:ext>
                </a:extLst>
              </a:tr>
              <a:tr h="1909073">
                <a:tc>
                  <a:txBody>
                    <a:bodyPr/>
                    <a:lstStyle/>
                    <a:p>
                      <a:pPr marL="171450" indent="-171450">
                        <a:buFont typeface="Arial" panose="020B0604020202020204" pitchFamily="34" charset="0"/>
                        <a:buChar char="•"/>
                      </a:pPr>
                      <a:r>
                        <a:rPr lang="en-AU" sz="1200" noProof="0">
                          <a:solidFill>
                            <a:schemeClr val="tx2"/>
                          </a:solidFill>
                        </a:rPr>
                        <a:t>“During my group project in Business Studies last year…”</a:t>
                      </a:r>
                    </a:p>
                    <a:p>
                      <a:pPr marL="171450" indent="-171450">
                        <a:buFont typeface="Arial" panose="020B0604020202020204" pitchFamily="34" charset="0"/>
                        <a:buChar char="•"/>
                      </a:pPr>
                      <a:r>
                        <a:rPr lang="en-AU" sz="1200" noProof="0">
                          <a:solidFill>
                            <a:schemeClr val="tx2"/>
                          </a:solidFill>
                        </a:rPr>
                        <a:t>“While volunteering at the community centre…”</a:t>
                      </a:r>
                    </a:p>
                    <a:p>
                      <a:pPr marL="171450" indent="-171450">
                        <a:buFont typeface="Arial" panose="020B0604020202020204" pitchFamily="34" charset="0"/>
                        <a:buChar char="•"/>
                      </a:pPr>
                      <a:r>
                        <a:rPr lang="en-AU" sz="1200" noProof="0">
                          <a:solidFill>
                            <a:schemeClr val="tx2"/>
                          </a:solidFill>
                        </a:rPr>
                        <a:t>“In my role as school captain…”</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“I was responsible for coordinating five team members with different schedules.”</a:t>
                      </a:r>
                    </a:p>
                    <a:p>
                      <a:pPr marL="171450" indent="-171450">
                        <a:buFont typeface="Arial" panose="020B0604020202020204" pitchFamily="34" charset="0"/>
                        <a:buChar char="•"/>
                      </a:pPr>
                      <a:r>
                        <a:rPr lang="en-AU" sz="1200" noProof="0">
                          <a:solidFill>
                            <a:schemeClr val="tx2"/>
                          </a:solidFill>
                        </a:rPr>
                        <a:t>“I needed to resolve a conflict between two younger participants.”</a:t>
                      </a:r>
                    </a:p>
                    <a:p>
                      <a:pPr marL="171450" indent="-171450">
                        <a:buFont typeface="Arial" panose="020B0604020202020204" pitchFamily="34" charset="0"/>
                        <a:buChar char="•"/>
                      </a:pPr>
                      <a:r>
                        <a:rPr lang="en-AU" sz="1200" noProof="0">
                          <a:solidFill>
                            <a:schemeClr val="tx2"/>
                          </a:solidFill>
                        </a:rPr>
                        <a:t>“I had to develop a proposal to improve school sustainability practices.”</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“I created a shared calendar and communication system…”</a:t>
                      </a:r>
                    </a:p>
                    <a:p>
                      <a:pPr marL="171450" indent="-171450">
                        <a:buFont typeface="Arial" panose="020B0604020202020204" pitchFamily="34" charset="0"/>
                        <a:buChar char="•"/>
                      </a:pPr>
                      <a:r>
                        <a:rPr lang="en-AU" sz="1200" noProof="0">
                          <a:solidFill>
                            <a:schemeClr val="tx2"/>
                          </a:solidFill>
                        </a:rPr>
                        <a:t>“I arranged a private conversation with each person to understand their perspective…”</a:t>
                      </a:r>
                    </a:p>
                    <a:p>
                      <a:pPr marL="171450" indent="-171450">
                        <a:buFont typeface="Arial" panose="020B0604020202020204" pitchFamily="34" charset="0"/>
                        <a:buChar char="•"/>
                      </a:pPr>
                      <a:r>
                        <a:rPr lang="en-AU" sz="1200" noProof="0">
                          <a:solidFill>
                            <a:schemeClr val="tx2"/>
                          </a:solidFill>
                        </a:rPr>
                        <a:t>“I researched successful programs at other schools and conducted a student survey…”</a:t>
                      </a:r>
                    </a:p>
                  </a:txBody>
                  <a:tcPr marL="0" marR="0" marT="71120" marB="0"/>
                </a:tc>
                <a:tc>
                  <a:txBody>
                    <a:bodyPr/>
                    <a:lstStyle/>
                    <a:p>
                      <a:pPr marL="171450" indent="-171450">
                        <a:buFont typeface="Arial" panose="020B0604020202020204" pitchFamily="34" charset="0"/>
                        <a:buChar char="•"/>
                      </a:pPr>
                      <a:r>
                        <a:rPr lang="en-AU" sz="1200" noProof="0">
                          <a:solidFill>
                            <a:schemeClr val="tx2"/>
                          </a:solidFill>
                        </a:rPr>
                        <a:t>“We completed the project three days early and received a high distinction.”</a:t>
                      </a:r>
                    </a:p>
                    <a:p>
                      <a:pPr marL="171450" indent="-171450">
                        <a:buFont typeface="Arial" panose="020B0604020202020204" pitchFamily="34" charset="0"/>
                        <a:buChar char="•"/>
                      </a:pPr>
                      <a:r>
                        <a:rPr lang="en-AU" sz="1200" noProof="0">
                          <a:solidFill>
                            <a:schemeClr val="tx2"/>
                          </a:solidFill>
                        </a:rPr>
                        <a:t>“Both participants were able to continue in the program, and one later thanked me.”</a:t>
                      </a:r>
                    </a:p>
                    <a:p>
                      <a:pPr marL="171450" indent="-171450">
                        <a:buFont typeface="Arial" panose="020B0604020202020204" pitchFamily="34" charset="0"/>
                        <a:buChar char="•"/>
                      </a:pPr>
                      <a:r>
                        <a:rPr lang="en-AU" sz="1200" noProof="0">
                          <a:solidFill>
                            <a:schemeClr val="tx2"/>
                          </a:solidFill>
                        </a:rPr>
                        <a:t>“The principal approved our proposal, which reduced paper usage by 30%.”</a:t>
                      </a:r>
                    </a:p>
                  </a:txBody>
                  <a:tcPr marL="0" marR="0" marT="71120" marB="0"/>
                </a:tc>
                <a:extLst>
                  <a:ext uri="{0D108BD9-81ED-4DB2-BD59-A6C34878D82A}">
                    <a16:rowId xmlns:a16="http://schemas.microsoft.com/office/drawing/2014/main" val="2590946954"/>
                  </a:ext>
                </a:extLst>
              </a:tr>
            </a:tbl>
          </a:graphicData>
        </a:graphic>
      </p:graphicFrame>
      <p:sp>
        <p:nvSpPr>
          <p:cNvPr id="4" name="TextBox 3">
            <a:extLst>
              <a:ext uri="{FF2B5EF4-FFF2-40B4-BE49-F238E27FC236}">
                <a16:creationId xmlns:a16="http://schemas.microsoft.com/office/drawing/2014/main" id="{A54B9842-9F05-20F1-0862-158D35E71CCB}"/>
              </a:ext>
            </a:extLst>
          </p:cNvPr>
          <p:cNvSpPr txBox="1"/>
          <p:nvPr/>
        </p:nvSpPr>
        <p:spPr>
          <a:xfrm>
            <a:off x="1015551" y="1530351"/>
            <a:ext cx="10160898" cy="738664"/>
          </a:xfrm>
          <a:prstGeom prst="rect">
            <a:avLst/>
          </a:prstGeom>
          <a:noFill/>
        </p:spPr>
        <p:txBody>
          <a:bodyPr wrap="square">
            <a:spAutoFit/>
          </a:bodyPr>
          <a:lstStyle/>
          <a:p>
            <a:pPr>
              <a:buNone/>
            </a:pPr>
            <a:r>
              <a:rPr lang="en-AU" sz="1400" noProof="0">
                <a:solidFill>
                  <a:schemeClr val="accent6"/>
                </a:solidFill>
              </a:rPr>
              <a:t>During an interview, the interviewer or panel will ask you questions to understand whether you would be a good fit for the role. They may ask a behavioural question. These types of questions are seeking to understand how you reacted, behaved and how successfully you completed a task. The STAR method provides a framework for you to organise your responses.</a:t>
            </a:r>
          </a:p>
        </p:txBody>
      </p:sp>
      <p:sp>
        <p:nvSpPr>
          <p:cNvPr id="6" name="Title 5">
            <a:extLst>
              <a:ext uri="{FF2B5EF4-FFF2-40B4-BE49-F238E27FC236}">
                <a16:creationId xmlns:a16="http://schemas.microsoft.com/office/drawing/2014/main" id="{349A8CD0-B858-8B15-3CFE-A3C90BEBFFD5}"/>
              </a:ext>
            </a:extLst>
          </p:cNvPr>
          <p:cNvSpPr>
            <a:spLocks noGrp="1"/>
          </p:cNvSpPr>
          <p:nvPr>
            <p:ph type="title"/>
          </p:nvPr>
        </p:nvSpPr>
        <p:spPr>
          <a:xfrm>
            <a:off x="1055941" y="873125"/>
            <a:ext cx="7509405" cy="524553"/>
          </a:xfrm>
        </p:spPr>
        <p:txBody>
          <a:bodyPr/>
          <a:lstStyle/>
          <a:p>
            <a:r>
              <a:rPr lang="en-AU" noProof="0"/>
              <a:t>STAR method for behavioural questions</a:t>
            </a:r>
          </a:p>
        </p:txBody>
      </p:sp>
    </p:spTree>
    <p:extLst>
      <p:ext uri="{BB962C8B-B14F-4D97-AF65-F5344CB8AC3E}">
        <p14:creationId xmlns:p14="http://schemas.microsoft.com/office/powerpoint/2010/main" val="2021233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3AD83-AEBD-1B7A-ED41-7C1C356691E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34DF87EE-AD8F-4539-75FE-7AAD00A3DE90}"/>
              </a:ext>
            </a:extLst>
          </p:cNvPr>
          <p:cNvSpPr>
            <a:spLocks noGrp="1"/>
          </p:cNvSpPr>
          <p:nvPr>
            <p:ph type="body" idx="1"/>
          </p:nvPr>
        </p:nvSpPr>
        <p:spPr>
          <a:xfrm>
            <a:off x="1055688" y="1568179"/>
            <a:ext cx="4895851" cy="4588674"/>
          </a:xfrm>
        </p:spPr>
        <p:txBody>
          <a:bodyPr/>
          <a:lstStyle/>
          <a:p>
            <a:pPr marL="285750" lvl="0" indent="-285750">
              <a:buClr>
                <a:schemeClr val="tx2"/>
              </a:buClr>
              <a:buSzPct val="90000"/>
              <a:buFont typeface="Arial" panose="020B0604020202020204" pitchFamily="34" charset="0"/>
              <a:buChar char="•"/>
            </a:pPr>
            <a:r>
              <a:rPr lang="en-AU" noProof="0">
                <a:solidFill>
                  <a:schemeClr val="accent6"/>
                </a:solidFill>
              </a:rPr>
              <a:t>Research the business thoroughly (values, recent news, products/services)</a:t>
            </a:r>
          </a:p>
          <a:p>
            <a:pPr marL="285750" lvl="0" indent="-285750">
              <a:buClr>
                <a:schemeClr val="tx2"/>
              </a:buClr>
              <a:buSzPct val="90000"/>
              <a:buFont typeface="Arial" panose="020B0604020202020204" pitchFamily="34" charset="0"/>
              <a:buChar char="•"/>
            </a:pPr>
            <a:r>
              <a:rPr lang="en-AU" noProof="0">
                <a:solidFill>
                  <a:schemeClr val="accent6"/>
                </a:solidFill>
              </a:rPr>
              <a:t>Study the job description and identify key skills being sought</a:t>
            </a:r>
          </a:p>
          <a:p>
            <a:pPr marL="285750" lvl="0" indent="-285750">
              <a:buClr>
                <a:schemeClr val="tx2"/>
              </a:buClr>
              <a:buSzPct val="90000"/>
              <a:buFont typeface="Arial" panose="020B0604020202020204" pitchFamily="34" charset="0"/>
              <a:buChar char="•"/>
            </a:pPr>
            <a:r>
              <a:rPr lang="en-AU" noProof="0">
                <a:solidFill>
                  <a:schemeClr val="accent6"/>
                </a:solidFill>
              </a:rPr>
              <a:t>Prepare </a:t>
            </a:r>
            <a:r>
              <a:rPr lang="en-AU" b="1" noProof="0">
                <a:solidFill>
                  <a:schemeClr val="accent6"/>
                </a:solidFill>
              </a:rPr>
              <a:t>3-5 specific examples </a:t>
            </a:r>
            <a:r>
              <a:rPr lang="en-AU">
                <a:solidFill>
                  <a:schemeClr val="accent6"/>
                </a:solidFill>
              </a:rPr>
              <a:t>to </a:t>
            </a:r>
            <a:r>
              <a:rPr lang="en-AU" noProof="0">
                <a:solidFill>
                  <a:schemeClr val="accent6"/>
                </a:solidFill>
              </a:rPr>
              <a:t>demonstrate your relevant experience</a:t>
            </a:r>
          </a:p>
          <a:p>
            <a:pPr marL="285750" lvl="0" indent="-285750">
              <a:buClr>
                <a:schemeClr val="tx2"/>
              </a:buClr>
              <a:buSzPct val="90000"/>
              <a:buFont typeface="Arial" panose="020B0604020202020204" pitchFamily="34" charset="0"/>
              <a:buChar char="•"/>
            </a:pPr>
            <a:r>
              <a:rPr lang="en-AU" noProof="0">
                <a:solidFill>
                  <a:schemeClr val="accent6"/>
                </a:solidFill>
              </a:rPr>
              <a:t>Practice responses to common questions using the STAR method (Situation, Task, Action, Result)</a:t>
            </a:r>
          </a:p>
          <a:p>
            <a:pPr marL="285750" lvl="0" indent="-285750">
              <a:buClr>
                <a:schemeClr val="tx2"/>
              </a:buClr>
              <a:buSzPct val="90000"/>
              <a:buFont typeface="Arial" panose="020B0604020202020204" pitchFamily="34" charset="0"/>
              <a:buChar char="•"/>
            </a:pPr>
            <a:r>
              <a:rPr lang="en-AU" noProof="0">
                <a:solidFill>
                  <a:schemeClr val="accent6"/>
                </a:solidFill>
              </a:rPr>
              <a:t>Prepare </a:t>
            </a:r>
            <a:r>
              <a:rPr lang="en-AU" b="1" noProof="0">
                <a:solidFill>
                  <a:schemeClr val="accent6"/>
                </a:solidFill>
              </a:rPr>
              <a:t>3-5 thoughtful questions </a:t>
            </a:r>
            <a:r>
              <a:rPr lang="en-AU" noProof="0">
                <a:solidFill>
                  <a:schemeClr val="accent6"/>
                </a:solidFill>
              </a:rPr>
              <a:t>to ask the interviewer</a:t>
            </a:r>
          </a:p>
          <a:p>
            <a:pPr marL="285750" lvl="0" indent="-285750">
              <a:buClr>
                <a:schemeClr val="tx2"/>
              </a:buClr>
              <a:buSzPct val="90000"/>
              <a:buFont typeface="Arial" panose="020B0604020202020204" pitchFamily="34" charset="0"/>
              <a:buChar char="•"/>
            </a:pPr>
            <a:r>
              <a:rPr lang="en-AU" noProof="0">
                <a:solidFill>
                  <a:schemeClr val="accent6"/>
                </a:solidFill>
              </a:rPr>
              <a:t>Plan your outfit at least one day ahead (slightly more formal than the workplace dress code)</a:t>
            </a:r>
          </a:p>
          <a:p>
            <a:pPr marL="285750" lvl="0" indent="-285750">
              <a:buClr>
                <a:schemeClr val="tx2"/>
              </a:buClr>
              <a:buSzPct val="90000"/>
              <a:buFont typeface="Arial" panose="020B0604020202020204" pitchFamily="34" charset="0"/>
              <a:buChar char="•"/>
            </a:pPr>
            <a:r>
              <a:rPr lang="en-AU" noProof="0">
                <a:solidFill>
                  <a:schemeClr val="accent6"/>
                </a:solidFill>
              </a:rPr>
              <a:t>Test technology for virtual interviews (camera, microphone, internet connection)</a:t>
            </a:r>
          </a:p>
          <a:p>
            <a:pPr marL="285750" lvl="0" indent="-285750">
              <a:buClr>
                <a:schemeClr val="tx2"/>
              </a:buClr>
              <a:buSzPct val="90000"/>
              <a:buFont typeface="Arial" panose="020B0604020202020204" pitchFamily="34" charset="0"/>
              <a:buChar char="•"/>
            </a:pPr>
            <a:r>
              <a:rPr lang="en-AU" noProof="0">
                <a:solidFill>
                  <a:schemeClr val="accent6"/>
                </a:solidFill>
              </a:rPr>
              <a:t>Do a practice run to the interview location if in-person</a:t>
            </a:r>
          </a:p>
        </p:txBody>
      </p:sp>
      <p:sp>
        <p:nvSpPr>
          <p:cNvPr id="6" name="Text Placeholder 5">
            <a:extLst>
              <a:ext uri="{FF2B5EF4-FFF2-40B4-BE49-F238E27FC236}">
                <a16:creationId xmlns:a16="http://schemas.microsoft.com/office/drawing/2014/main" id="{C0E085D4-87A6-FAA9-EE4C-9E309E16CA81}"/>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67EB4605-D621-F055-DB54-58649AC43529}"/>
              </a:ext>
            </a:extLst>
          </p:cNvPr>
          <p:cNvSpPr>
            <a:spLocks noGrp="1"/>
          </p:cNvSpPr>
          <p:nvPr>
            <p:ph type="title"/>
          </p:nvPr>
        </p:nvSpPr>
        <p:spPr>
          <a:xfrm>
            <a:off x="1055941" y="873125"/>
            <a:ext cx="3857444" cy="524553"/>
          </a:xfrm>
        </p:spPr>
        <p:txBody>
          <a:bodyPr/>
          <a:lstStyle/>
          <a:p>
            <a:r>
              <a:rPr lang="en-AU" noProof="0"/>
              <a:t>Before the interview</a:t>
            </a:r>
          </a:p>
        </p:txBody>
      </p:sp>
      <p:pic>
        <p:nvPicPr>
          <p:cNvPr id="4" name="Picture 3">
            <a:extLst>
              <a:ext uri="{FF2B5EF4-FFF2-40B4-BE49-F238E27FC236}">
                <a16:creationId xmlns:a16="http://schemas.microsoft.com/office/drawing/2014/main" id="{0179E572-534D-F351-0611-E7BC296CFF3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a:fillRect/>
          </a:stretch>
        </p:blipFill>
        <p:spPr>
          <a:xfrm>
            <a:off x="6742847" y="1133856"/>
            <a:ext cx="4342046" cy="4342046"/>
          </a:xfrm>
          <a:prstGeom prst="rect">
            <a:avLst/>
          </a:prstGeom>
        </p:spPr>
      </p:pic>
      <p:pic>
        <p:nvPicPr>
          <p:cNvPr id="2" name="Picture 1" descr="A cartoon of a person looking at a picture of a person&#10;&#10;AI-generated content may be incorrect.">
            <a:extLst>
              <a:ext uri="{FF2B5EF4-FFF2-40B4-BE49-F238E27FC236}">
                <a16:creationId xmlns:a16="http://schemas.microsoft.com/office/drawing/2014/main" id="{F5E80CFB-D4B7-F18B-9CD7-D9090815687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9805284" y="3705486"/>
            <a:ext cx="2070917" cy="2701197"/>
          </a:xfrm>
          <a:prstGeom prst="rect">
            <a:avLst/>
          </a:prstGeom>
        </p:spPr>
      </p:pic>
    </p:spTree>
    <p:extLst>
      <p:ext uri="{BB962C8B-B14F-4D97-AF65-F5344CB8AC3E}">
        <p14:creationId xmlns:p14="http://schemas.microsoft.com/office/powerpoint/2010/main" val="882133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04A38-DDB4-6C15-B20D-F5339B51955E}"/>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49ABB5E0-2E5B-18AA-EC99-014F96B0F017}"/>
              </a:ext>
            </a:extLst>
          </p:cNvPr>
          <p:cNvSpPr>
            <a:spLocks noGrp="1"/>
          </p:cNvSpPr>
          <p:nvPr>
            <p:ph type="body" idx="1"/>
          </p:nvPr>
        </p:nvSpPr>
        <p:spPr>
          <a:xfrm>
            <a:off x="1055688" y="1568179"/>
            <a:ext cx="4895851" cy="4401956"/>
          </a:xfrm>
        </p:spPr>
        <p:txBody>
          <a:bodyPr/>
          <a:lstStyle/>
          <a:p>
            <a:r>
              <a:rPr lang="en-AU" b="1" noProof="0">
                <a:solidFill>
                  <a:schemeClr val="accent6"/>
                </a:solidFill>
              </a:rPr>
              <a:t>Professional presentation</a:t>
            </a:r>
            <a:endParaRPr lang="en-AU" noProof="0">
              <a:solidFill>
                <a:schemeClr val="accent6"/>
              </a:solidFill>
            </a:endParaRPr>
          </a:p>
          <a:p>
            <a:pPr marL="285750" lvl="0" indent="-285750">
              <a:buClr>
                <a:schemeClr val="tx2"/>
              </a:buClr>
              <a:buSzPct val="90000"/>
              <a:buFont typeface="Arial" panose="020B0604020202020204" pitchFamily="34" charset="0"/>
              <a:buChar char="•"/>
            </a:pPr>
            <a:r>
              <a:rPr lang="en-AU" b="1" noProof="0">
                <a:solidFill>
                  <a:schemeClr val="accent6"/>
                </a:solidFill>
              </a:rPr>
              <a:t>Arrive 10-15 minutes early for in-person interviews, join virtual meetings 3-5 minutes early</a:t>
            </a:r>
          </a:p>
          <a:p>
            <a:pPr marL="285750" lvl="0" indent="-285750">
              <a:buClr>
                <a:schemeClr val="tx2"/>
              </a:buClr>
              <a:buSzPct val="90000"/>
              <a:buFont typeface="Arial" panose="020B0604020202020204" pitchFamily="34" charset="0"/>
              <a:buChar char="•"/>
            </a:pPr>
            <a:r>
              <a:rPr lang="en-AU" noProof="0">
                <a:solidFill>
                  <a:schemeClr val="accent6"/>
                </a:solidFill>
              </a:rPr>
              <a:t>Greet everyone with a warm smile and firm handshake (if in-person)</a:t>
            </a:r>
          </a:p>
          <a:p>
            <a:pPr marL="285750" lvl="0" indent="-285750">
              <a:buClr>
                <a:schemeClr val="tx2"/>
              </a:buClr>
              <a:buSzPct val="90000"/>
              <a:buFont typeface="Arial" panose="020B0604020202020204" pitchFamily="34" charset="0"/>
              <a:buChar char="•"/>
            </a:pPr>
            <a:r>
              <a:rPr lang="en-AU" noProof="0">
                <a:solidFill>
                  <a:schemeClr val="accent6"/>
                </a:solidFill>
              </a:rPr>
              <a:t>Maintain good posture and appropriate eye contact</a:t>
            </a:r>
          </a:p>
          <a:p>
            <a:pPr marL="285750" lvl="0" indent="-285750">
              <a:buClr>
                <a:schemeClr val="tx2"/>
              </a:buClr>
              <a:buSzPct val="90000"/>
              <a:buFont typeface="Arial" panose="020B0604020202020204" pitchFamily="34" charset="0"/>
              <a:buChar char="•"/>
            </a:pPr>
            <a:r>
              <a:rPr lang="en-AU" noProof="0">
                <a:solidFill>
                  <a:schemeClr val="accent6"/>
                </a:solidFill>
              </a:rPr>
              <a:t>Speak clearly and at a moderate pace</a:t>
            </a:r>
          </a:p>
          <a:p>
            <a:pPr marL="285750" lvl="0" indent="-285750">
              <a:buClr>
                <a:schemeClr val="tx2"/>
              </a:buClr>
              <a:buSzPct val="90000"/>
              <a:buFont typeface="Arial" panose="020B0604020202020204" pitchFamily="34" charset="0"/>
              <a:buChar char="•"/>
            </a:pPr>
            <a:r>
              <a:rPr lang="en-AU" noProof="0">
                <a:solidFill>
                  <a:schemeClr val="accent6"/>
                </a:solidFill>
              </a:rPr>
              <a:t>Show enthusiasm for the role and organisation</a:t>
            </a:r>
          </a:p>
          <a:p>
            <a:r>
              <a:rPr lang="en-AU" b="1" noProof="0">
                <a:solidFill>
                  <a:schemeClr val="accent6"/>
                </a:solidFill>
              </a:rPr>
              <a:t>Communication strategies</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noProof="0">
                <a:solidFill>
                  <a:schemeClr val="accent6"/>
                </a:solidFill>
              </a:rPr>
              <a:t>Listen carefully to questions before responding</a:t>
            </a:r>
          </a:p>
          <a:p>
            <a:pPr marL="285750" indent="-285750">
              <a:buClr>
                <a:schemeClr val="tx2"/>
              </a:buClr>
              <a:buSzPct val="90000"/>
              <a:buFont typeface="Arial" panose="020B0604020202020204" pitchFamily="34" charset="0"/>
              <a:buChar char="•"/>
            </a:pPr>
            <a:r>
              <a:rPr lang="en-AU" noProof="0">
                <a:solidFill>
                  <a:schemeClr val="accent6"/>
                </a:solidFill>
              </a:rPr>
              <a:t>Keep answers concise and relevant </a:t>
            </a:r>
          </a:p>
          <a:p>
            <a:pPr marL="285750" indent="-285750">
              <a:buClr>
                <a:schemeClr val="tx2"/>
              </a:buClr>
              <a:buSzPct val="90000"/>
              <a:buFont typeface="Arial" panose="020B0604020202020204" pitchFamily="34" charset="0"/>
              <a:buChar char="•"/>
            </a:pPr>
            <a:r>
              <a:rPr lang="en-AU" noProof="0">
                <a:solidFill>
                  <a:schemeClr val="accent6"/>
                </a:solidFill>
              </a:rPr>
              <a:t>Use specific examples rather than general statements</a:t>
            </a:r>
          </a:p>
        </p:txBody>
      </p:sp>
      <p:sp>
        <p:nvSpPr>
          <p:cNvPr id="6" name="Text Placeholder 5">
            <a:extLst>
              <a:ext uri="{FF2B5EF4-FFF2-40B4-BE49-F238E27FC236}">
                <a16:creationId xmlns:a16="http://schemas.microsoft.com/office/drawing/2014/main" id="{9F9BEC86-9A94-09DF-C5DF-FAE107AB3A58}"/>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EAB6FAF2-4CF4-BB57-AA1A-F7AE2946E72C}"/>
              </a:ext>
            </a:extLst>
          </p:cNvPr>
          <p:cNvSpPr>
            <a:spLocks noGrp="1"/>
          </p:cNvSpPr>
          <p:nvPr>
            <p:ph type="title"/>
          </p:nvPr>
        </p:nvSpPr>
        <p:spPr>
          <a:xfrm>
            <a:off x="1055941" y="873125"/>
            <a:ext cx="3857444" cy="524553"/>
          </a:xfrm>
        </p:spPr>
        <p:txBody>
          <a:bodyPr/>
          <a:lstStyle/>
          <a:p>
            <a:r>
              <a:rPr lang="en-AU" noProof="0"/>
              <a:t>During the interview</a:t>
            </a:r>
          </a:p>
        </p:txBody>
      </p:sp>
      <p:pic>
        <p:nvPicPr>
          <p:cNvPr id="3" name="Picture 2">
            <a:extLst>
              <a:ext uri="{FF2B5EF4-FFF2-40B4-BE49-F238E27FC236}">
                <a16:creationId xmlns:a16="http://schemas.microsoft.com/office/drawing/2014/main" id="{CF6F0C87-7BD9-A3C4-4C10-5D01BA61B760}"/>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6742847" y="1133856"/>
            <a:ext cx="4342046" cy="4342046"/>
          </a:xfrm>
          <a:prstGeom prst="rect">
            <a:avLst/>
          </a:prstGeom>
        </p:spPr>
      </p:pic>
      <p:pic>
        <p:nvPicPr>
          <p:cNvPr id="2" name="Picture 1">
            <a:extLst>
              <a:ext uri="{FF2B5EF4-FFF2-40B4-BE49-F238E27FC236}">
                <a16:creationId xmlns:a16="http://schemas.microsoft.com/office/drawing/2014/main" id="{66F241FD-E38F-FD5F-B6C2-1F146572118D}"/>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p:blipFill>
        <p:spPr>
          <a:xfrm>
            <a:off x="10490382" y="4371975"/>
            <a:ext cx="1042056" cy="2034708"/>
          </a:xfrm>
          <a:prstGeom prst="rect">
            <a:avLst/>
          </a:prstGeom>
        </p:spPr>
      </p:pic>
    </p:spTree>
    <p:extLst>
      <p:ext uri="{BB962C8B-B14F-4D97-AF65-F5344CB8AC3E}">
        <p14:creationId xmlns:p14="http://schemas.microsoft.com/office/powerpoint/2010/main" val="803767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59229-D6E1-13D7-9236-D85D2E53E7E2}"/>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4AAEE9A8-1A73-510E-A2C9-B2C0ED8A8B5A}"/>
              </a:ext>
            </a:extLst>
          </p:cNvPr>
          <p:cNvSpPr>
            <a:spLocks noGrp="1"/>
          </p:cNvSpPr>
          <p:nvPr>
            <p:ph type="body" idx="1"/>
          </p:nvPr>
        </p:nvSpPr>
        <p:spPr>
          <a:xfrm>
            <a:off x="1055688" y="1568179"/>
            <a:ext cx="4895851" cy="3352438"/>
          </a:xfrm>
        </p:spPr>
        <p:txBody>
          <a:bodyPr/>
          <a:lstStyle/>
          <a:p>
            <a:r>
              <a:rPr lang="en-AU" b="1" noProof="0"/>
              <a:t>Follow-up best practices</a:t>
            </a:r>
            <a:endParaRPr lang="en-AU" noProof="0"/>
          </a:p>
          <a:p>
            <a:pPr marL="285750" lvl="0" indent="-285750">
              <a:buClr>
                <a:schemeClr val="tx2"/>
              </a:buClr>
              <a:buSzPct val="90000"/>
              <a:buFont typeface="Arial" panose="020B0604020202020204" pitchFamily="34" charset="0"/>
              <a:buChar char="•"/>
            </a:pPr>
            <a:r>
              <a:rPr lang="en-AU" noProof="0"/>
              <a:t>Send a personalised thank-you email within 24 hours</a:t>
            </a:r>
          </a:p>
          <a:p>
            <a:pPr marL="285750" lvl="0" indent="-285750">
              <a:buClr>
                <a:schemeClr val="tx2"/>
              </a:buClr>
              <a:buSzPct val="90000"/>
              <a:buFont typeface="Arial" panose="020B0604020202020204" pitchFamily="34" charset="0"/>
              <a:buChar char="•"/>
            </a:pPr>
            <a:r>
              <a:rPr lang="en-AU" noProof="0"/>
              <a:t>Reference specific conversation points to show engagement</a:t>
            </a:r>
          </a:p>
          <a:p>
            <a:pPr marL="285750" lvl="0" indent="-285750">
              <a:buClr>
                <a:schemeClr val="tx2"/>
              </a:buClr>
              <a:buSzPct val="90000"/>
              <a:buFont typeface="Arial" panose="020B0604020202020204" pitchFamily="34" charset="0"/>
              <a:buChar char="•"/>
            </a:pPr>
            <a:r>
              <a:rPr lang="en-AU" noProof="0"/>
              <a:t>Reaffirm your interest in the position</a:t>
            </a:r>
          </a:p>
          <a:p>
            <a:pPr marL="285750" lvl="0" indent="-285750">
              <a:buClr>
                <a:schemeClr val="tx2"/>
              </a:buClr>
              <a:buSzPct val="90000"/>
              <a:buFont typeface="Arial" panose="020B0604020202020204" pitchFamily="34" charset="0"/>
              <a:buChar char="•"/>
            </a:pPr>
            <a:r>
              <a:rPr lang="en-AU" noProof="0"/>
              <a:t>Address any questions you didn’t answer well during the interview</a:t>
            </a:r>
          </a:p>
          <a:p>
            <a:pPr marL="285750" lvl="0" indent="-285750">
              <a:buClr>
                <a:schemeClr val="tx2"/>
              </a:buClr>
              <a:buSzPct val="90000"/>
              <a:buFont typeface="Arial" panose="020B0604020202020204" pitchFamily="34" charset="0"/>
              <a:buChar char="•"/>
            </a:pPr>
            <a:r>
              <a:rPr lang="en-AU" noProof="0"/>
              <a:t>Inquire about next steps if not already discussed</a:t>
            </a:r>
          </a:p>
          <a:p>
            <a:pPr marL="285750" lvl="0" indent="-285750">
              <a:buClr>
                <a:schemeClr val="tx2"/>
              </a:buClr>
              <a:buSzPct val="90000"/>
              <a:buFont typeface="Arial" panose="020B0604020202020204" pitchFamily="34" charset="0"/>
              <a:buChar char="•"/>
            </a:pPr>
            <a:r>
              <a:rPr lang="en-AU" noProof="0"/>
              <a:t>If you are unsuccessful, see if the interviewer will provide you feedback</a:t>
            </a:r>
          </a:p>
        </p:txBody>
      </p:sp>
      <p:sp>
        <p:nvSpPr>
          <p:cNvPr id="6" name="Text Placeholder 5">
            <a:extLst>
              <a:ext uri="{FF2B5EF4-FFF2-40B4-BE49-F238E27FC236}">
                <a16:creationId xmlns:a16="http://schemas.microsoft.com/office/drawing/2014/main" id="{8500FBD2-C10A-D98E-A786-486EDF60F744}"/>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8" name="Title 7">
            <a:extLst>
              <a:ext uri="{FF2B5EF4-FFF2-40B4-BE49-F238E27FC236}">
                <a16:creationId xmlns:a16="http://schemas.microsoft.com/office/drawing/2014/main" id="{1249557B-C18D-6CA7-5D2F-890130D6BF3D}"/>
              </a:ext>
            </a:extLst>
          </p:cNvPr>
          <p:cNvSpPr>
            <a:spLocks noGrp="1"/>
          </p:cNvSpPr>
          <p:nvPr>
            <p:ph type="title"/>
          </p:nvPr>
        </p:nvSpPr>
        <p:spPr>
          <a:xfrm>
            <a:off x="1055941" y="873125"/>
            <a:ext cx="3536843" cy="524553"/>
          </a:xfrm>
        </p:spPr>
        <p:txBody>
          <a:bodyPr/>
          <a:lstStyle/>
          <a:p>
            <a:r>
              <a:rPr lang="en-AU" noProof="0"/>
              <a:t>After the interview</a:t>
            </a:r>
          </a:p>
        </p:txBody>
      </p:sp>
      <p:pic>
        <p:nvPicPr>
          <p:cNvPr id="3" name="Picture 2">
            <a:extLst>
              <a:ext uri="{FF2B5EF4-FFF2-40B4-BE49-F238E27FC236}">
                <a16:creationId xmlns:a16="http://schemas.microsoft.com/office/drawing/2014/main" id="{9B1EDED3-A517-269A-67CE-6F8BBDC342A8}"/>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6742847" y="1133856"/>
            <a:ext cx="4342046" cy="4342046"/>
          </a:xfrm>
          <a:prstGeom prst="rect">
            <a:avLst/>
          </a:prstGeom>
        </p:spPr>
      </p:pic>
      <p:pic>
        <p:nvPicPr>
          <p:cNvPr id="9" name="Picture 8" descr="A cartoon of a person holding a paper&#10;&#10;AI-generated content may be incorrect.">
            <a:extLst>
              <a:ext uri="{FF2B5EF4-FFF2-40B4-BE49-F238E27FC236}">
                <a16:creationId xmlns:a16="http://schemas.microsoft.com/office/drawing/2014/main" id="{7BCD2125-4C3B-77A8-0E4D-A9E6500123D8}"/>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065853" y="3979538"/>
            <a:ext cx="1949935" cy="2368138"/>
          </a:xfrm>
          <a:prstGeom prst="rect">
            <a:avLst/>
          </a:prstGeom>
        </p:spPr>
      </p:pic>
    </p:spTree>
    <p:extLst>
      <p:ext uri="{BB962C8B-B14F-4D97-AF65-F5344CB8AC3E}">
        <p14:creationId xmlns:p14="http://schemas.microsoft.com/office/powerpoint/2010/main" val="2946666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CE4696BA-E682-D47B-F11C-79A652CE84D3}"/>
              </a:ext>
            </a:extLst>
          </p:cNvPr>
          <p:cNvSpPr>
            <a:spLocks noGrp="1"/>
          </p:cNvSpPr>
          <p:nvPr>
            <p:ph type="body" sz="quarter" idx="11"/>
          </p:nvPr>
        </p:nvSpPr>
        <p:spPr/>
        <p:txBody>
          <a:bodyPr vert="horz" wrap="square" lIns="0" tIns="0" rIns="0" bIns="0" rtlCol="0" anchor="t">
            <a:spAutoFit/>
          </a:bodyPr>
          <a:lstStyle/>
          <a:p>
            <a:r>
              <a:rPr lang="en-AU">
                <a:latin typeface="Arial"/>
                <a:cs typeface="Arial"/>
              </a:rPr>
              <a:t>Job search and applications</a:t>
            </a:r>
            <a:endParaRPr lang="en-US"/>
          </a:p>
        </p:txBody>
      </p:sp>
      <p:sp>
        <p:nvSpPr>
          <p:cNvPr id="11" name="Text Placeholder 10">
            <a:extLst>
              <a:ext uri="{FF2B5EF4-FFF2-40B4-BE49-F238E27FC236}">
                <a16:creationId xmlns:a16="http://schemas.microsoft.com/office/drawing/2014/main" id="{3C6F37BA-ED51-D186-08FC-9E42F2872350}"/>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8" name="Text Placeholder 2">
            <a:extLst>
              <a:ext uri="{FF2B5EF4-FFF2-40B4-BE49-F238E27FC236}">
                <a16:creationId xmlns:a16="http://schemas.microsoft.com/office/drawing/2014/main" id="{40EC79C9-A9B1-6A2E-5335-257CD5AA4446}"/>
              </a:ext>
            </a:extLst>
          </p:cNvPr>
          <p:cNvSpPr txBox="1">
            <a:spLocks/>
          </p:cNvSpPr>
          <p:nvPr/>
        </p:nvSpPr>
        <p:spPr>
          <a:xfrm>
            <a:off x="7677151" y="3460056"/>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a:t>Which types of interview questions do you find most challenging to answer effectively?</a:t>
            </a:r>
          </a:p>
          <a:p>
            <a:pPr marL="171450" indent="-171450">
              <a:buClr>
                <a:schemeClr val="tx2"/>
              </a:buClr>
              <a:buSzPct val="90000"/>
              <a:buFont typeface="Arial" panose="020B0604020202020204" pitchFamily="34" charset="0"/>
              <a:buChar char="•"/>
            </a:pPr>
            <a:r>
              <a:rPr lang="en-AU" sz="1200" noProof="0"/>
              <a:t>How does your body language and tone affect the impression you make in interviews?</a:t>
            </a:r>
          </a:p>
          <a:p>
            <a:pPr marL="171450" indent="-171450">
              <a:buClr>
                <a:schemeClr val="tx2"/>
              </a:buClr>
              <a:buSzPct val="90000"/>
              <a:buFont typeface="Arial" panose="020B0604020202020204" pitchFamily="34" charset="0"/>
              <a:buChar char="•"/>
            </a:pPr>
            <a:r>
              <a:rPr lang="en-AU" sz="1200" noProof="0"/>
              <a:t>What strategies could help you manage interview nervousness?</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3096262154"/>
              </p:ext>
            </p:extLst>
          </p:nvPr>
        </p:nvGraphicFramePr>
        <p:xfrm>
          <a:off x="1055687" y="2132110"/>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way you present yourself in interviews significantly impacts hiring decisions. This activity helps you apply the STAR method to behavioural questions, practice professional presentation, and receive constructive feedback to strengthen your interview performance.</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Form pairs and select a set of interview questions.</a:t>
                      </a:r>
                    </a:p>
                    <a:p>
                      <a:pPr marL="228600" indent="-228600" algn="l" rtl="0" fontAlgn="base">
                        <a:lnSpc>
                          <a:spcPct val="100000"/>
                        </a:lnSpc>
                        <a:buFont typeface="+mj-lt"/>
                        <a:buAutoNum type="arabicPeriod"/>
                      </a:pPr>
                      <a:r>
                        <a:rPr lang="en-AU" sz="1100" b="0" i="0" noProof="0">
                          <a:solidFill>
                            <a:srgbClr val="000000"/>
                          </a:solidFill>
                          <a:effectLst/>
                          <a:latin typeface="Arial"/>
                        </a:rPr>
                        <a:t>Decide who will be the interviewer and interviewee for the first round.</a:t>
                      </a:r>
                    </a:p>
                    <a:p>
                      <a:pPr marL="228600" indent="-228600" algn="l" rtl="0" fontAlgn="base">
                        <a:lnSpc>
                          <a:spcPct val="100000"/>
                        </a:lnSpc>
                        <a:buFont typeface="+mj-lt"/>
                        <a:buAutoNum type="arabicPeriod"/>
                      </a:pPr>
                      <a:r>
                        <a:rPr lang="en-AU" sz="1100" b="0" i="0" noProof="0">
                          <a:solidFill>
                            <a:srgbClr val="000000"/>
                          </a:solidFill>
                          <a:effectLst/>
                          <a:latin typeface="Arial"/>
                        </a:rPr>
                        <a:t>The interviewer asks a question and notes the effectiveness of the response.</a:t>
                      </a:r>
                    </a:p>
                    <a:p>
                      <a:pPr marL="228600" indent="-228600" algn="l" rtl="0" fontAlgn="base">
                        <a:lnSpc>
                          <a:spcPct val="100000"/>
                        </a:lnSpc>
                        <a:buFont typeface="+mj-lt"/>
                        <a:buAutoNum type="arabicPeriod"/>
                      </a:pPr>
                      <a:r>
                        <a:rPr lang="en-AU" sz="1100" b="0" i="0" noProof="0">
                          <a:solidFill>
                            <a:srgbClr val="000000"/>
                          </a:solidFill>
                          <a:effectLst/>
                          <a:latin typeface="Arial"/>
                        </a:rPr>
                        <a:t>After two questions, the interviewer provides specific feedback using the evaluation form.</a:t>
                      </a:r>
                    </a:p>
                    <a:p>
                      <a:pPr marL="228600" indent="-228600" algn="l" rtl="0" fontAlgn="base">
                        <a:lnSpc>
                          <a:spcPct val="100000"/>
                        </a:lnSpc>
                        <a:buFont typeface="+mj-lt"/>
                        <a:buAutoNum type="arabicPeriod"/>
                      </a:pPr>
                      <a:r>
                        <a:rPr lang="en-AU" sz="1100" b="0" i="0" noProof="0">
                          <a:solidFill>
                            <a:srgbClr val="000000"/>
                          </a:solidFill>
                          <a:effectLst/>
                          <a:latin typeface="Arial"/>
                        </a:rPr>
                        <a:t>Switch roles and repeat the process with new questions.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Resource 11.4 – Interview questions</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C2895F0B-4A6C-D7F5-64B7-EFC9450575F9}"/>
              </a:ext>
            </a:extLst>
          </p:cNvPr>
          <p:cNvSpPr txBox="1">
            <a:spLocks/>
          </p:cNvSpPr>
          <p:nvPr/>
        </p:nvSpPr>
        <p:spPr>
          <a:xfrm>
            <a:off x="7662727" y="3214351"/>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3" name="Picture 2" descr="A cartoon of a person with a white circle over their head&#10;&#10;AI-generated content may be incorrect.">
            <a:extLst>
              <a:ext uri="{FF2B5EF4-FFF2-40B4-BE49-F238E27FC236}">
                <a16:creationId xmlns:a16="http://schemas.microsoft.com/office/drawing/2014/main" id="{C58AEFF7-B39A-A82B-2D47-027838706684}"/>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7704797" y="851278"/>
            <a:ext cx="1037243" cy="2363073"/>
          </a:xfrm>
          <a:prstGeom prst="rect">
            <a:avLst/>
          </a:prstGeom>
        </p:spPr>
      </p:pic>
      <p:pic>
        <p:nvPicPr>
          <p:cNvPr id="7" name="Picture 6" descr="A cartoon of a person with a check mark on their head&#10;&#10;AI-generated content may be incorrect.">
            <a:extLst>
              <a:ext uri="{FF2B5EF4-FFF2-40B4-BE49-F238E27FC236}">
                <a16:creationId xmlns:a16="http://schemas.microsoft.com/office/drawing/2014/main" id="{4B6A884E-2C32-CD49-87CD-4597F3964CE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616712" y="999658"/>
            <a:ext cx="1110991" cy="2437421"/>
          </a:xfrm>
          <a:prstGeom prst="rect">
            <a:avLst/>
          </a:prstGeom>
        </p:spPr>
      </p:pic>
      <p:sp>
        <p:nvSpPr>
          <p:cNvPr id="15" name="Title 14">
            <a:extLst>
              <a:ext uri="{FF2B5EF4-FFF2-40B4-BE49-F238E27FC236}">
                <a16:creationId xmlns:a16="http://schemas.microsoft.com/office/drawing/2014/main" id="{FFEB5A84-E4B7-807C-5FF1-6D4FA261C9AA}"/>
              </a:ext>
            </a:extLst>
          </p:cNvPr>
          <p:cNvSpPr>
            <a:spLocks noGrp="1"/>
          </p:cNvSpPr>
          <p:nvPr>
            <p:ph type="title"/>
          </p:nvPr>
        </p:nvSpPr>
        <p:spPr>
          <a:xfrm>
            <a:off x="1055941" y="873125"/>
            <a:ext cx="4519484" cy="524553"/>
          </a:xfrm>
        </p:spPr>
        <p:txBody>
          <a:bodyPr/>
          <a:lstStyle/>
          <a:p>
            <a:r>
              <a:rPr lang="en-AU" noProof="0"/>
              <a:t>Mock interview practice</a:t>
            </a:r>
          </a:p>
        </p:txBody>
      </p:sp>
    </p:spTree>
    <p:extLst>
      <p:ext uri="{BB962C8B-B14F-4D97-AF65-F5344CB8AC3E}">
        <p14:creationId xmlns:p14="http://schemas.microsoft.com/office/powerpoint/2010/main" val="360495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2069CB-9129-A718-673C-E8FF89939AD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4C029CC-CC90-7D3D-0E79-5B49216F7A31}"/>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D45BB514-7B32-D25A-E1C5-D26DEC500737}"/>
              </a:ext>
            </a:extLst>
          </p:cNvPr>
          <p:cNvSpPr txBox="1">
            <a:spLocks/>
          </p:cNvSpPr>
          <p:nvPr/>
        </p:nvSpPr>
        <p:spPr>
          <a:xfrm>
            <a:off x="1055687" y="1700212"/>
            <a:ext cx="4622870" cy="357533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you enter the workforce, understanding how to protect yourself is essential. Employment protection encompasses awareness of rights, recognition of scams, and knowledge of workplace expectations. While opportunities vary widely, all workers have legal protections and responsibilities regardless of industry or position level. These safeguards and awareness strategies help prevent exploitation and ensure fair treatment. </a:t>
            </a:r>
          </a:p>
          <a:p>
            <a:pPr>
              <a:lnSpc>
                <a:spcPct val="100000"/>
              </a:lnSpc>
            </a:pPr>
            <a:r>
              <a:rPr lang="en-AU" noProof="0">
                <a:solidFill>
                  <a:schemeClr val="accent6"/>
                </a:solidFill>
              </a:rPr>
              <a:t>Developing employment protection knowledge will help you identify legitimate opportunities, understand fair compensation and conditions, recognise concerning workplace practices, and address issues appropriately when they arise.</a:t>
            </a:r>
          </a:p>
        </p:txBody>
      </p:sp>
      <p:sp>
        <p:nvSpPr>
          <p:cNvPr id="10" name="Text Placeholder 2">
            <a:extLst>
              <a:ext uri="{FF2B5EF4-FFF2-40B4-BE49-F238E27FC236}">
                <a16:creationId xmlns:a16="http://schemas.microsoft.com/office/drawing/2014/main" id="{820C4EF2-54EA-D6FE-6CF3-434C8AA44B8F}"/>
              </a:ext>
            </a:extLst>
          </p:cNvPr>
          <p:cNvSpPr txBox="1">
            <a:spLocks/>
          </p:cNvSpPr>
          <p:nvPr/>
        </p:nvSpPr>
        <p:spPr>
          <a:xfrm>
            <a:off x="7228646" y="1700212"/>
            <a:ext cx="4622870" cy="31136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Protection Elements:</a:t>
            </a:r>
          </a:p>
          <a:p>
            <a:pPr marL="285750" indent="-285750">
              <a:buClr>
                <a:schemeClr val="tx2"/>
              </a:buClr>
              <a:buSzPct val="90000"/>
              <a:buFont typeface="Arial" panose="020B0604020202020204" pitchFamily="34" charset="0"/>
              <a:buChar char="•"/>
            </a:pPr>
            <a:r>
              <a:rPr lang="en-AU" noProof="0">
                <a:solidFill>
                  <a:schemeClr val="accent6"/>
                </a:solidFill>
              </a:rPr>
              <a:t>Legitimate versus suspicious job advertisements</a:t>
            </a:r>
          </a:p>
          <a:p>
            <a:pPr marL="285750" indent="-285750">
              <a:buClr>
                <a:schemeClr val="tx2"/>
              </a:buClr>
              <a:buSzPct val="90000"/>
              <a:buFont typeface="Arial" panose="020B0604020202020204" pitchFamily="34" charset="0"/>
              <a:buChar char="•"/>
            </a:pPr>
            <a:r>
              <a:rPr lang="en-AU" noProof="0">
                <a:solidFill>
                  <a:schemeClr val="accent6"/>
                </a:solidFill>
              </a:rPr>
              <a:t>Common employment scam warning signs</a:t>
            </a:r>
          </a:p>
          <a:p>
            <a:pPr marL="285750" indent="-285750">
              <a:buClr>
                <a:schemeClr val="tx2"/>
              </a:buClr>
              <a:buSzPct val="90000"/>
              <a:buFont typeface="Arial" panose="020B0604020202020204" pitchFamily="34" charset="0"/>
              <a:buChar char="•"/>
            </a:pPr>
            <a:r>
              <a:rPr lang="en-AU" noProof="0">
                <a:solidFill>
                  <a:schemeClr val="accent6"/>
                </a:solidFill>
              </a:rPr>
              <a:t>Basic workplace rights and responsibilities</a:t>
            </a:r>
          </a:p>
          <a:p>
            <a:pPr marL="285750" indent="-285750">
              <a:buClr>
                <a:schemeClr val="tx2"/>
              </a:buClr>
              <a:buSzPct val="90000"/>
              <a:buFont typeface="Arial" panose="020B0604020202020204" pitchFamily="34" charset="0"/>
              <a:buChar char="•"/>
            </a:pPr>
            <a:r>
              <a:rPr lang="en-AU" noProof="0">
                <a:solidFill>
                  <a:schemeClr val="accent6"/>
                </a:solidFill>
              </a:rPr>
              <a:t>Minimum wage and employment conditions</a:t>
            </a:r>
          </a:p>
          <a:p>
            <a:pPr marL="285750" indent="-285750">
              <a:buClr>
                <a:schemeClr val="tx2"/>
              </a:buClr>
              <a:buSzPct val="90000"/>
              <a:buFont typeface="Arial" panose="020B0604020202020204" pitchFamily="34" charset="0"/>
              <a:buChar char="•"/>
            </a:pPr>
            <a:r>
              <a:rPr lang="en-AU" noProof="0">
                <a:solidFill>
                  <a:schemeClr val="accent6"/>
                </a:solidFill>
              </a:rPr>
              <a:t>Safety requirements and procedures</a:t>
            </a:r>
          </a:p>
          <a:p>
            <a:pPr marL="285750" indent="-285750">
              <a:buClr>
                <a:schemeClr val="tx2"/>
              </a:buClr>
              <a:buSzPct val="90000"/>
              <a:buFont typeface="Arial" panose="020B0604020202020204" pitchFamily="34" charset="0"/>
              <a:buChar char="•"/>
            </a:pPr>
            <a:r>
              <a:rPr lang="en-AU" noProof="0">
                <a:solidFill>
                  <a:schemeClr val="accent6"/>
                </a:solidFill>
              </a:rPr>
              <a:t>Appropriate communication channels for concerns</a:t>
            </a:r>
          </a:p>
          <a:p>
            <a:pPr marL="285750" indent="-285750">
              <a:buClr>
                <a:schemeClr val="tx2"/>
              </a:buClr>
              <a:buSzPct val="90000"/>
              <a:buFont typeface="Arial" panose="020B0604020202020204" pitchFamily="34" charset="0"/>
              <a:buChar char="•"/>
            </a:pPr>
            <a:r>
              <a:rPr lang="en-AU" noProof="0">
                <a:solidFill>
                  <a:schemeClr val="accent6"/>
                </a:solidFill>
              </a:rPr>
              <a:t>Resources for further information and support</a:t>
            </a:r>
          </a:p>
        </p:txBody>
      </p:sp>
      <p:sp>
        <p:nvSpPr>
          <p:cNvPr id="13" name="Title 12">
            <a:extLst>
              <a:ext uri="{FF2B5EF4-FFF2-40B4-BE49-F238E27FC236}">
                <a16:creationId xmlns:a16="http://schemas.microsoft.com/office/drawing/2014/main" id="{8C21EDC3-9BFF-D5D8-F7C8-9268BD892BA9}"/>
              </a:ext>
            </a:extLst>
          </p:cNvPr>
          <p:cNvSpPr>
            <a:spLocks noGrp="1"/>
          </p:cNvSpPr>
          <p:nvPr>
            <p:ph type="title"/>
          </p:nvPr>
        </p:nvSpPr>
        <p:spPr>
          <a:xfrm>
            <a:off x="1055941" y="873125"/>
            <a:ext cx="4479409" cy="524553"/>
          </a:xfrm>
        </p:spPr>
        <p:txBody>
          <a:bodyPr/>
          <a:lstStyle/>
          <a:p>
            <a:r>
              <a:rPr lang="en-AU" noProof="0"/>
              <a:t>Employment protection</a:t>
            </a:r>
          </a:p>
        </p:txBody>
      </p:sp>
      <p:pic>
        <p:nvPicPr>
          <p:cNvPr id="5" name="Picture 4" descr="A cartoon of a green robot&#10;&#10;AI-generated content may be incorrect.">
            <a:extLst>
              <a:ext uri="{FF2B5EF4-FFF2-40B4-BE49-F238E27FC236}">
                <a16:creationId xmlns:a16="http://schemas.microsoft.com/office/drawing/2014/main" id="{DCC2DE47-8C7C-75B9-F2F3-E9F5DA89238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941751" y="5157788"/>
            <a:ext cx="1386150" cy="1251386"/>
          </a:xfrm>
          <a:prstGeom prst="rect">
            <a:avLst/>
          </a:prstGeom>
        </p:spPr>
      </p:pic>
    </p:spTree>
    <p:extLst>
      <p:ext uri="{BB962C8B-B14F-4D97-AF65-F5344CB8AC3E}">
        <p14:creationId xmlns:p14="http://schemas.microsoft.com/office/powerpoint/2010/main" val="1880671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1973B9C-C74B-C199-41BA-26981E9698AF}"/>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sp>
        <p:nvSpPr>
          <p:cNvPr id="4" name="Text Placeholder 2">
            <a:extLst>
              <a:ext uri="{FF2B5EF4-FFF2-40B4-BE49-F238E27FC236}">
                <a16:creationId xmlns:a16="http://schemas.microsoft.com/office/drawing/2014/main" id="{5943523C-1D67-D9EE-64DA-C2D7BC34B1AF}"/>
              </a:ext>
            </a:extLst>
          </p:cNvPr>
          <p:cNvSpPr txBox="1">
            <a:spLocks/>
          </p:cNvSpPr>
          <p:nvPr/>
        </p:nvSpPr>
        <p:spPr>
          <a:xfrm>
            <a:off x="1055687" y="1700212"/>
            <a:ext cx="4622870" cy="382155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you prepare to enter the workforce, understanding effective job search and application strategies is essential. The job search process is more than just finding vacancies – it involves researching opportunities, presenting yourself effectively, and navigating selection processes. While technical skills matter, knowing how to locate suitable positions and communicate your value to employers is equally important. These application skills form the foundation of successful career transitions and apply across all industries and job levels. </a:t>
            </a:r>
          </a:p>
          <a:p>
            <a:pPr>
              <a:lnSpc>
                <a:spcPct val="100000"/>
              </a:lnSpc>
            </a:pPr>
            <a:r>
              <a:rPr lang="en-AU" noProof="0">
                <a:solidFill>
                  <a:schemeClr val="accent6"/>
                </a:solidFill>
              </a:rPr>
              <a:t>Recognising effective strategies now will help you prepare for work experience, part-time jobs, and future careers.</a:t>
            </a:r>
          </a:p>
        </p:txBody>
      </p:sp>
      <p:sp>
        <p:nvSpPr>
          <p:cNvPr id="9" name="Text Placeholder 2">
            <a:extLst>
              <a:ext uri="{FF2B5EF4-FFF2-40B4-BE49-F238E27FC236}">
                <a16:creationId xmlns:a16="http://schemas.microsoft.com/office/drawing/2014/main" id="{F8A1CDB8-78C1-96CA-87A6-EDD67DD99040}"/>
              </a:ext>
            </a:extLst>
          </p:cNvPr>
          <p:cNvSpPr txBox="1">
            <a:spLocks/>
          </p:cNvSpPr>
          <p:nvPr/>
        </p:nvSpPr>
        <p:spPr>
          <a:xfrm>
            <a:off x="6513443" y="1700212"/>
            <a:ext cx="4622870" cy="276383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JOB SEARCH ELEMENTS:</a:t>
            </a:r>
          </a:p>
          <a:p>
            <a:pPr marL="285750" indent="-285750">
              <a:buClr>
                <a:schemeClr val="tx2"/>
              </a:buClr>
              <a:buSzPct val="90000"/>
              <a:buFont typeface="Arial" panose="020B0604020202020204" pitchFamily="34" charset="0"/>
              <a:buChar char="•"/>
            </a:pPr>
            <a:r>
              <a:rPr lang="en-AU" noProof="0">
                <a:solidFill>
                  <a:schemeClr val="accent6"/>
                </a:solidFill>
              </a:rPr>
              <a:t>Finding suitable opportunities through various channels</a:t>
            </a:r>
          </a:p>
          <a:p>
            <a:pPr marL="285750" indent="-285750">
              <a:buClr>
                <a:schemeClr val="tx2"/>
              </a:buClr>
              <a:buSzPct val="90000"/>
              <a:buFont typeface="Arial" panose="020B0604020202020204" pitchFamily="34" charset="0"/>
              <a:buChar char="•"/>
            </a:pPr>
            <a:r>
              <a:rPr lang="en-AU" noProof="0">
                <a:solidFill>
                  <a:schemeClr val="accent6"/>
                </a:solidFill>
              </a:rPr>
              <a:t>Understanding employer requirements and selection processes</a:t>
            </a:r>
          </a:p>
          <a:p>
            <a:pPr marL="285750" indent="-285750">
              <a:buClr>
                <a:schemeClr val="tx2"/>
              </a:buClr>
              <a:buSzPct val="90000"/>
              <a:buFont typeface="Arial" panose="020B0604020202020204" pitchFamily="34" charset="0"/>
              <a:buChar char="•"/>
            </a:pPr>
            <a:r>
              <a:rPr lang="en-AU" noProof="0">
                <a:solidFill>
                  <a:schemeClr val="accent6"/>
                </a:solidFill>
              </a:rPr>
              <a:t>Creating targeted application documents</a:t>
            </a:r>
          </a:p>
          <a:p>
            <a:pPr marL="285750" indent="-285750">
              <a:buClr>
                <a:schemeClr val="tx2"/>
              </a:buClr>
              <a:buSzPct val="90000"/>
              <a:buFont typeface="Arial" panose="020B0604020202020204" pitchFamily="34" charset="0"/>
              <a:buChar char="•"/>
            </a:pPr>
            <a:r>
              <a:rPr lang="en-AU" noProof="0">
                <a:solidFill>
                  <a:schemeClr val="accent6"/>
                </a:solidFill>
              </a:rPr>
              <a:t>Preparing for different types of interviews</a:t>
            </a:r>
          </a:p>
          <a:p>
            <a:pPr marL="285750" indent="-285750">
              <a:buClr>
                <a:schemeClr val="tx2"/>
              </a:buClr>
              <a:buSzPct val="90000"/>
              <a:buFont typeface="Arial" panose="020B0604020202020204" pitchFamily="34" charset="0"/>
              <a:buChar char="•"/>
            </a:pPr>
            <a:r>
              <a:rPr lang="en-AU" noProof="0">
                <a:solidFill>
                  <a:schemeClr val="accent6"/>
                </a:solidFill>
              </a:rPr>
              <a:t>Protecting yourself from employment scams</a:t>
            </a:r>
          </a:p>
          <a:p>
            <a:pPr marL="285750" indent="-285750">
              <a:buClr>
                <a:schemeClr val="tx2"/>
              </a:buClr>
              <a:buSzPct val="90000"/>
              <a:buFont typeface="Arial" panose="020B0604020202020204" pitchFamily="34" charset="0"/>
              <a:buChar char="•"/>
            </a:pPr>
            <a:r>
              <a:rPr lang="en-AU" noProof="0">
                <a:solidFill>
                  <a:schemeClr val="accent6"/>
                </a:solidFill>
              </a:rPr>
              <a:t>Managing the application process professionally</a:t>
            </a:r>
          </a:p>
        </p:txBody>
      </p:sp>
      <p:sp>
        <p:nvSpPr>
          <p:cNvPr id="7" name="Title 6">
            <a:extLst>
              <a:ext uri="{FF2B5EF4-FFF2-40B4-BE49-F238E27FC236}">
                <a16:creationId xmlns:a16="http://schemas.microsoft.com/office/drawing/2014/main" id="{FD4370AB-F510-DBBD-0760-84D9FB6FEF01}"/>
              </a:ext>
            </a:extLst>
          </p:cNvPr>
          <p:cNvSpPr>
            <a:spLocks noGrp="1"/>
          </p:cNvSpPr>
          <p:nvPr>
            <p:ph type="title"/>
          </p:nvPr>
        </p:nvSpPr>
        <p:spPr>
          <a:xfrm>
            <a:off x="1055941" y="873125"/>
            <a:ext cx="4333535" cy="524553"/>
          </a:xfrm>
        </p:spPr>
        <p:txBody>
          <a:bodyPr/>
          <a:lstStyle/>
          <a:p>
            <a:r>
              <a:rPr lang="en-AU" noProof="0"/>
              <a:t>Finding the perfect job</a:t>
            </a:r>
          </a:p>
        </p:txBody>
      </p:sp>
    </p:spTree>
    <p:extLst>
      <p:ext uri="{BB962C8B-B14F-4D97-AF65-F5344CB8AC3E}">
        <p14:creationId xmlns:p14="http://schemas.microsoft.com/office/powerpoint/2010/main" val="31761968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68B57-BCC8-7290-A294-D99E8F324A0E}"/>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647A6B65-E51D-5807-58C2-6ECFA0E95FC6}"/>
              </a:ext>
            </a:extLst>
          </p:cNvPr>
          <p:cNvSpPr>
            <a:spLocks noGrp="1"/>
          </p:cNvSpPr>
          <p:nvPr>
            <p:ph type="body" sz="quarter" idx="15"/>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BC2DA3D3-1354-EE90-4B5B-7E3E6EF13D36}"/>
              </a:ext>
            </a:extLst>
          </p:cNvPr>
          <p:cNvGraphicFramePr>
            <a:graphicFrameLocks noGrp="1"/>
          </p:cNvGraphicFramePr>
          <p:nvPr>
            <p:extLst>
              <p:ext uri="{D42A27DB-BD31-4B8C-83A1-F6EECF244321}">
                <p14:modId xmlns:p14="http://schemas.microsoft.com/office/powerpoint/2010/main" val="3244278859"/>
              </p:ext>
            </p:extLst>
          </p:nvPr>
        </p:nvGraphicFramePr>
        <p:xfrm>
          <a:off x="1055687" y="2609434"/>
          <a:ext cx="10145712" cy="3129390"/>
        </p:xfrm>
        <a:graphic>
          <a:graphicData uri="http://schemas.openxmlformats.org/drawingml/2006/table">
            <a:tbl>
              <a:tblPr>
                <a:tableStyleId>{B301B821-A1FF-4177-AEE7-76D212191A09}</a:tableStyleId>
              </a:tblPr>
              <a:tblGrid>
                <a:gridCol w="5072856">
                  <a:extLst>
                    <a:ext uri="{9D8B030D-6E8A-4147-A177-3AD203B41FA5}">
                      <a16:colId xmlns:a16="http://schemas.microsoft.com/office/drawing/2014/main" val="828275014"/>
                    </a:ext>
                  </a:extLst>
                </a:gridCol>
                <a:gridCol w="5072856">
                  <a:extLst>
                    <a:ext uri="{9D8B030D-6E8A-4147-A177-3AD203B41FA5}">
                      <a16:colId xmlns:a16="http://schemas.microsoft.com/office/drawing/2014/main" val="3871765507"/>
                    </a:ext>
                  </a:extLst>
                </a:gridCol>
              </a:tblGrid>
              <a:tr h="543238">
                <a:tc>
                  <a:txBody>
                    <a:bodyPr/>
                    <a:lstStyle/>
                    <a:p>
                      <a:pPr algn="ctr">
                        <a:buNone/>
                      </a:pPr>
                      <a:r>
                        <a:rPr lang="en-AU" sz="1600" b="1" noProof="0">
                          <a:solidFill>
                            <a:schemeClr val="bg2"/>
                          </a:solidFill>
                        </a:rPr>
                        <a:t>Common types of employment scams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600" b="1" kern="1200" noProof="0">
                          <a:solidFill>
                            <a:schemeClr val="bg2"/>
                          </a:solidFill>
                          <a:latin typeface="+mn-lt"/>
                          <a:ea typeface="+mn-ea"/>
                          <a:cs typeface="+mn-cs"/>
                        </a:rPr>
                        <a:t>Warning signs to watch for</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171450" indent="-171450">
                        <a:buFont typeface="Arial" panose="020B0604020202020204" pitchFamily="34" charset="0"/>
                        <a:buChar char="•"/>
                      </a:pPr>
                      <a:r>
                        <a:rPr lang="en-AU" sz="1300" noProof="0"/>
                        <a:t>Upfront payment schemes requiring fees for “processing” or “training”</a:t>
                      </a:r>
                    </a:p>
                    <a:p>
                      <a:pPr marL="171450" indent="-171450">
                        <a:buFont typeface="Arial" panose="020B0604020202020204" pitchFamily="34" charset="0"/>
                        <a:buChar char="•"/>
                      </a:pPr>
                      <a:r>
                        <a:rPr lang="en-AU" sz="1300" noProof="0"/>
                        <a:t>Identity theft operations requesting excessive personal information</a:t>
                      </a:r>
                    </a:p>
                    <a:p>
                      <a:pPr marL="171450" indent="-171450">
                        <a:buFont typeface="Arial" panose="020B0604020202020204" pitchFamily="34" charset="0"/>
                        <a:buChar char="•"/>
                      </a:pPr>
                      <a:r>
                        <a:rPr lang="en-AU" sz="1300" noProof="0"/>
                        <a:t>Fake job postings designed to collect resume details for future scams</a:t>
                      </a:r>
                    </a:p>
                    <a:p>
                      <a:pPr marL="171450" indent="-171450">
                        <a:buFont typeface="Arial" panose="020B0604020202020204" pitchFamily="34" charset="0"/>
                        <a:buChar char="•"/>
                      </a:pPr>
                      <a:r>
                        <a:rPr lang="en-AU" sz="1300" noProof="0"/>
                        <a:t>Commission-only “opportunities” with unrealistic income promises</a:t>
                      </a:r>
                    </a:p>
                    <a:p>
                      <a:pPr marL="171450" indent="-171450">
                        <a:buFont typeface="Arial" panose="020B0604020202020204" pitchFamily="34" charset="0"/>
                        <a:buChar char="•"/>
                      </a:pPr>
                      <a:r>
                        <a:rPr lang="en-AU" sz="1300" noProof="0"/>
                        <a:t>Unpaid “trial work” with no genuine intention to hire</a:t>
                      </a:r>
                    </a:p>
                    <a:p>
                      <a:pPr marL="171450" indent="-171450">
                        <a:buFont typeface="Arial" panose="020B0604020202020204" pitchFamily="34" charset="0"/>
                        <a:buChar char="•"/>
                      </a:pPr>
                      <a:r>
                        <a:rPr lang="en-AU" sz="1300" noProof="0"/>
                        <a:t>Requests to cash checks or transfer money as part of job duties</a:t>
                      </a:r>
                    </a:p>
                  </a:txBody>
                  <a:tcPr/>
                </a:tc>
                <a:tc>
                  <a:txBody>
                    <a:bodyPr/>
                    <a:lstStyle/>
                    <a:p>
                      <a:pPr marL="171450" indent="-171450">
                        <a:buFont typeface="Arial" panose="020B0604020202020204" pitchFamily="34" charset="0"/>
                        <a:buChar char="•"/>
                      </a:pPr>
                      <a:r>
                        <a:rPr lang="en-AU" sz="1300" noProof="0"/>
                        <a:t>Jobs offering high pay for minimal qualifications or experience</a:t>
                      </a:r>
                    </a:p>
                    <a:p>
                      <a:pPr marL="171450" indent="-171450">
                        <a:buFont typeface="Arial" panose="020B0604020202020204" pitchFamily="34" charset="0"/>
                        <a:buChar char="•"/>
                      </a:pPr>
                      <a:r>
                        <a:rPr lang="en-AU" sz="1300" noProof="0"/>
                        <a:t>Positions with vague job descriptions and company information</a:t>
                      </a:r>
                    </a:p>
                    <a:p>
                      <a:pPr marL="171450" indent="-171450">
                        <a:buFont typeface="Arial" panose="020B0604020202020204" pitchFamily="34" charset="0"/>
                        <a:buChar char="•"/>
                      </a:pPr>
                      <a:r>
                        <a:rPr lang="en-AU" sz="1300" noProof="0"/>
                        <a:t>Communications with poor grammar, spelling errors, or unprofessional language</a:t>
                      </a:r>
                    </a:p>
                    <a:p>
                      <a:pPr marL="171450" indent="-171450">
                        <a:buFont typeface="Arial" panose="020B0604020202020204" pitchFamily="34" charset="0"/>
                        <a:buChar char="•"/>
                      </a:pPr>
                      <a:r>
                        <a:rPr lang="en-AU" sz="1300" noProof="0"/>
                        <a:t>Interviews conducted only via text messaging or non-business email addresses</a:t>
                      </a:r>
                    </a:p>
                    <a:p>
                      <a:pPr marL="171450" indent="-171450">
                        <a:buFont typeface="Arial" panose="020B0604020202020204" pitchFamily="34" charset="0"/>
                        <a:buChar char="•"/>
                      </a:pPr>
                      <a:r>
                        <a:rPr lang="en-AU" sz="1300" noProof="0"/>
                        <a:t>Requests for bank account information, tax file numbers, or other sensitive data during initial stages</a:t>
                      </a:r>
                    </a:p>
                    <a:p>
                      <a:pPr marL="171450" indent="-171450">
                        <a:buFont typeface="Arial" panose="020B0604020202020204" pitchFamily="34" charset="0"/>
                        <a:buChar char="•"/>
                      </a:pPr>
                      <a:r>
                        <a:rPr lang="en-AU" sz="1300" noProof="0"/>
                        <a:t>Pressure to accept positions immediately without proper interview processes</a:t>
                      </a:r>
                    </a:p>
                    <a:p>
                      <a:pPr marL="171450" indent="-171450">
                        <a:buFont typeface="Arial" panose="020B0604020202020204" pitchFamily="34" charset="0"/>
                        <a:buChar char="•"/>
                      </a:pPr>
                      <a:r>
                        <a:rPr lang="en-AU" sz="1300" noProof="0"/>
                        <a:t>Requests to purchase your own equipment or materials to start work</a:t>
                      </a:r>
                    </a:p>
                  </a:txBody>
                  <a:tcPr/>
                </a:tc>
                <a:extLst>
                  <a:ext uri="{0D108BD9-81ED-4DB2-BD59-A6C34878D82A}">
                    <a16:rowId xmlns:a16="http://schemas.microsoft.com/office/drawing/2014/main" val="1039994189"/>
                  </a:ext>
                </a:extLst>
              </a:tr>
            </a:tbl>
          </a:graphicData>
        </a:graphic>
      </p:graphicFrame>
      <p:sp>
        <p:nvSpPr>
          <p:cNvPr id="8" name="Text Placeholder 2">
            <a:extLst>
              <a:ext uri="{FF2B5EF4-FFF2-40B4-BE49-F238E27FC236}">
                <a16:creationId xmlns:a16="http://schemas.microsoft.com/office/drawing/2014/main" id="{918F08AE-8183-C0C4-DD79-9DE47EDAA533}"/>
              </a:ext>
            </a:extLst>
          </p:cNvPr>
          <p:cNvSpPr txBox="1">
            <a:spLocks/>
          </p:cNvSpPr>
          <p:nvPr/>
        </p:nvSpPr>
        <p:spPr>
          <a:xfrm>
            <a:off x="1055687" y="1639924"/>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Employment scams target job seekers by promising opportunities that are deceptive or fraudulent. Researching companies through independent sources (not just their provided links) is essential for verification before providing personal information or accepting offers.</a:t>
            </a:r>
          </a:p>
        </p:txBody>
      </p:sp>
      <p:sp>
        <p:nvSpPr>
          <p:cNvPr id="13" name="Title 12">
            <a:extLst>
              <a:ext uri="{FF2B5EF4-FFF2-40B4-BE49-F238E27FC236}">
                <a16:creationId xmlns:a16="http://schemas.microsoft.com/office/drawing/2014/main" id="{7E46CA83-201C-60DE-60E3-0AC298B04230}"/>
              </a:ext>
            </a:extLst>
          </p:cNvPr>
          <p:cNvSpPr>
            <a:spLocks noGrp="1"/>
          </p:cNvSpPr>
          <p:nvPr>
            <p:ph type="title"/>
          </p:nvPr>
        </p:nvSpPr>
        <p:spPr>
          <a:xfrm>
            <a:off x="1055941" y="873125"/>
            <a:ext cx="7279855" cy="524553"/>
          </a:xfrm>
        </p:spPr>
        <p:txBody>
          <a:bodyPr/>
          <a:lstStyle/>
          <a:p>
            <a:r>
              <a:rPr lang="en-AU" noProof="0"/>
              <a:t>Employment scams and warning signs</a:t>
            </a:r>
          </a:p>
        </p:txBody>
      </p:sp>
    </p:spTree>
    <p:extLst>
      <p:ext uri="{BB962C8B-B14F-4D97-AF65-F5344CB8AC3E}">
        <p14:creationId xmlns:p14="http://schemas.microsoft.com/office/powerpoint/2010/main" val="3383656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158B9-6ED2-DAA4-D9AE-7A8515F83898}"/>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A06D2B07-5A5C-662F-747D-291537FAC61C}"/>
              </a:ext>
            </a:extLst>
          </p:cNvPr>
          <p:cNvSpPr/>
          <p:nvPr/>
        </p:nvSpPr>
        <p:spPr>
          <a:xfrm>
            <a:off x="690532" y="2975503"/>
            <a:ext cx="3240000" cy="3257550"/>
          </a:xfrm>
          <a:custGeom>
            <a:avLst/>
            <a:gdLst>
              <a:gd name="csX0" fmla="*/ 0 w 3240000"/>
              <a:gd name="csY0" fmla="*/ 0 h 3257550"/>
              <a:gd name="csX1" fmla="*/ 648000 w 3240000"/>
              <a:gd name="csY1" fmla="*/ 0 h 3257550"/>
              <a:gd name="csX2" fmla="*/ 1231200 w 3240000"/>
              <a:gd name="csY2" fmla="*/ 0 h 3257550"/>
              <a:gd name="csX3" fmla="*/ 1879200 w 3240000"/>
              <a:gd name="csY3" fmla="*/ 0 h 3257550"/>
              <a:gd name="csX4" fmla="*/ 2559600 w 3240000"/>
              <a:gd name="csY4" fmla="*/ 0 h 3257550"/>
              <a:gd name="csX5" fmla="*/ 3240000 w 3240000"/>
              <a:gd name="csY5" fmla="*/ 0 h 3257550"/>
              <a:gd name="csX6" fmla="*/ 3240000 w 3240000"/>
              <a:gd name="csY6" fmla="*/ 684086 h 3257550"/>
              <a:gd name="csX7" fmla="*/ 3240000 w 3240000"/>
              <a:gd name="csY7" fmla="*/ 1303020 h 3257550"/>
              <a:gd name="csX8" fmla="*/ 3240000 w 3240000"/>
              <a:gd name="csY8" fmla="*/ 1921955 h 3257550"/>
              <a:gd name="csX9" fmla="*/ 3240000 w 3240000"/>
              <a:gd name="csY9" fmla="*/ 2475738 h 3257550"/>
              <a:gd name="csX10" fmla="*/ 3240000 w 3240000"/>
              <a:gd name="csY10" fmla="*/ 3257550 h 3257550"/>
              <a:gd name="csX11" fmla="*/ 2527200 w 3240000"/>
              <a:gd name="csY11" fmla="*/ 3257550 h 3257550"/>
              <a:gd name="csX12" fmla="*/ 1879200 w 3240000"/>
              <a:gd name="csY12" fmla="*/ 3257550 h 3257550"/>
              <a:gd name="csX13" fmla="*/ 1166400 w 3240000"/>
              <a:gd name="csY13" fmla="*/ 3257550 h 3257550"/>
              <a:gd name="csX14" fmla="*/ 0 w 3240000"/>
              <a:gd name="csY14" fmla="*/ 3257550 h 3257550"/>
              <a:gd name="csX15" fmla="*/ 0 w 3240000"/>
              <a:gd name="csY15" fmla="*/ 2573465 h 3257550"/>
              <a:gd name="csX16" fmla="*/ 0 w 3240000"/>
              <a:gd name="csY16" fmla="*/ 1987106 h 3257550"/>
              <a:gd name="csX17" fmla="*/ 0 w 3240000"/>
              <a:gd name="csY17" fmla="*/ 1400746 h 3257550"/>
              <a:gd name="csX18" fmla="*/ 0 w 3240000"/>
              <a:gd name="csY18" fmla="*/ 846963 h 3257550"/>
              <a:gd name="csX19" fmla="*/ 0 w 3240000"/>
              <a:gd name="csY19"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Lst>
            <a:rect l="l" t="t" r="r" b="b"/>
            <a:pathLst>
              <a:path w="3240000" h="3257550" fill="none" extrusionOk="0">
                <a:moveTo>
                  <a:pt x="0" y="0"/>
                </a:moveTo>
                <a:cubicBezTo>
                  <a:pt x="290240" y="31527"/>
                  <a:pt x="515620" y="-13998"/>
                  <a:pt x="648000" y="0"/>
                </a:cubicBezTo>
                <a:cubicBezTo>
                  <a:pt x="780380" y="13998"/>
                  <a:pt x="992216" y="6121"/>
                  <a:pt x="1231200" y="0"/>
                </a:cubicBezTo>
                <a:cubicBezTo>
                  <a:pt x="1470184" y="-6121"/>
                  <a:pt x="1666998" y="17467"/>
                  <a:pt x="1879200" y="0"/>
                </a:cubicBezTo>
                <a:cubicBezTo>
                  <a:pt x="2091402" y="-17467"/>
                  <a:pt x="2332620" y="-5875"/>
                  <a:pt x="2559600" y="0"/>
                </a:cubicBezTo>
                <a:cubicBezTo>
                  <a:pt x="2786580" y="5875"/>
                  <a:pt x="3064665" y="-14103"/>
                  <a:pt x="3240000" y="0"/>
                </a:cubicBezTo>
                <a:cubicBezTo>
                  <a:pt x="3260396" y="185339"/>
                  <a:pt x="3216227" y="368259"/>
                  <a:pt x="3240000" y="684086"/>
                </a:cubicBezTo>
                <a:cubicBezTo>
                  <a:pt x="3263773" y="999913"/>
                  <a:pt x="3225498" y="1035895"/>
                  <a:pt x="3240000" y="1303020"/>
                </a:cubicBezTo>
                <a:cubicBezTo>
                  <a:pt x="3254502" y="1570145"/>
                  <a:pt x="3246191" y="1749170"/>
                  <a:pt x="3240000" y="1921955"/>
                </a:cubicBezTo>
                <a:cubicBezTo>
                  <a:pt x="3233809" y="2094741"/>
                  <a:pt x="3216727" y="2265450"/>
                  <a:pt x="3240000" y="2475738"/>
                </a:cubicBezTo>
                <a:cubicBezTo>
                  <a:pt x="3263273" y="2686026"/>
                  <a:pt x="3201714" y="3044305"/>
                  <a:pt x="3240000" y="3257550"/>
                </a:cubicBezTo>
                <a:cubicBezTo>
                  <a:pt x="3015411" y="3251084"/>
                  <a:pt x="2806419" y="3272966"/>
                  <a:pt x="2527200" y="3257550"/>
                </a:cubicBezTo>
                <a:cubicBezTo>
                  <a:pt x="2247981" y="3242134"/>
                  <a:pt x="2167283" y="3232791"/>
                  <a:pt x="1879200" y="3257550"/>
                </a:cubicBezTo>
                <a:cubicBezTo>
                  <a:pt x="1591117" y="3282309"/>
                  <a:pt x="1478950" y="3273061"/>
                  <a:pt x="1166400" y="3257550"/>
                </a:cubicBezTo>
                <a:cubicBezTo>
                  <a:pt x="853850" y="3242039"/>
                  <a:pt x="383202" y="3205430"/>
                  <a:pt x="0" y="3257550"/>
                </a:cubicBezTo>
                <a:cubicBezTo>
                  <a:pt x="10808" y="3009798"/>
                  <a:pt x="23621" y="2792348"/>
                  <a:pt x="0" y="2573465"/>
                </a:cubicBezTo>
                <a:cubicBezTo>
                  <a:pt x="-23621" y="2354583"/>
                  <a:pt x="-8645" y="2214999"/>
                  <a:pt x="0" y="1987106"/>
                </a:cubicBezTo>
                <a:cubicBezTo>
                  <a:pt x="8645" y="1759213"/>
                  <a:pt x="-5745" y="1608430"/>
                  <a:pt x="0" y="1400746"/>
                </a:cubicBezTo>
                <a:cubicBezTo>
                  <a:pt x="5745" y="1193062"/>
                  <a:pt x="18024" y="1097182"/>
                  <a:pt x="0" y="846963"/>
                </a:cubicBezTo>
                <a:cubicBezTo>
                  <a:pt x="-18024" y="596744"/>
                  <a:pt x="-7811" y="236875"/>
                  <a:pt x="0" y="0"/>
                </a:cubicBezTo>
                <a:close/>
              </a:path>
              <a:path w="3240000" h="3257550" stroke="0" extrusionOk="0">
                <a:moveTo>
                  <a:pt x="0" y="0"/>
                </a:moveTo>
                <a:cubicBezTo>
                  <a:pt x="234031" y="-416"/>
                  <a:pt x="491079" y="-11646"/>
                  <a:pt x="615600" y="0"/>
                </a:cubicBezTo>
                <a:cubicBezTo>
                  <a:pt x="740121" y="11646"/>
                  <a:pt x="1034507" y="27177"/>
                  <a:pt x="1231200" y="0"/>
                </a:cubicBezTo>
                <a:cubicBezTo>
                  <a:pt x="1427893" y="-27177"/>
                  <a:pt x="1727541" y="-29369"/>
                  <a:pt x="1944000" y="0"/>
                </a:cubicBezTo>
                <a:cubicBezTo>
                  <a:pt x="2160459" y="29369"/>
                  <a:pt x="2468988" y="-29879"/>
                  <a:pt x="2624400" y="0"/>
                </a:cubicBezTo>
                <a:cubicBezTo>
                  <a:pt x="2779812" y="29879"/>
                  <a:pt x="3037997" y="15170"/>
                  <a:pt x="3240000" y="0"/>
                </a:cubicBezTo>
                <a:cubicBezTo>
                  <a:pt x="3224088" y="229860"/>
                  <a:pt x="3215254" y="299833"/>
                  <a:pt x="3240000" y="553784"/>
                </a:cubicBezTo>
                <a:cubicBezTo>
                  <a:pt x="3264746" y="807735"/>
                  <a:pt x="3208883" y="956834"/>
                  <a:pt x="3240000" y="1205294"/>
                </a:cubicBezTo>
                <a:cubicBezTo>
                  <a:pt x="3271118" y="1453754"/>
                  <a:pt x="3228874" y="1691646"/>
                  <a:pt x="3240000" y="1824228"/>
                </a:cubicBezTo>
                <a:cubicBezTo>
                  <a:pt x="3251126" y="1956810"/>
                  <a:pt x="3236554" y="2128893"/>
                  <a:pt x="3240000" y="2410587"/>
                </a:cubicBezTo>
                <a:cubicBezTo>
                  <a:pt x="3243446" y="2692281"/>
                  <a:pt x="3276850" y="3005570"/>
                  <a:pt x="3240000" y="3257550"/>
                </a:cubicBezTo>
                <a:cubicBezTo>
                  <a:pt x="2995113" y="3247721"/>
                  <a:pt x="2925327" y="3250543"/>
                  <a:pt x="2624400" y="3257550"/>
                </a:cubicBezTo>
                <a:cubicBezTo>
                  <a:pt x="2323473" y="3264557"/>
                  <a:pt x="2140523" y="3266633"/>
                  <a:pt x="2008800" y="3257550"/>
                </a:cubicBezTo>
                <a:cubicBezTo>
                  <a:pt x="1877077" y="3248467"/>
                  <a:pt x="1657565" y="3259232"/>
                  <a:pt x="1458000" y="3257550"/>
                </a:cubicBezTo>
                <a:cubicBezTo>
                  <a:pt x="1258435" y="3255868"/>
                  <a:pt x="1109688" y="3265244"/>
                  <a:pt x="842400" y="3257550"/>
                </a:cubicBezTo>
                <a:cubicBezTo>
                  <a:pt x="575112" y="3249856"/>
                  <a:pt x="399179" y="3252126"/>
                  <a:pt x="0" y="3257550"/>
                </a:cubicBezTo>
                <a:cubicBezTo>
                  <a:pt x="-12481" y="3056638"/>
                  <a:pt x="19429" y="2881077"/>
                  <a:pt x="0" y="2540889"/>
                </a:cubicBezTo>
                <a:cubicBezTo>
                  <a:pt x="-19429" y="2200701"/>
                  <a:pt x="8564" y="2196740"/>
                  <a:pt x="0" y="1987106"/>
                </a:cubicBezTo>
                <a:cubicBezTo>
                  <a:pt x="-8564" y="1777472"/>
                  <a:pt x="28559" y="1610352"/>
                  <a:pt x="0" y="1400746"/>
                </a:cubicBezTo>
                <a:cubicBezTo>
                  <a:pt x="-28559" y="1191140"/>
                  <a:pt x="-19334" y="951440"/>
                  <a:pt x="0" y="749237"/>
                </a:cubicBezTo>
                <a:cubicBezTo>
                  <a:pt x="19334" y="547034"/>
                  <a:pt x="-7726" y="267055"/>
                  <a:pt x="0" y="0"/>
                </a:cubicBezTo>
                <a:close/>
              </a:path>
            </a:pathLst>
          </a:custGeom>
          <a:solidFill>
            <a:schemeClr val="bg2"/>
          </a:solidFill>
          <a:ln w="28575">
            <a:solidFill>
              <a:schemeClr val="tx1">
                <a:lumMod val="40000"/>
                <a:lumOff val="60000"/>
              </a:schemeClr>
            </a:solidFill>
            <a:extLst>
              <a:ext uri="{C807C97D-BFC1-408E-A445-0C87EB9F89A2}">
                <ask:lineSketchStyleProps xmlns:ask="http://schemas.microsoft.com/office/drawing/2018/sketchyshapes" sd="1754822624">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5" name="Rectangle 14">
            <a:extLst>
              <a:ext uri="{FF2B5EF4-FFF2-40B4-BE49-F238E27FC236}">
                <a16:creationId xmlns:a16="http://schemas.microsoft.com/office/drawing/2014/main" id="{AB1AF409-BB37-16DA-A27F-2D618CADB5C8}"/>
              </a:ext>
            </a:extLst>
          </p:cNvPr>
          <p:cNvSpPr/>
          <p:nvPr/>
        </p:nvSpPr>
        <p:spPr>
          <a:xfrm>
            <a:off x="4238405" y="2975503"/>
            <a:ext cx="3240000" cy="3257550"/>
          </a:xfrm>
          <a:custGeom>
            <a:avLst/>
            <a:gdLst>
              <a:gd name="csX0" fmla="*/ 0 w 3240000"/>
              <a:gd name="csY0" fmla="*/ 0 h 3257550"/>
              <a:gd name="csX1" fmla="*/ 615600 w 3240000"/>
              <a:gd name="csY1" fmla="*/ 0 h 3257550"/>
              <a:gd name="csX2" fmla="*/ 1328400 w 3240000"/>
              <a:gd name="csY2" fmla="*/ 0 h 3257550"/>
              <a:gd name="csX3" fmla="*/ 1976400 w 3240000"/>
              <a:gd name="csY3" fmla="*/ 0 h 3257550"/>
              <a:gd name="csX4" fmla="*/ 2559600 w 3240000"/>
              <a:gd name="csY4" fmla="*/ 0 h 3257550"/>
              <a:gd name="csX5" fmla="*/ 3240000 w 3240000"/>
              <a:gd name="csY5" fmla="*/ 0 h 3257550"/>
              <a:gd name="csX6" fmla="*/ 3240000 w 3240000"/>
              <a:gd name="csY6" fmla="*/ 586359 h 3257550"/>
              <a:gd name="csX7" fmla="*/ 3240000 w 3240000"/>
              <a:gd name="csY7" fmla="*/ 1172718 h 3257550"/>
              <a:gd name="csX8" fmla="*/ 3240000 w 3240000"/>
              <a:gd name="csY8" fmla="*/ 1856804 h 3257550"/>
              <a:gd name="csX9" fmla="*/ 3240000 w 3240000"/>
              <a:gd name="csY9" fmla="*/ 2540889 h 3257550"/>
              <a:gd name="csX10" fmla="*/ 3240000 w 3240000"/>
              <a:gd name="csY10" fmla="*/ 3257550 h 3257550"/>
              <a:gd name="csX11" fmla="*/ 2592000 w 3240000"/>
              <a:gd name="csY11" fmla="*/ 3257550 h 3257550"/>
              <a:gd name="csX12" fmla="*/ 1944000 w 3240000"/>
              <a:gd name="csY12" fmla="*/ 3257550 h 3257550"/>
              <a:gd name="csX13" fmla="*/ 1296000 w 3240000"/>
              <a:gd name="csY13" fmla="*/ 3257550 h 3257550"/>
              <a:gd name="csX14" fmla="*/ 615600 w 3240000"/>
              <a:gd name="csY14" fmla="*/ 3257550 h 3257550"/>
              <a:gd name="csX15" fmla="*/ 0 w 3240000"/>
              <a:gd name="csY15" fmla="*/ 3257550 h 3257550"/>
              <a:gd name="csX16" fmla="*/ 0 w 3240000"/>
              <a:gd name="csY16" fmla="*/ 2638616 h 3257550"/>
              <a:gd name="csX17" fmla="*/ 0 w 3240000"/>
              <a:gd name="csY17" fmla="*/ 2052257 h 3257550"/>
              <a:gd name="csX18" fmla="*/ 0 w 3240000"/>
              <a:gd name="csY18" fmla="*/ 1335596 h 3257550"/>
              <a:gd name="csX19" fmla="*/ 0 w 3240000"/>
              <a:gd name="csY19" fmla="*/ 749237 h 3257550"/>
              <a:gd name="csX20" fmla="*/ 0 w 3240000"/>
              <a:gd name="csY20"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40000" h="3257550" fill="none" extrusionOk="0">
                <a:moveTo>
                  <a:pt x="0" y="0"/>
                </a:moveTo>
                <a:cubicBezTo>
                  <a:pt x="123499" y="-28271"/>
                  <a:pt x="429059" y="-19543"/>
                  <a:pt x="615600" y="0"/>
                </a:cubicBezTo>
                <a:cubicBezTo>
                  <a:pt x="802141" y="19543"/>
                  <a:pt x="1128816" y="-12864"/>
                  <a:pt x="1328400" y="0"/>
                </a:cubicBezTo>
                <a:cubicBezTo>
                  <a:pt x="1527984" y="12864"/>
                  <a:pt x="1836428" y="32177"/>
                  <a:pt x="1976400" y="0"/>
                </a:cubicBezTo>
                <a:cubicBezTo>
                  <a:pt x="2116372" y="-32177"/>
                  <a:pt x="2419360" y="18045"/>
                  <a:pt x="2559600" y="0"/>
                </a:cubicBezTo>
                <a:cubicBezTo>
                  <a:pt x="2699840" y="-18045"/>
                  <a:pt x="3071793" y="26665"/>
                  <a:pt x="3240000" y="0"/>
                </a:cubicBezTo>
                <a:cubicBezTo>
                  <a:pt x="3265134" y="172118"/>
                  <a:pt x="3226961" y="346649"/>
                  <a:pt x="3240000" y="586359"/>
                </a:cubicBezTo>
                <a:cubicBezTo>
                  <a:pt x="3253039" y="826069"/>
                  <a:pt x="3217295" y="989104"/>
                  <a:pt x="3240000" y="1172718"/>
                </a:cubicBezTo>
                <a:cubicBezTo>
                  <a:pt x="3262705" y="1356332"/>
                  <a:pt x="3273699" y="1577110"/>
                  <a:pt x="3240000" y="1856804"/>
                </a:cubicBezTo>
                <a:cubicBezTo>
                  <a:pt x="3206301" y="2136498"/>
                  <a:pt x="3249760" y="2323956"/>
                  <a:pt x="3240000" y="2540889"/>
                </a:cubicBezTo>
                <a:cubicBezTo>
                  <a:pt x="3230240" y="2757822"/>
                  <a:pt x="3269432" y="2924488"/>
                  <a:pt x="3240000" y="3257550"/>
                </a:cubicBezTo>
                <a:cubicBezTo>
                  <a:pt x="2949725" y="3288405"/>
                  <a:pt x="2865952" y="3227948"/>
                  <a:pt x="2592000" y="3257550"/>
                </a:cubicBezTo>
                <a:cubicBezTo>
                  <a:pt x="2318048" y="3287152"/>
                  <a:pt x="2165036" y="3274154"/>
                  <a:pt x="1944000" y="3257550"/>
                </a:cubicBezTo>
                <a:cubicBezTo>
                  <a:pt x="1722964" y="3240946"/>
                  <a:pt x="1465168" y="3245844"/>
                  <a:pt x="1296000" y="3257550"/>
                </a:cubicBezTo>
                <a:cubicBezTo>
                  <a:pt x="1126832" y="3269256"/>
                  <a:pt x="777115" y="3273774"/>
                  <a:pt x="615600" y="3257550"/>
                </a:cubicBezTo>
                <a:cubicBezTo>
                  <a:pt x="454085" y="3241326"/>
                  <a:pt x="228069" y="3257113"/>
                  <a:pt x="0" y="3257550"/>
                </a:cubicBezTo>
                <a:cubicBezTo>
                  <a:pt x="15562" y="3018031"/>
                  <a:pt x="-12025" y="2926108"/>
                  <a:pt x="0" y="2638616"/>
                </a:cubicBezTo>
                <a:cubicBezTo>
                  <a:pt x="12025" y="2351124"/>
                  <a:pt x="9403" y="2276718"/>
                  <a:pt x="0" y="2052257"/>
                </a:cubicBezTo>
                <a:cubicBezTo>
                  <a:pt x="-9403" y="1827796"/>
                  <a:pt x="12433" y="1549504"/>
                  <a:pt x="0" y="1335596"/>
                </a:cubicBezTo>
                <a:cubicBezTo>
                  <a:pt x="-12433" y="1121688"/>
                  <a:pt x="-17322" y="888817"/>
                  <a:pt x="0" y="749237"/>
                </a:cubicBezTo>
                <a:cubicBezTo>
                  <a:pt x="17322" y="609657"/>
                  <a:pt x="-5813" y="314605"/>
                  <a:pt x="0" y="0"/>
                </a:cubicBezTo>
                <a:close/>
              </a:path>
              <a:path w="3240000" h="3257550" stroke="0" extrusionOk="0">
                <a:moveTo>
                  <a:pt x="0" y="0"/>
                </a:moveTo>
                <a:cubicBezTo>
                  <a:pt x="306515" y="25246"/>
                  <a:pt x="430287" y="-8628"/>
                  <a:pt x="712800" y="0"/>
                </a:cubicBezTo>
                <a:cubicBezTo>
                  <a:pt x="995313" y="8628"/>
                  <a:pt x="1123431" y="-16892"/>
                  <a:pt x="1328400" y="0"/>
                </a:cubicBezTo>
                <a:cubicBezTo>
                  <a:pt x="1533369" y="16892"/>
                  <a:pt x="1708074" y="22830"/>
                  <a:pt x="1911600" y="0"/>
                </a:cubicBezTo>
                <a:cubicBezTo>
                  <a:pt x="2115126" y="-22830"/>
                  <a:pt x="2418081" y="-15349"/>
                  <a:pt x="2559600" y="0"/>
                </a:cubicBezTo>
                <a:cubicBezTo>
                  <a:pt x="2701119" y="15349"/>
                  <a:pt x="3067706" y="-18077"/>
                  <a:pt x="3240000" y="0"/>
                </a:cubicBezTo>
                <a:cubicBezTo>
                  <a:pt x="3246186" y="335393"/>
                  <a:pt x="3228993" y="461602"/>
                  <a:pt x="3240000" y="684086"/>
                </a:cubicBezTo>
                <a:cubicBezTo>
                  <a:pt x="3251007" y="906570"/>
                  <a:pt x="3242146" y="1135102"/>
                  <a:pt x="3240000" y="1270445"/>
                </a:cubicBezTo>
                <a:cubicBezTo>
                  <a:pt x="3237854" y="1405788"/>
                  <a:pt x="3210303" y="1698431"/>
                  <a:pt x="3240000" y="1921955"/>
                </a:cubicBezTo>
                <a:cubicBezTo>
                  <a:pt x="3269698" y="2145479"/>
                  <a:pt x="3230849" y="2363262"/>
                  <a:pt x="3240000" y="2573465"/>
                </a:cubicBezTo>
                <a:cubicBezTo>
                  <a:pt x="3249152" y="2783668"/>
                  <a:pt x="3258153" y="2917258"/>
                  <a:pt x="3240000" y="3257550"/>
                </a:cubicBezTo>
                <a:cubicBezTo>
                  <a:pt x="2959439" y="3243224"/>
                  <a:pt x="2753156" y="3254850"/>
                  <a:pt x="2624400" y="3257550"/>
                </a:cubicBezTo>
                <a:cubicBezTo>
                  <a:pt x="2495644" y="3260250"/>
                  <a:pt x="2138369" y="3276600"/>
                  <a:pt x="2008800" y="3257550"/>
                </a:cubicBezTo>
                <a:cubicBezTo>
                  <a:pt x="1879231" y="3238500"/>
                  <a:pt x="1522616" y="3282126"/>
                  <a:pt x="1360800" y="3257550"/>
                </a:cubicBezTo>
                <a:cubicBezTo>
                  <a:pt x="1198984" y="3232974"/>
                  <a:pt x="886379" y="3273158"/>
                  <a:pt x="712800" y="3257550"/>
                </a:cubicBezTo>
                <a:cubicBezTo>
                  <a:pt x="539221" y="3241942"/>
                  <a:pt x="341379" y="3269948"/>
                  <a:pt x="0" y="3257550"/>
                </a:cubicBezTo>
                <a:cubicBezTo>
                  <a:pt x="-6036" y="3029533"/>
                  <a:pt x="-22606" y="2786396"/>
                  <a:pt x="0" y="2638616"/>
                </a:cubicBezTo>
                <a:cubicBezTo>
                  <a:pt x="22606" y="2490836"/>
                  <a:pt x="-2449" y="2217918"/>
                  <a:pt x="0" y="2019681"/>
                </a:cubicBezTo>
                <a:cubicBezTo>
                  <a:pt x="2449" y="1821445"/>
                  <a:pt x="-19479" y="1591190"/>
                  <a:pt x="0" y="1368171"/>
                </a:cubicBezTo>
                <a:cubicBezTo>
                  <a:pt x="19479" y="1145152"/>
                  <a:pt x="30766" y="930422"/>
                  <a:pt x="0" y="749237"/>
                </a:cubicBezTo>
                <a:cubicBezTo>
                  <a:pt x="-30766" y="568052"/>
                  <a:pt x="-19496" y="266922"/>
                  <a:pt x="0" y="0"/>
                </a:cubicBezTo>
                <a:close/>
              </a:path>
            </a:pathLst>
          </a:custGeom>
          <a:solidFill>
            <a:schemeClr val="bg2"/>
          </a:solidFill>
          <a:ln w="28575">
            <a:solidFill>
              <a:srgbClr val="00B050"/>
            </a:solidFill>
            <a:extLst>
              <a:ext uri="{C807C97D-BFC1-408E-A445-0C87EB9F89A2}">
                <ask:lineSketchStyleProps xmlns:ask="http://schemas.microsoft.com/office/drawing/2018/sketchyshapes" sd="4028421522">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6" name="Rectangle 15">
            <a:extLst>
              <a:ext uri="{FF2B5EF4-FFF2-40B4-BE49-F238E27FC236}">
                <a16:creationId xmlns:a16="http://schemas.microsoft.com/office/drawing/2014/main" id="{D43E94F4-4499-549A-E00C-B87696B9B0D9}"/>
              </a:ext>
            </a:extLst>
          </p:cNvPr>
          <p:cNvSpPr/>
          <p:nvPr/>
        </p:nvSpPr>
        <p:spPr>
          <a:xfrm>
            <a:off x="7786278" y="2975503"/>
            <a:ext cx="3240000" cy="3257550"/>
          </a:xfrm>
          <a:custGeom>
            <a:avLst/>
            <a:gdLst>
              <a:gd name="csX0" fmla="*/ 0 w 3240000"/>
              <a:gd name="csY0" fmla="*/ 0 h 3257550"/>
              <a:gd name="csX1" fmla="*/ 680400 w 3240000"/>
              <a:gd name="csY1" fmla="*/ 0 h 3257550"/>
              <a:gd name="csX2" fmla="*/ 1360800 w 3240000"/>
              <a:gd name="csY2" fmla="*/ 0 h 3257550"/>
              <a:gd name="csX3" fmla="*/ 2008800 w 3240000"/>
              <a:gd name="csY3" fmla="*/ 0 h 3257550"/>
              <a:gd name="csX4" fmla="*/ 2592000 w 3240000"/>
              <a:gd name="csY4" fmla="*/ 0 h 3257550"/>
              <a:gd name="csX5" fmla="*/ 3240000 w 3240000"/>
              <a:gd name="csY5" fmla="*/ 0 h 3257550"/>
              <a:gd name="csX6" fmla="*/ 3240000 w 3240000"/>
              <a:gd name="csY6" fmla="*/ 651510 h 3257550"/>
              <a:gd name="csX7" fmla="*/ 3240000 w 3240000"/>
              <a:gd name="csY7" fmla="*/ 1303020 h 3257550"/>
              <a:gd name="csX8" fmla="*/ 3240000 w 3240000"/>
              <a:gd name="csY8" fmla="*/ 1889379 h 3257550"/>
              <a:gd name="csX9" fmla="*/ 3240000 w 3240000"/>
              <a:gd name="csY9" fmla="*/ 2475738 h 3257550"/>
              <a:gd name="csX10" fmla="*/ 3240000 w 3240000"/>
              <a:gd name="csY10" fmla="*/ 3257550 h 3257550"/>
              <a:gd name="csX11" fmla="*/ 2559600 w 3240000"/>
              <a:gd name="csY11" fmla="*/ 3257550 h 3257550"/>
              <a:gd name="csX12" fmla="*/ 1911600 w 3240000"/>
              <a:gd name="csY12" fmla="*/ 3257550 h 3257550"/>
              <a:gd name="csX13" fmla="*/ 1328400 w 3240000"/>
              <a:gd name="csY13" fmla="*/ 3257550 h 3257550"/>
              <a:gd name="csX14" fmla="*/ 680400 w 3240000"/>
              <a:gd name="csY14" fmla="*/ 3257550 h 3257550"/>
              <a:gd name="csX15" fmla="*/ 0 w 3240000"/>
              <a:gd name="csY15" fmla="*/ 3257550 h 3257550"/>
              <a:gd name="csX16" fmla="*/ 0 w 3240000"/>
              <a:gd name="csY16" fmla="*/ 2703767 h 3257550"/>
              <a:gd name="csX17" fmla="*/ 0 w 3240000"/>
              <a:gd name="csY17" fmla="*/ 2052257 h 3257550"/>
              <a:gd name="csX18" fmla="*/ 0 w 3240000"/>
              <a:gd name="csY18" fmla="*/ 1465897 h 3257550"/>
              <a:gd name="csX19" fmla="*/ 0 w 3240000"/>
              <a:gd name="csY19" fmla="*/ 912114 h 3257550"/>
              <a:gd name="csX20" fmla="*/ 0 w 3240000"/>
              <a:gd name="csY20" fmla="*/ 0 h 32575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3240000" h="3257550" fill="none" extrusionOk="0">
                <a:moveTo>
                  <a:pt x="0" y="0"/>
                </a:moveTo>
                <a:cubicBezTo>
                  <a:pt x="287733" y="-9104"/>
                  <a:pt x="393971" y="5351"/>
                  <a:pt x="680400" y="0"/>
                </a:cubicBezTo>
                <a:cubicBezTo>
                  <a:pt x="966829" y="-5351"/>
                  <a:pt x="1025724" y="31483"/>
                  <a:pt x="1360800" y="0"/>
                </a:cubicBezTo>
                <a:cubicBezTo>
                  <a:pt x="1695876" y="-31483"/>
                  <a:pt x="1864435" y="27964"/>
                  <a:pt x="2008800" y="0"/>
                </a:cubicBezTo>
                <a:cubicBezTo>
                  <a:pt x="2153165" y="-27964"/>
                  <a:pt x="2426302" y="-3169"/>
                  <a:pt x="2592000" y="0"/>
                </a:cubicBezTo>
                <a:cubicBezTo>
                  <a:pt x="2757698" y="3169"/>
                  <a:pt x="3051435" y="-28589"/>
                  <a:pt x="3240000" y="0"/>
                </a:cubicBezTo>
                <a:cubicBezTo>
                  <a:pt x="3221874" y="318975"/>
                  <a:pt x="3267363" y="363738"/>
                  <a:pt x="3240000" y="651510"/>
                </a:cubicBezTo>
                <a:cubicBezTo>
                  <a:pt x="3212638" y="939282"/>
                  <a:pt x="3271362" y="1067221"/>
                  <a:pt x="3240000" y="1303020"/>
                </a:cubicBezTo>
                <a:cubicBezTo>
                  <a:pt x="3208639" y="1538819"/>
                  <a:pt x="3266196" y="1604387"/>
                  <a:pt x="3240000" y="1889379"/>
                </a:cubicBezTo>
                <a:cubicBezTo>
                  <a:pt x="3213804" y="2174371"/>
                  <a:pt x="3266470" y="2292521"/>
                  <a:pt x="3240000" y="2475738"/>
                </a:cubicBezTo>
                <a:cubicBezTo>
                  <a:pt x="3213530" y="2658955"/>
                  <a:pt x="3229235" y="3059417"/>
                  <a:pt x="3240000" y="3257550"/>
                </a:cubicBezTo>
                <a:cubicBezTo>
                  <a:pt x="3081257" y="3275312"/>
                  <a:pt x="2816817" y="3286040"/>
                  <a:pt x="2559600" y="3257550"/>
                </a:cubicBezTo>
                <a:cubicBezTo>
                  <a:pt x="2302383" y="3229060"/>
                  <a:pt x="2176709" y="3253697"/>
                  <a:pt x="1911600" y="3257550"/>
                </a:cubicBezTo>
                <a:cubicBezTo>
                  <a:pt x="1646491" y="3261403"/>
                  <a:pt x="1596301" y="3255731"/>
                  <a:pt x="1328400" y="3257550"/>
                </a:cubicBezTo>
                <a:cubicBezTo>
                  <a:pt x="1060499" y="3259369"/>
                  <a:pt x="823647" y="3232831"/>
                  <a:pt x="680400" y="3257550"/>
                </a:cubicBezTo>
                <a:cubicBezTo>
                  <a:pt x="537153" y="3282269"/>
                  <a:pt x="181412" y="3264543"/>
                  <a:pt x="0" y="3257550"/>
                </a:cubicBezTo>
                <a:cubicBezTo>
                  <a:pt x="22025" y="3077260"/>
                  <a:pt x="8522" y="2923542"/>
                  <a:pt x="0" y="2703767"/>
                </a:cubicBezTo>
                <a:cubicBezTo>
                  <a:pt x="-8522" y="2483992"/>
                  <a:pt x="29026" y="2375420"/>
                  <a:pt x="0" y="2052257"/>
                </a:cubicBezTo>
                <a:cubicBezTo>
                  <a:pt x="-29026" y="1729094"/>
                  <a:pt x="-13399" y="1636777"/>
                  <a:pt x="0" y="1465897"/>
                </a:cubicBezTo>
                <a:cubicBezTo>
                  <a:pt x="13399" y="1295017"/>
                  <a:pt x="25137" y="1085161"/>
                  <a:pt x="0" y="912114"/>
                </a:cubicBezTo>
                <a:cubicBezTo>
                  <a:pt x="-25137" y="739067"/>
                  <a:pt x="-13565" y="427018"/>
                  <a:pt x="0" y="0"/>
                </a:cubicBezTo>
                <a:close/>
              </a:path>
              <a:path w="3240000" h="3257550" stroke="0" extrusionOk="0">
                <a:moveTo>
                  <a:pt x="0" y="0"/>
                </a:moveTo>
                <a:cubicBezTo>
                  <a:pt x="136821" y="27423"/>
                  <a:pt x="432459" y="-2827"/>
                  <a:pt x="680400" y="0"/>
                </a:cubicBezTo>
                <a:cubicBezTo>
                  <a:pt x="928341" y="2827"/>
                  <a:pt x="1055503" y="-29896"/>
                  <a:pt x="1360800" y="0"/>
                </a:cubicBezTo>
                <a:cubicBezTo>
                  <a:pt x="1666097" y="29896"/>
                  <a:pt x="1787201" y="-21050"/>
                  <a:pt x="2073600" y="0"/>
                </a:cubicBezTo>
                <a:cubicBezTo>
                  <a:pt x="2359999" y="21050"/>
                  <a:pt x="2374058" y="7205"/>
                  <a:pt x="2624400" y="0"/>
                </a:cubicBezTo>
                <a:cubicBezTo>
                  <a:pt x="2874742" y="-7205"/>
                  <a:pt x="3024701" y="-19022"/>
                  <a:pt x="3240000" y="0"/>
                </a:cubicBezTo>
                <a:cubicBezTo>
                  <a:pt x="3220884" y="311194"/>
                  <a:pt x="3230537" y="505222"/>
                  <a:pt x="3240000" y="684086"/>
                </a:cubicBezTo>
                <a:cubicBezTo>
                  <a:pt x="3249463" y="862950"/>
                  <a:pt x="3256317" y="1101393"/>
                  <a:pt x="3240000" y="1400747"/>
                </a:cubicBezTo>
                <a:cubicBezTo>
                  <a:pt x="3223683" y="1700101"/>
                  <a:pt x="3267668" y="1833647"/>
                  <a:pt x="3240000" y="2052257"/>
                </a:cubicBezTo>
                <a:cubicBezTo>
                  <a:pt x="3212333" y="2270867"/>
                  <a:pt x="3237888" y="2410670"/>
                  <a:pt x="3240000" y="2638616"/>
                </a:cubicBezTo>
                <a:cubicBezTo>
                  <a:pt x="3242112" y="2866562"/>
                  <a:pt x="3262492" y="3059165"/>
                  <a:pt x="3240000" y="3257550"/>
                </a:cubicBezTo>
                <a:cubicBezTo>
                  <a:pt x="2962246" y="3287614"/>
                  <a:pt x="2740869" y="3262328"/>
                  <a:pt x="2527200" y="3257550"/>
                </a:cubicBezTo>
                <a:cubicBezTo>
                  <a:pt x="2313531" y="3252772"/>
                  <a:pt x="1982438" y="3270339"/>
                  <a:pt x="1814400" y="3257550"/>
                </a:cubicBezTo>
                <a:cubicBezTo>
                  <a:pt x="1646362" y="3244761"/>
                  <a:pt x="1359745" y="3267294"/>
                  <a:pt x="1231200" y="3257550"/>
                </a:cubicBezTo>
                <a:cubicBezTo>
                  <a:pt x="1102655" y="3247806"/>
                  <a:pt x="573939" y="3279981"/>
                  <a:pt x="0" y="3257550"/>
                </a:cubicBezTo>
                <a:cubicBezTo>
                  <a:pt x="8136" y="3092856"/>
                  <a:pt x="15675" y="2759071"/>
                  <a:pt x="0" y="2606040"/>
                </a:cubicBezTo>
                <a:cubicBezTo>
                  <a:pt x="-15675" y="2453009"/>
                  <a:pt x="23303" y="2093752"/>
                  <a:pt x="0" y="1889379"/>
                </a:cubicBezTo>
                <a:cubicBezTo>
                  <a:pt x="-23303" y="1685006"/>
                  <a:pt x="-20810" y="1437905"/>
                  <a:pt x="0" y="1237869"/>
                </a:cubicBezTo>
                <a:cubicBezTo>
                  <a:pt x="20810" y="1037833"/>
                  <a:pt x="-6547" y="856860"/>
                  <a:pt x="0" y="586359"/>
                </a:cubicBezTo>
                <a:cubicBezTo>
                  <a:pt x="6547" y="315858"/>
                  <a:pt x="6914" y="240724"/>
                  <a:pt x="0" y="0"/>
                </a:cubicBezTo>
                <a:close/>
              </a:path>
            </a:pathLst>
          </a:custGeom>
          <a:solidFill>
            <a:schemeClr val="bg2"/>
          </a:solidFill>
          <a:ln w="28575">
            <a:solidFill>
              <a:schemeClr val="accent4">
                <a:lumMod val="60000"/>
                <a:lumOff val="40000"/>
              </a:schemeClr>
            </a:solidFill>
            <a:extLst>
              <a:ext uri="{C807C97D-BFC1-408E-A445-0C87EB9F89A2}">
                <ask:lineSketchStyleProps xmlns:ask="http://schemas.microsoft.com/office/drawing/2018/sketchyshapes" sd="2913548222">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12" name="Title 11">
            <a:extLst>
              <a:ext uri="{FF2B5EF4-FFF2-40B4-BE49-F238E27FC236}">
                <a16:creationId xmlns:a16="http://schemas.microsoft.com/office/drawing/2014/main" id="{AF413D56-4E67-3072-2985-CA86B42E97EB}"/>
              </a:ext>
            </a:extLst>
          </p:cNvPr>
          <p:cNvSpPr>
            <a:spLocks noGrp="1"/>
          </p:cNvSpPr>
          <p:nvPr>
            <p:ph type="title"/>
          </p:nvPr>
        </p:nvSpPr>
        <p:spPr>
          <a:xfrm>
            <a:off x="1055688" y="872786"/>
            <a:ext cx="6446293" cy="524553"/>
          </a:xfrm>
        </p:spPr>
        <p:txBody>
          <a:bodyPr/>
          <a:lstStyle/>
          <a:p>
            <a:r>
              <a:rPr lang="en-AU" noProof="0"/>
              <a:t>Real-world employment situations</a:t>
            </a:r>
          </a:p>
        </p:txBody>
      </p:sp>
      <p:sp>
        <p:nvSpPr>
          <p:cNvPr id="7" name="Text Placeholder 6">
            <a:extLst>
              <a:ext uri="{FF2B5EF4-FFF2-40B4-BE49-F238E27FC236}">
                <a16:creationId xmlns:a16="http://schemas.microsoft.com/office/drawing/2014/main" id="{75DBB662-F6EC-3EE5-14BA-9614DD39A329}"/>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3" name="TextBox 2">
            <a:extLst>
              <a:ext uri="{FF2B5EF4-FFF2-40B4-BE49-F238E27FC236}">
                <a16:creationId xmlns:a16="http://schemas.microsoft.com/office/drawing/2014/main" id="{35C7435D-E636-794D-9511-10FC8F7B4A30}"/>
              </a:ext>
            </a:extLst>
          </p:cNvPr>
          <p:cNvSpPr txBox="1"/>
          <p:nvPr/>
        </p:nvSpPr>
        <p:spPr>
          <a:xfrm>
            <a:off x="7914079" y="3064193"/>
            <a:ext cx="2984397" cy="3016210"/>
          </a:xfrm>
          <a:prstGeom prst="rect">
            <a:avLst/>
          </a:prstGeom>
          <a:noFill/>
        </p:spPr>
        <p:txBody>
          <a:bodyPr wrap="square">
            <a:spAutoFit/>
          </a:bodyPr>
          <a:lstStyle/>
          <a:p>
            <a:pPr algn="ctr"/>
            <a:r>
              <a:rPr lang="en-AU" sz="1400" b="1" noProof="0">
                <a:solidFill>
                  <a:schemeClr val="tx2"/>
                </a:solidFill>
              </a:rPr>
              <a:t>FAIR WORK ISSUE</a:t>
            </a:r>
          </a:p>
          <a:p>
            <a:pPr algn="ctr"/>
            <a:endParaRPr lang="en-AU" sz="1100" noProof="0">
              <a:solidFill>
                <a:schemeClr val="tx2"/>
              </a:solidFill>
            </a:endParaRPr>
          </a:p>
          <a:p>
            <a:r>
              <a:rPr lang="en-AU" sz="1100" noProof="0">
                <a:solidFill>
                  <a:schemeClr val="tx2"/>
                </a:solidFill>
              </a:rPr>
              <a:t>Zac started working at a cafe and noticed concerning practices:</a:t>
            </a:r>
          </a:p>
          <a:p>
            <a:pPr marL="171450" indent="-171450">
              <a:buFont typeface="Arial" panose="020B0604020202020204" pitchFamily="34" charset="0"/>
              <a:buChar char="•"/>
            </a:pPr>
            <a:r>
              <a:rPr lang="en-AU" sz="1100" noProof="0">
                <a:solidFill>
                  <a:schemeClr val="tx2"/>
                </a:solidFill>
              </a:rPr>
              <a:t>He was paid cash with no payslip</a:t>
            </a:r>
          </a:p>
          <a:p>
            <a:pPr marL="171450" indent="-171450">
              <a:buFont typeface="Arial" panose="020B0604020202020204" pitchFamily="34" charset="0"/>
              <a:buChar char="•"/>
            </a:pPr>
            <a:r>
              <a:rPr lang="en-AU" sz="1100" noProof="0">
                <a:solidFill>
                  <a:schemeClr val="tx2"/>
                </a:solidFill>
              </a:rPr>
              <a:t>His hourly rate was below the minimum wage</a:t>
            </a:r>
          </a:p>
          <a:p>
            <a:pPr marL="171450" indent="-171450">
              <a:buFont typeface="Arial" panose="020B0604020202020204" pitchFamily="34" charset="0"/>
              <a:buChar char="•"/>
            </a:pPr>
            <a:r>
              <a:rPr lang="en-AU" sz="1100" noProof="0">
                <a:solidFill>
                  <a:schemeClr val="tx2"/>
                </a:solidFill>
              </a:rPr>
              <a:t>He wasn’t paid extra for weekend shifts</a:t>
            </a:r>
          </a:p>
          <a:p>
            <a:pPr marL="171450" indent="-171450">
              <a:buFont typeface="Arial" panose="020B0604020202020204" pitchFamily="34" charset="0"/>
              <a:buChar char="•"/>
            </a:pPr>
            <a:r>
              <a:rPr lang="en-AU" sz="1100" noProof="0">
                <a:solidFill>
                  <a:schemeClr val="tx2"/>
                </a:solidFill>
              </a:rPr>
              <a:t>No superannuation contributions were being made</a:t>
            </a:r>
          </a:p>
          <a:p>
            <a:pPr marL="171450" indent="-171450">
              <a:buFont typeface="Arial" panose="020B0604020202020204" pitchFamily="34" charset="0"/>
              <a:buChar char="•"/>
            </a:pPr>
            <a:r>
              <a:rPr lang="en-AU" sz="1100" noProof="0">
                <a:solidFill>
                  <a:schemeClr val="tx2"/>
                </a:solidFill>
              </a:rPr>
              <a:t>He was told not to worry about filling out tax forms</a:t>
            </a:r>
          </a:p>
          <a:p>
            <a:pPr marL="171450" indent="-171450">
              <a:buFont typeface="Arial" panose="020B0604020202020204" pitchFamily="34" charset="0"/>
              <a:buChar char="•"/>
            </a:pPr>
            <a:r>
              <a:rPr lang="en-AU" sz="1100" noProof="0">
                <a:solidFill>
                  <a:schemeClr val="tx2"/>
                </a:solidFill>
              </a:rPr>
              <a:t>When he questioned this, his hours were reduced</a:t>
            </a:r>
          </a:p>
          <a:p>
            <a:r>
              <a:rPr lang="en-AU" sz="1100" noProof="0">
                <a:solidFill>
                  <a:schemeClr val="tx2"/>
                </a:solidFill>
              </a:rPr>
              <a:t>After researching his rights, Zac understood these practices were illegal and sought appropriate advice.</a:t>
            </a:r>
          </a:p>
        </p:txBody>
      </p:sp>
      <p:sp>
        <p:nvSpPr>
          <p:cNvPr id="6" name="TextBox 5">
            <a:extLst>
              <a:ext uri="{FF2B5EF4-FFF2-40B4-BE49-F238E27FC236}">
                <a16:creationId xmlns:a16="http://schemas.microsoft.com/office/drawing/2014/main" id="{D704613D-24DA-CDC8-AA1B-915D2E743576}"/>
              </a:ext>
            </a:extLst>
          </p:cNvPr>
          <p:cNvSpPr txBox="1"/>
          <p:nvPr/>
        </p:nvSpPr>
        <p:spPr>
          <a:xfrm>
            <a:off x="4278834" y="3085776"/>
            <a:ext cx="3199571" cy="3016210"/>
          </a:xfrm>
          <a:prstGeom prst="rect">
            <a:avLst/>
          </a:prstGeom>
          <a:noFill/>
        </p:spPr>
        <p:txBody>
          <a:bodyPr wrap="square">
            <a:spAutoFit/>
          </a:bodyPr>
          <a:lstStyle/>
          <a:p>
            <a:pPr algn="ctr"/>
            <a:r>
              <a:rPr lang="en-AU" sz="1400" b="1" noProof="0">
                <a:solidFill>
                  <a:schemeClr val="tx2"/>
                </a:solidFill>
              </a:rPr>
              <a:t>POTENTIAL EMPLOYMENT SCAM</a:t>
            </a:r>
          </a:p>
          <a:p>
            <a:pPr algn="ctr"/>
            <a:endParaRPr lang="en-AU" sz="1100" noProof="0">
              <a:solidFill>
                <a:schemeClr val="tx2"/>
              </a:solidFill>
            </a:endParaRPr>
          </a:p>
          <a:p>
            <a:r>
              <a:rPr lang="en-AU" sz="1100" noProof="0">
                <a:solidFill>
                  <a:schemeClr val="tx2"/>
                </a:solidFill>
              </a:rPr>
              <a:t>Tess received an unsolicited email offering a “work from home administrative assistant” role:</a:t>
            </a:r>
          </a:p>
          <a:p>
            <a:pPr marL="171450" indent="-171450">
              <a:buFont typeface="Arial" panose="020B0604020202020204" pitchFamily="34" charset="0"/>
              <a:buChar char="•"/>
            </a:pPr>
            <a:r>
              <a:rPr lang="en-AU" sz="1100" noProof="0">
                <a:solidFill>
                  <a:schemeClr val="tx2"/>
                </a:solidFill>
              </a:rPr>
              <a:t>The email came from a generic Gmail address</a:t>
            </a:r>
          </a:p>
          <a:p>
            <a:pPr marL="171450" indent="-171450">
              <a:buFont typeface="Arial" panose="020B0604020202020204" pitchFamily="34" charset="0"/>
              <a:buChar char="•"/>
            </a:pPr>
            <a:r>
              <a:rPr lang="en-AU" sz="1100" noProof="0">
                <a:solidFill>
                  <a:schemeClr val="tx2"/>
                </a:solidFill>
              </a:rPr>
              <a:t>The company name was similar to a well-known business but slightly different</a:t>
            </a:r>
          </a:p>
          <a:p>
            <a:pPr marL="171450" indent="-171450">
              <a:buFont typeface="Arial" panose="020B0604020202020204" pitchFamily="34" charset="0"/>
              <a:buChar char="•"/>
            </a:pPr>
            <a:r>
              <a:rPr lang="en-AU" sz="1100" noProof="0">
                <a:solidFill>
                  <a:schemeClr val="tx2"/>
                </a:solidFill>
              </a:rPr>
              <a:t>The position offered $30/hour for “basic computer skills”</a:t>
            </a:r>
          </a:p>
          <a:p>
            <a:pPr marL="171450" indent="-171450">
              <a:buFont typeface="Arial" panose="020B0604020202020204" pitchFamily="34" charset="0"/>
              <a:buChar char="•"/>
            </a:pPr>
            <a:r>
              <a:rPr lang="en-AU" sz="1100" noProof="0">
                <a:solidFill>
                  <a:schemeClr val="tx2"/>
                </a:solidFill>
              </a:rPr>
              <a:t>No interview was required</a:t>
            </a:r>
          </a:p>
          <a:p>
            <a:pPr marL="171450" indent="-171450">
              <a:buFont typeface="Arial" panose="020B0604020202020204" pitchFamily="34" charset="0"/>
              <a:buChar char="•"/>
            </a:pPr>
            <a:r>
              <a:rPr lang="en-AU" sz="1100" noProof="0">
                <a:solidFill>
                  <a:schemeClr val="tx2"/>
                </a:solidFill>
              </a:rPr>
              <a:t>The form requested bank details for “payroll setup”</a:t>
            </a:r>
          </a:p>
          <a:p>
            <a:pPr marL="171450" indent="-171450">
              <a:buFont typeface="Arial" panose="020B0604020202020204" pitchFamily="34" charset="0"/>
              <a:buChar char="•"/>
            </a:pPr>
            <a:r>
              <a:rPr lang="en-AU" sz="1100" noProof="0">
                <a:solidFill>
                  <a:schemeClr val="tx2"/>
                </a:solidFill>
              </a:rPr>
              <a:t>When Tess researched the company, she couldn’t find an official website</a:t>
            </a:r>
          </a:p>
          <a:p>
            <a:pPr marL="171450" indent="-171450">
              <a:buFont typeface="Arial" panose="020B0604020202020204" pitchFamily="34" charset="0"/>
              <a:buChar char="•"/>
            </a:pPr>
            <a:r>
              <a:rPr lang="en-AU" sz="1100" noProof="0">
                <a:solidFill>
                  <a:schemeClr val="tx2"/>
                </a:solidFill>
              </a:rPr>
              <a:t>They asked her to pay $200 for “home office setup software”</a:t>
            </a:r>
          </a:p>
        </p:txBody>
      </p:sp>
      <p:sp>
        <p:nvSpPr>
          <p:cNvPr id="8" name="TextBox 7">
            <a:extLst>
              <a:ext uri="{FF2B5EF4-FFF2-40B4-BE49-F238E27FC236}">
                <a16:creationId xmlns:a16="http://schemas.microsoft.com/office/drawing/2014/main" id="{781AA7BE-8998-DA05-6A99-23AF7852F1F5}"/>
              </a:ext>
            </a:extLst>
          </p:cNvPr>
          <p:cNvSpPr txBox="1"/>
          <p:nvPr/>
        </p:nvSpPr>
        <p:spPr>
          <a:xfrm>
            <a:off x="759474" y="3089594"/>
            <a:ext cx="3103542" cy="3016210"/>
          </a:xfrm>
          <a:prstGeom prst="rect">
            <a:avLst/>
          </a:prstGeom>
          <a:noFill/>
        </p:spPr>
        <p:txBody>
          <a:bodyPr wrap="square">
            <a:spAutoFit/>
          </a:bodyPr>
          <a:lstStyle/>
          <a:p>
            <a:pPr algn="ctr"/>
            <a:r>
              <a:rPr lang="en-AU" sz="1400" b="1" noProof="0">
                <a:solidFill>
                  <a:schemeClr val="tx2"/>
                </a:solidFill>
              </a:rPr>
              <a:t>LEGITIMATE JOB OPPORTUNITY</a:t>
            </a:r>
          </a:p>
          <a:p>
            <a:pPr algn="ctr"/>
            <a:endParaRPr lang="en-AU" sz="1100" noProof="0">
              <a:solidFill>
                <a:schemeClr val="tx2"/>
              </a:solidFill>
            </a:endParaRPr>
          </a:p>
          <a:p>
            <a:r>
              <a:rPr lang="en-AU" sz="1100" noProof="0">
                <a:solidFill>
                  <a:schemeClr val="tx2"/>
                </a:solidFill>
              </a:rPr>
              <a:t>Parker applied for a casual retail position at a local shopping centre. The process included:</a:t>
            </a:r>
          </a:p>
          <a:p>
            <a:pPr marL="171450" indent="-171450">
              <a:buFont typeface="Arial" panose="020B0604020202020204" pitchFamily="34" charset="0"/>
              <a:buChar char="•"/>
            </a:pPr>
            <a:r>
              <a:rPr lang="en-AU" sz="1100" noProof="0">
                <a:solidFill>
                  <a:schemeClr val="tx2"/>
                </a:solidFill>
              </a:rPr>
              <a:t>A clearly written job description with specific duties and hourly rate</a:t>
            </a:r>
          </a:p>
          <a:p>
            <a:pPr marL="171450" indent="-171450">
              <a:buFont typeface="Arial" panose="020B0604020202020204" pitchFamily="34" charset="0"/>
              <a:buChar char="•"/>
            </a:pPr>
            <a:r>
              <a:rPr lang="en-AU" sz="1100" noProof="0">
                <a:solidFill>
                  <a:schemeClr val="tx2"/>
                </a:solidFill>
              </a:rPr>
              <a:t>Application through the company’s official website</a:t>
            </a:r>
          </a:p>
          <a:p>
            <a:pPr marL="171450" indent="-171450">
              <a:buFont typeface="Arial" panose="020B0604020202020204" pitchFamily="34" charset="0"/>
              <a:buChar char="•"/>
            </a:pPr>
            <a:r>
              <a:rPr lang="en-AU" sz="1100" noProof="0">
                <a:solidFill>
                  <a:schemeClr val="tx2"/>
                </a:solidFill>
              </a:rPr>
              <a:t>A face-to-face interview at the store location</a:t>
            </a:r>
          </a:p>
          <a:p>
            <a:pPr marL="171450" indent="-171450">
              <a:buFont typeface="Arial" panose="020B0604020202020204" pitchFamily="34" charset="0"/>
              <a:buChar char="•"/>
            </a:pPr>
            <a:r>
              <a:rPr lang="en-AU" sz="1100" noProof="0">
                <a:solidFill>
                  <a:schemeClr val="tx2"/>
                </a:solidFill>
              </a:rPr>
              <a:t>Reference checks conducted before offering the position</a:t>
            </a:r>
          </a:p>
          <a:p>
            <a:pPr marL="171450" indent="-171450">
              <a:buFont typeface="Arial" panose="020B0604020202020204" pitchFamily="34" charset="0"/>
              <a:buChar char="•"/>
            </a:pPr>
            <a:r>
              <a:rPr lang="en-AU" sz="1100" noProof="0">
                <a:solidFill>
                  <a:schemeClr val="tx2"/>
                </a:solidFill>
              </a:rPr>
              <a:t>Formal paperwork including tax forms and superannuation details</a:t>
            </a:r>
          </a:p>
          <a:p>
            <a:pPr marL="171450" indent="-171450">
              <a:buFont typeface="Arial" panose="020B0604020202020204" pitchFamily="34" charset="0"/>
              <a:buChar char="•"/>
            </a:pPr>
            <a:r>
              <a:rPr lang="en-AU" sz="1100" noProof="0">
                <a:solidFill>
                  <a:schemeClr val="tx2"/>
                </a:solidFill>
              </a:rPr>
              <a:t>Paid training sessions before starting regular shifts</a:t>
            </a:r>
          </a:p>
          <a:p>
            <a:pPr marL="171450" indent="-171450">
              <a:buFont typeface="Arial" panose="020B0604020202020204" pitchFamily="34" charset="0"/>
              <a:buChar char="•"/>
            </a:pPr>
            <a:r>
              <a:rPr lang="en-AU" sz="1100" noProof="0">
                <a:solidFill>
                  <a:schemeClr val="tx2"/>
                </a:solidFill>
              </a:rPr>
              <a:t>Written confirmation of her regular hours and pay rate</a:t>
            </a:r>
          </a:p>
        </p:txBody>
      </p:sp>
      <p:sp>
        <p:nvSpPr>
          <p:cNvPr id="13" name="Oval 12">
            <a:extLst>
              <a:ext uri="{FF2B5EF4-FFF2-40B4-BE49-F238E27FC236}">
                <a16:creationId xmlns:a16="http://schemas.microsoft.com/office/drawing/2014/main" id="{413FFD6D-1675-A47D-8C48-B883EF0B3EC7}"/>
              </a:ext>
            </a:extLst>
          </p:cNvPr>
          <p:cNvSpPr/>
          <p:nvPr/>
        </p:nvSpPr>
        <p:spPr>
          <a:xfrm>
            <a:off x="5145461" y="1614808"/>
            <a:ext cx="1163065" cy="1014092"/>
          </a:xfrm>
          <a:custGeom>
            <a:avLst/>
            <a:gdLst>
              <a:gd name="csX0" fmla="*/ 0 w 1163065"/>
              <a:gd name="csY0" fmla="*/ 507046 h 1014092"/>
              <a:gd name="csX1" fmla="*/ 581533 w 1163065"/>
              <a:gd name="csY1" fmla="*/ 0 h 1014092"/>
              <a:gd name="csX2" fmla="*/ 1163066 w 1163065"/>
              <a:gd name="csY2" fmla="*/ 507046 h 1014092"/>
              <a:gd name="csX3" fmla="*/ 581533 w 1163065"/>
              <a:gd name="csY3" fmla="*/ 1014092 h 1014092"/>
              <a:gd name="csX4" fmla="*/ 0 w 1163065"/>
              <a:gd name="csY4" fmla="*/ 507046 h 1014092"/>
            </a:gdLst>
            <a:ahLst/>
            <a:cxnLst>
              <a:cxn ang="0">
                <a:pos x="csX0" y="csY0"/>
              </a:cxn>
              <a:cxn ang="0">
                <a:pos x="csX1" y="csY1"/>
              </a:cxn>
              <a:cxn ang="0">
                <a:pos x="csX2" y="csY2"/>
              </a:cxn>
              <a:cxn ang="0">
                <a:pos x="csX3" y="csY3"/>
              </a:cxn>
              <a:cxn ang="0">
                <a:pos x="csX4" y="csY4"/>
              </a:cxn>
            </a:cxnLst>
            <a:rect l="l" t="t" r="r" b="b"/>
            <a:pathLst>
              <a:path w="1163065" h="1014092" fill="none" extrusionOk="0">
                <a:moveTo>
                  <a:pt x="0" y="507046"/>
                </a:moveTo>
                <a:cubicBezTo>
                  <a:pt x="26645" y="265502"/>
                  <a:pt x="297661" y="-65457"/>
                  <a:pt x="581533" y="0"/>
                </a:cubicBezTo>
                <a:cubicBezTo>
                  <a:pt x="914338" y="-32460"/>
                  <a:pt x="1201386" y="268860"/>
                  <a:pt x="1163066" y="507046"/>
                </a:cubicBezTo>
                <a:cubicBezTo>
                  <a:pt x="1163090" y="811039"/>
                  <a:pt x="887392" y="1012267"/>
                  <a:pt x="581533" y="1014092"/>
                </a:cubicBezTo>
                <a:cubicBezTo>
                  <a:pt x="272361" y="983117"/>
                  <a:pt x="20777" y="766029"/>
                  <a:pt x="0" y="507046"/>
                </a:cubicBezTo>
                <a:close/>
              </a:path>
              <a:path w="1163065" h="1014092" stroke="0" extrusionOk="0">
                <a:moveTo>
                  <a:pt x="0" y="507046"/>
                </a:moveTo>
                <a:cubicBezTo>
                  <a:pt x="21745" y="213467"/>
                  <a:pt x="239852" y="3016"/>
                  <a:pt x="581533" y="0"/>
                </a:cubicBezTo>
                <a:cubicBezTo>
                  <a:pt x="931085" y="47143"/>
                  <a:pt x="1162526" y="188474"/>
                  <a:pt x="1163066" y="507046"/>
                </a:cubicBezTo>
                <a:cubicBezTo>
                  <a:pt x="1181653" y="764708"/>
                  <a:pt x="957150" y="1032457"/>
                  <a:pt x="581533" y="1014092"/>
                </a:cubicBezTo>
                <a:cubicBezTo>
                  <a:pt x="247182" y="1008843"/>
                  <a:pt x="-10416" y="747213"/>
                  <a:pt x="0" y="507046"/>
                </a:cubicBezTo>
                <a:close/>
              </a:path>
            </a:pathLst>
          </a:custGeom>
          <a:solidFill>
            <a:srgbClr val="8FD994"/>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4" name="Picture 3" descr="A cartoon of a person with a microphone&#10;&#10;AI-generated content may be incorrect.">
            <a:extLst>
              <a:ext uri="{FF2B5EF4-FFF2-40B4-BE49-F238E27FC236}">
                <a16:creationId xmlns:a16="http://schemas.microsoft.com/office/drawing/2014/main" id="{37AB70EE-847C-36F4-7C6D-676E8FECCE8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68711" y="1506666"/>
            <a:ext cx="770865" cy="1359507"/>
          </a:xfrm>
          <a:prstGeom prst="rect">
            <a:avLst/>
          </a:prstGeom>
        </p:spPr>
      </p:pic>
      <p:sp>
        <p:nvSpPr>
          <p:cNvPr id="5" name="Oval 4">
            <a:extLst>
              <a:ext uri="{FF2B5EF4-FFF2-40B4-BE49-F238E27FC236}">
                <a16:creationId xmlns:a16="http://schemas.microsoft.com/office/drawing/2014/main" id="{CC871352-CA10-39F0-A2D0-D09FCC8CC7DA}"/>
              </a:ext>
            </a:extLst>
          </p:cNvPr>
          <p:cNvSpPr/>
          <p:nvPr/>
        </p:nvSpPr>
        <p:spPr>
          <a:xfrm rot="3957677">
            <a:off x="8696721" y="1567792"/>
            <a:ext cx="1063256" cy="1063256"/>
          </a:xfrm>
          <a:custGeom>
            <a:avLst/>
            <a:gdLst>
              <a:gd name="csX0" fmla="*/ 0 w 1063256"/>
              <a:gd name="csY0" fmla="*/ 531628 h 1063256"/>
              <a:gd name="csX1" fmla="*/ 531628 w 1063256"/>
              <a:gd name="csY1" fmla="*/ 0 h 1063256"/>
              <a:gd name="csX2" fmla="*/ 1063256 w 1063256"/>
              <a:gd name="csY2" fmla="*/ 531628 h 1063256"/>
              <a:gd name="csX3" fmla="*/ 531628 w 1063256"/>
              <a:gd name="csY3" fmla="*/ 1063256 h 1063256"/>
              <a:gd name="csX4" fmla="*/ 0 w 1063256"/>
              <a:gd name="csY4" fmla="*/ 531628 h 1063256"/>
            </a:gdLst>
            <a:ahLst/>
            <a:cxnLst>
              <a:cxn ang="0">
                <a:pos x="csX0" y="csY0"/>
              </a:cxn>
              <a:cxn ang="0">
                <a:pos x="csX1" y="csY1"/>
              </a:cxn>
              <a:cxn ang="0">
                <a:pos x="csX2" y="csY2"/>
              </a:cxn>
              <a:cxn ang="0">
                <a:pos x="csX3" y="csY3"/>
              </a:cxn>
              <a:cxn ang="0">
                <a:pos x="csX4" y="csY4"/>
              </a:cxn>
            </a:cxnLst>
            <a:rect l="l" t="t" r="r" b="b"/>
            <a:pathLst>
              <a:path w="1063256" h="1063256" fill="none" extrusionOk="0">
                <a:moveTo>
                  <a:pt x="0" y="531628"/>
                </a:moveTo>
                <a:cubicBezTo>
                  <a:pt x="28683" y="279452"/>
                  <a:pt x="241294" y="-5749"/>
                  <a:pt x="531628" y="0"/>
                </a:cubicBezTo>
                <a:cubicBezTo>
                  <a:pt x="842259" y="-47496"/>
                  <a:pt x="1110273" y="289363"/>
                  <a:pt x="1063256" y="531628"/>
                </a:cubicBezTo>
                <a:cubicBezTo>
                  <a:pt x="1063295" y="863734"/>
                  <a:pt x="808163" y="1061221"/>
                  <a:pt x="531628" y="1063256"/>
                </a:cubicBezTo>
                <a:cubicBezTo>
                  <a:pt x="251738" y="1027840"/>
                  <a:pt x="21218" y="803741"/>
                  <a:pt x="0" y="531628"/>
                </a:cubicBezTo>
                <a:close/>
              </a:path>
              <a:path w="1063256" h="1063256" stroke="0" extrusionOk="0">
                <a:moveTo>
                  <a:pt x="0" y="531628"/>
                </a:moveTo>
                <a:cubicBezTo>
                  <a:pt x="56421" y="202874"/>
                  <a:pt x="177654" y="8877"/>
                  <a:pt x="531628" y="0"/>
                </a:cubicBezTo>
                <a:cubicBezTo>
                  <a:pt x="829883" y="7716"/>
                  <a:pt x="1062666" y="195884"/>
                  <a:pt x="1063256" y="531628"/>
                </a:cubicBezTo>
                <a:cubicBezTo>
                  <a:pt x="1103537" y="776752"/>
                  <a:pt x="845755" y="1070177"/>
                  <a:pt x="531628" y="1063256"/>
                </a:cubicBezTo>
                <a:cubicBezTo>
                  <a:pt x="218471" y="1055471"/>
                  <a:pt x="-17241" y="759250"/>
                  <a:pt x="0" y="531628"/>
                </a:cubicBezTo>
                <a:close/>
              </a:path>
            </a:pathLst>
          </a:custGeom>
          <a:solidFill>
            <a:schemeClr val="accent4">
              <a:lumMod val="40000"/>
              <a:lumOff val="6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9" name="Oval 8">
            <a:extLst>
              <a:ext uri="{FF2B5EF4-FFF2-40B4-BE49-F238E27FC236}">
                <a16:creationId xmlns:a16="http://schemas.microsoft.com/office/drawing/2014/main" id="{2054F378-B6EF-08B3-580D-F3986ED496AC}"/>
              </a:ext>
            </a:extLst>
          </p:cNvPr>
          <p:cNvSpPr/>
          <p:nvPr/>
        </p:nvSpPr>
        <p:spPr>
          <a:xfrm rot="18542262">
            <a:off x="1748073" y="1567654"/>
            <a:ext cx="1237533" cy="1237533"/>
          </a:xfrm>
          <a:custGeom>
            <a:avLst/>
            <a:gdLst>
              <a:gd name="csX0" fmla="*/ 0 w 1237533"/>
              <a:gd name="csY0" fmla="*/ 618767 h 1237533"/>
              <a:gd name="csX1" fmla="*/ 618767 w 1237533"/>
              <a:gd name="csY1" fmla="*/ 0 h 1237533"/>
              <a:gd name="csX2" fmla="*/ 1237534 w 1237533"/>
              <a:gd name="csY2" fmla="*/ 618767 h 1237533"/>
              <a:gd name="csX3" fmla="*/ 618767 w 1237533"/>
              <a:gd name="csY3" fmla="*/ 1237534 h 1237533"/>
              <a:gd name="csX4" fmla="*/ 0 w 1237533"/>
              <a:gd name="csY4" fmla="*/ 618767 h 1237533"/>
            </a:gdLst>
            <a:ahLst/>
            <a:cxnLst>
              <a:cxn ang="0">
                <a:pos x="csX0" y="csY0"/>
              </a:cxn>
              <a:cxn ang="0">
                <a:pos x="csX1" y="csY1"/>
              </a:cxn>
              <a:cxn ang="0">
                <a:pos x="csX2" y="csY2"/>
              </a:cxn>
              <a:cxn ang="0">
                <a:pos x="csX3" y="csY3"/>
              </a:cxn>
              <a:cxn ang="0">
                <a:pos x="csX4" y="csY4"/>
              </a:cxn>
            </a:cxnLst>
            <a:rect l="l" t="t" r="r" b="b"/>
            <a:pathLst>
              <a:path w="1237533" h="1237533" fill="none" extrusionOk="0">
                <a:moveTo>
                  <a:pt x="0" y="618767"/>
                </a:moveTo>
                <a:cubicBezTo>
                  <a:pt x="35089" y="327719"/>
                  <a:pt x="315759" y="-67965"/>
                  <a:pt x="618767" y="0"/>
                </a:cubicBezTo>
                <a:cubicBezTo>
                  <a:pt x="974344" y="-38624"/>
                  <a:pt x="1262841" y="304668"/>
                  <a:pt x="1237534" y="618767"/>
                </a:cubicBezTo>
                <a:cubicBezTo>
                  <a:pt x="1237548" y="974473"/>
                  <a:pt x="903030" y="1230684"/>
                  <a:pt x="618767" y="1237534"/>
                </a:cubicBezTo>
                <a:cubicBezTo>
                  <a:pt x="290025" y="1203991"/>
                  <a:pt x="10506" y="949858"/>
                  <a:pt x="0" y="618767"/>
                </a:cubicBezTo>
                <a:close/>
              </a:path>
              <a:path w="1237533" h="1237533" stroke="0" extrusionOk="0">
                <a:moveTo>
                  <a:pt x="0" y="618767"/>
                </a:moveTo>
                <a:cubicBezTo>
                  <a:pt x="12047" y="269527"/>
                  <a:pt x="214034" y="9264"/>
                  <a:pt x="618767" y="0"/>
                </a:cubicBezTo>
                <a:cubicBezTo>
                  <a:pt x="1004334" y="72808"/>
                  <a:pt x="1236490" y="202449"/>
                  <a:pt x="1237534" y="618767"/>
                </a:cubicBezTo>
                <a:cubicBezTo>
                  <a:pt x="1279107" y="910463"/>
                  <a:pt x="998704" y="1250419"/>
                  <a:pt x="618767" y="1237534"/>
                </a:cubicBezTo>
                <a:cubicBezTo>
                  <a:pt x="233824" y="1220326"/>
                  <a:pt x="-4331" y="943927"/>
                  <a:pt x="0" y="618767"/>
                </a:cubicBezTo>
                <a:close/>
              </a:path>
            </a:pathLst>
          </a:custGeom>
          <a:solidFill>
            <a:schemeClr val="accent2">
              <a:lumMod val="20000"/>
              <a:lumOff val="80000"/>
            </a:schemeClr>
          </a:solidFill>
          <a:ln w="28575">
            <a:extLst>
              <a:ext uri="{C807C97D-BFC1-408E-A445-0C87EB9F89A2}">
                <ask:lineSketchStyleProps xmlns:ask="http://schemas.microsoft.com/office/drawing/2018/sketchyshapes" sd="706069958">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8" name="Picture 17" descr="A cartoon of a person holding a box&#10;&#10;AI-generated content may be incorrect.">
            <a:extLst>
              <a:ext uri="{FF2B5EF4-FFF2-40B4-BE49-F238E27FC236}">
                <a16:creationId xmlns:a16="http://schemas.microsoft.com/office/drawing/2014/main" id="{A20BCBFB-DD8A-F7EA-795A-268D3A8B00E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953501" y="1506665"/>
            <a:ext cx="661878" cy="1358357"/>
          </a:xfrm>
          <a:prstGeom prst="rect">
            <a:avLst/>
          </a:prstGeom>
        </p:spPr>
      </p:pic>
      <p:pic>
        <p:nvPicPr>
          <p:cNvPr id="20" name="Picture 19" descr="A cartoon of a penguin&#10;&#10;AI-generated content may be incorrect.">
            <a:extLst>
              <a:ext uri="{FF2B5EF4-FFF2-40B4-BE49-F238E27FC236}">
                <a16:creationId xmlns:a16="http://schemas.microsoft.com/office/drawing/2014/main" id="{A4FEE256-559B-BCF0-1BB5-EE5FD56686A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788400" y="1411445"/>
            <a:ext cx="712514" cy="1443699"/>
          </a:xfrm>
          <a:prstGeom prst="rect">
            <a:avLst/>
          </a:prstGeom>
        </p:spPr>
      </p:pic>
    </p:spTree>
    <p:extLst>
      <p:ext uri="{BB962C8B-B14F-4D97-AF65-F5344CB8AC3E}">
        <p14:creationId xmlns:p14="http://schemas.microsoft.com/office/powerpoint/2010/main" val="1152303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774B-BF8C-67D4-A13A-560460921AAB}"/>
            </a:ext>
          </a:extLst>
        </p:cNvPr>
        <p:cNvGrpSpPr/>
        <p:nvPr/>
      </p:nvGrpSpPr>
      <p:grpSpPr>
        <a:xfrm>
          <a:off x="0" y="0"/>
          <a:ext cx="0" cy="0"/>
          <a:chOff x="0" y="0"/>
          <a:chExt cx="0" cy="0"/>
        </a:xfrm>
      </p:grpSpPr>
      <p:sp>
        <p:nvSpPr>
          <p:cNvPr id="16" name="Text Placeholder 15">
            <a:extLst>
              <a:ext uri="{FF2B5EF4-FFF2-40B4-BE49-F238E27FC236}">
                <a16:creationId xmlns:a16="http://schemas.microsoft.com/office/drawing/2014/main" id="{69BD1B6A-C378-E38A-7BD2-845BF2636DDF}"/>
              </a:ext>
            </a:extLst>
          </p:cNvPr>
          <p:cNvSpPr>
            <a:spLocks noGrp="1"/>
          </p:cNvSpPr>
          <p:nvPr>
            <p:ph type="body" sz="quarter" idx="17"/>
          </p:nvPr>
        </p:nvSpPr>
        <p:spPr/>
        <p:txBody>
          <a:bodyPr/>
          <a:lstStyle/>
          <a:p>
            <a:endParaRPr lang="en-AU" noProof="0"/>
          </a:p>
        </p:txBody>
      </p:sp>
      <p:sp>
        <p:nvSpPr>
          <p:cNvPr id="13" name="Text Placeholder 12">
            <a:extLst>
              <a:ext uri="{FF2B5EF4-FFF2-40B4-BE49-F238E27FC236}">
                <a16:creationId xmlns:a16="http://schemas.microsoft.com/office/drawing/2014/main" id="{E4F07241-F736-5937-2109-CBB46ED7F2B9}"/>
              </a:ext>
            </a:extLst>
          </p:cNvPr>
          <p:cNvSpPr>
            <a:spLocks noGrp="1"/>
          </p:cNvSpPr>
          <p:nvPr>
            <p:ph type="body" idx="16"/>
          </p:nvPr>
        </p:nvSpPr>
        <p:spPr/>
        <p:txBody>
          <a:bodyPr/>
          <a:lstStyle/>
          <a:p>
            <a:endParaRPr lang="en-AU" noProof="0"/>
          </a:p>
        </p:txBody>
      </p:sp>
      <p:sp>
        <p:nvSpPr>
          <p:cNvPr id="20" name="Text Placeholder 19">
            <a:extLst>
              <a:ext uri="{FF2B5EF4-FFF2-40B4-BE49-F238E27FC236}">
                <a16:creationId xmlns:a16="http://schemas.microsoft.com/office/drawing/2014/main" id="{4C6DE917-952B-6448-72EB-35B48637EDD4}"/>
              </a:ext>
            </a:extLst>
          </p:cNvPr>
          <p:cNvSpPr>
            <a:spLocks noGrp="1"/>
          </p:cNvSpPr>
          <p:nvPr>
            <p:ph type="body" sz="quarter" idx="20"/>
          </p:nvPr>
        </p:nvSpPr>
        <p:spPr>
          <a:xfrm>
            <a:off x="1055688" y="624947"/>
            <a:ext cx="2634870" cy="247554"/>
          </a:xfrm>
        </p:spPr>
        <p:txBody>
          <a:bodyPr/>
          <a:lstStyle/>
          <a:p>
            <a:r>
              <a:rPr lang="en-AU" noProof="0"/>
              <a:t>JOB SEARCH AND APPLICATIONS</a:t>
            </a:r>
          </a:p>
        </p:txBody>
      </p:sp>
      <p:pic>
        <p:nvPicPr>
          <p:cNvPr id="4" name="Picture 3" descr="A person working on a computer&#10;&#10;AI-generated content may be incorrect.">
            <a:extLst>
              <a:ext uri="{FF2B5EF4-FFF2-40B4-BE49-F238E27FC236}">
                <a16:creationId xmlns:a16="http://schemas.microsoft.com/office/drawing/2014/main" id="{F0E1B88C-358E-8A77-F88A-012F58BC42AB}"/>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701135" y="514348"/>
            <a:ext cx="4121043" cy="5829303"/>
          </a:xfrm>
          <a:prstGeom prst="rect">
            <a:avLst/>
          </a:prstGeom>
          <a:ln>
            <a:noFill/>
          </a:ln>
          <a:effectLst>
            <a:outerShdw blurRad="292100" dist="139700" dir="2700000" algn="tl" rotWithShape="0">
              <a:srgbClr val="333333">
                <a:alpha val="65000"/>
              </a:srgbClr>
            </a:outerShdw>
          </a:effectLst>
        </p:spPr>
      </p:pic>
      <p:sp>
        <p:nvSpPr>
          <p:cNvPr id="5" name="Text Placeholder 2">
            <a:extLst>
              <a:ext uri="{FF2B5EF4-FFF2-40B4-BE49-F238E27FC236}">
                <a16:creationId xmlns:a16="http://schemas.microsoft.com/office/drawing/2014/main" id="{80C2B943-9D49-0513-E1EF-39D041883265}"/>
              </a:ext>
            </a:extLst>
          </p:cNvPr>
          <p:cNvSpPr txBox="1">
            <a:spLocks/>
          </p:cNvSpPr>
          <p:nvPr/>
        </p:nvSpPr>
        <p:spPr>
          <a:xfrm>
            <a:off x="3834356" y="3931930"/>
            <a:ext cx="3459162"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a:solidFill>
                  <a:schemeClr val="accent6"/>
                </a:solidFill>
              </a:rPr>
              <a:t>What features of fake job advertisements might make them particularly appealing to young people or first-time job seekers?</a:t>
            </a:r>
          </a:p>
          <a:p>
            <a:pPr marL="171450" indent="-171450">
              <a:buClr>
                <a:schemeClr val="tx2"/>
              </a:buClr>
              <a:buSzPct val="90000"/>
              <a:buFont typeface="Arial" panose="020B0604020202020204" pitchFamily="34" charset="0"/>
              <a:buChar char="•"/>
            </a:pPr>
            <a:r>
              <a:rPr lang="en-AU" sz="1200" noProof="0">
                <a:solidFill>
                  <a:schemeClr val="accent6"/>
                </a:solidFill>
              </a:rPr>
              <a:t>Why do you think scammers target job seekers specifically, rather than using other types of scams?</a:t>
            </a:r>
          </a:p>
          <a:p>
            <a:pPr marL="171450" indent="-171450">
              <a:buClr>
                <a:schemeClr val="tx2"/>
              </a:buClr>
              <a:buSzPct val="90000"/>
              <a:buFont typeface="Arial" panose="020B0604020202020204" pitchFamily="34" charset="0"/>
              <a:buChar char="•"/>
            </a:pPr>
            <a:r>
              <a:rPr lang="en-AU" sz="1200" noProof="0">
                <a:solidFill>
                  <a:schemeClr val="accent6"/>
                </a:solidFill>
              </a:rPr>
              <a:t>What steps could you take to verify a job opportunity is legitimate before providing personal information?</a:t>
            </a:r>
          </a:p>
        </p:txBody>
      </p:sp>
      <p:sp>
        <p:nvSpPr>
          <p:cNvPr id="7" name="Text Placeholder 14">
            <a:extLst>
              <a:ext uri="{FF2B5EF4-FFF2-40B4-BE49-F238E27FC236}">
                <a16:creationId xmlns:a16="http://schemas.microsoft.com/office/drawing/2014/main" id="{BB7EA2CE-EAEC-FFCA-78C9-BB322EC868EC}"/>
              </a:ext>
            </a:extLst>
          </p:cNvPr>
          <p:cNvSpPr txBox="1">
            <a:spLocks/>
          </p:cNvSpPr>
          <p:nvPr/>
        </p:nvSpPr>
        <p:spPr>
          <a:xfrm>
            <a:off x="3822313" y="368622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9" name="Text Placeholder 2">
            <a:extLst>
              <a:ext uri="{FF2B5EF4-FFF2-40B4-BE49-F238E27FC236}">
                <a16:creationId xmlns:a16="http://schemas.microsoft.com/office/drawing/2014/main" id="{15816D0D-B554-FBB9-4897-850CA52AD514}"/>
              </a:ext>
            </a:extLst>
          </p:cNvPr>
          <p:cNvSpPr txBox="1">
            <a:spLocks/>
          </p:cNvSpPr>
          <p:nvPr/>
        </p:nvSpPr>
        <p:spPr>
          <a:xfrm>
            <a:off x="1055688" y="3931930"/>
            <a:ext cx="2567648" cy="1821351"/>
          </a:xfrm>
          <a:prstGeom prst="rect">
            <a:avLst/>
          </a:prstGeom>
          <a:solidFill>
            <a:schemeClr val="bg2"/>
          </a:solidFill>
          <a:ln w="25400">
            <a:solidFill>
              <a:schemeClr val="accent2"/>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Sadler, D. (2025). Watchdog shuts down 2,000 scam job ads. Information Age, Australian Computer Society. </a:t>
            </a:r>
          </a:p>
          <a:p>
            <a:pPr marL="171450" indent="-171450">
              <a:buClr>
                <a:schemeClr val="tx2"/>
              </a:buClr>
              <a:buSzPct val="90000"/>
              <a:buFont typeface="Arial" panose="020B0604020202020204" pitchFamily="34" charset="0"/>
              <a:buChar char="•"/>
            </a:pPr>
            <a:r>
              <a:rPr lang="en-AU" sz="1200" noProof="0" dirty="0">
                <a:solidFill>
                  <a:schemeClr val="accent6"/>
                </a:solidFill>
              </a:rPr>
              <a:t>Read the article here: </a:t>
            </a:r>
            <a:r>
              <a:rPr lang="en-AU" sz="1200" noProof="0" dirty="0">
                <a:hlinkClick r:id="rId4"/>
              </a:rPr>
              <a:t>https://ia.acs.org.au/article/2025/watchdog-shuts-down-2-000-scam-job-ads.html</a:t>
            </a:r>
            <a:r>
              <a:rPr lang="en-AU" sz="1200" noProof="0" dirty="0"/>
              <a:t> </a:t>
            </a:r>
          </a:p>
        </p:txBody>
      </p:sp>
      <p:sp>
        <p:nvSpPr>
          <p:cNvPr id="14" name="Text Placeholder 14">
            <a:extLst>
              <a:ext uri="{FF2B5EF4-FFF2-40B4-BE49-F238E27FC236}">
                <a16:creationId xmlns:a16="http://schemas.microsoft.com/office/drawing/2014/main" id="{6BA2C228-B662-9874-DEBF-B2F4E6C1E4B1}"/>
              </a:ext>
            </a:extLst>
          </p:cNvPr>
          <p:cNvSpPr txBox="1">
            <a:spLocks/>
          </p:cNvSpPr>
          <p:nvPr/>
        </p:nvSpPr>
        <p:spPr>
          <a:xfrm>
            <a:off x="1046162" y="3684376"/>
            <a:ext cx="1419166" cy="247554"/>
          </a:xfrm>
          <a:prstGeom prst="rect">
            <a:avLst/>
          </a:prstGeom>
          <a:solidFill>
            <a:schemeClr val="accent2"/>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SOURCE</a:t>
            </a:r>
          </a:p>
        </p:txBody>
      </p:sp>
      <p:sp>
        <p:nvSpPr>
          <p:cNvPr id="23" name="TextBox 22">
            <a:extLst>
              <a:ext uri="{FF2B5EF4-FFF2-40B4-BE49-F238E27FC236}">
                <a16:creationId xmlns:a16="http://schemas.microsoft.com/office/drawing/2014/main" id="{8E3539A5-2727-369C-976F-57D0C9F119B7}"/>
              </a:ext>
            </a:extLst>
          </p:cNvPr>
          <p:cNvSpPr txBox="1"/>
          <p:nvPr/>
        </p:nvSpPr>
        <p:spPr>
          <a:xfrm>
            <a:off x="1055688" y="1560101"/>
            <a:ext cx="6416828" cy="1815882"/>
          </a:xfrm>
          <a:prstGeom prst="rect">
            <a:avLst/>
          </a:prstGeom>
          <a:noFill/>
        </p:spPr>
        <p:txBody>
          <a:bodyPr wrap="square">
            <a:spAutoFit/>
          </a:bodyPr>
          <a:lstStyle/>
          <a:p>
            <a:pPr marL="285750" indent="-285750" algn="l">
              <a:buFont typeface="Arial" panose="020B0604020202020204" pitchFamily="34" charset="0"/>
              <a:buChar char="•"/>
            </a:pPr>
            <a:r>
              <a:rPr lang="en-AU" sz="1400" b="0" i="0" noProof="0" dirty="0">
                <a:solidFill>
                  <a:schemeClr val="accent6"/>
                </a:solidFill>
                <a:effectLst/>
                <a:latin typeface="+mj-lt"/>
              </a:rPr>
              <a:t>The Australian Competition and Consumer Commission’s (ACCC’s) National Anti-Scam Centre removed nearly 30,000 social media accounts and 2,000 fake job advertisements during a six-month campaign targeting recruitment scams in Australia.</a:t>
            </a:r>
          </a:p>
          <a:p>
            <a:pPr marL="285750" indent="-285750" algn="l">
              <a:buFont typeface="Arial" panose="020B0604020202020204" pitchFamily="34" charset="0"/>
              <a:buChar char="•"/>
            </a:pPr>
            <a:r>
              <a:rPr lang="en-AU" sz="1400" b="0" i="0" noProof="0" dirty="0">
                <a:solidFill>
                  <a:schemeClr val="accent6"/>
                </a:solidFill>
                <a:effectLst/>
                <a:latin typeface="+mj-lt"/>
              </a:rPr>
              <a:t>Financial losses from job scams increased by more than 150% from 2022 to 2023, with over 3,000 reports and $13.7 million in losses reported to </a:t>
            </a:r>
            <a:r>
              <a:rPr lang="en-AU" sz="1400" b="0" i="0" noProof="0" dirty="0" err="1">
                <a:solidFill>
                  <a:schemeClr val="accent6"/>
                </a:solidFill>
                <a:effectLst/>
                <a:latin typeface="+mj-lt"/>
              </a:rPr>
              <a:t>Scamwatch</a:t>
            </a:r>
            <a:r>
              <a:rPr lang="en-AU" sz="1400" b="0" i="0" noProof="0">
                <a:solidFill>
                  <a:schemeClr val="accent6"/>
                </a:solidFill>
                <a:effectLst/>
                <a:latin typeface="+mj-lt"/>
              </a:rPr>
              <a:t>, particularly affecting young job seekers and those new to the workforce.</a:t>
            </a:r>
          </a:p>
        </p:txBody>
      </p:sp>
      <p:sp>
        <p:nvSpPr>
          <p:cNvPr id="25" name="Title 24">
            <a:extLst>
              <a:ext uri="{FF2B5EF4-FFF2-40B4-BE49-F238E27FC236}">
                <a16:creationId xmlns:a16="http://schemas.microsoft.com/office/drawing/2014/main" id="{18C74644-B907-26E2-28FE-D0C7DC653820}"/>
              </a:ext>
            </a:extLst>
          </p:cNvPr>
          <p:cNvSpPr>
            <a:spLocks noGrp="1"/>
          </p:cNvSpPr>
          <p:nvPr>
            <p:ph type="title"/>
          </p:nvPr>
        </p:nvSpPr>
        <p:spPr>
          <a:xfrm>
            <a:off x="1055941" y="873125"/>
            <a:ext cx="6645194" cy="524553"/>
          </a:xfrm>
        </p:spPr>
        <p:txBody>
          <a:bodyPr/>
          <a:lstStyle/>
          <a:p>
            <a:r>
              <a:rPr lang="en-AU" noProof="0"/>
              <a:t>Watchdog shuts down 2,000 scams</a:t>
            </a:r>
          </a:p>
        </p:txBody>
      </p:sp>
    </p:spTree>
    <p:extLst>
      <p:ext uri="{BB962C8B-B14F-4D97-AF65-F5344CB8AC3E}">
        <p14:creationId xmlns:p14="http://schemas.microsoft.com/office/powerpoint/2010/main" val="117963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xfrm>
            <a:off x="7697787" y="1907963"/>
            <a:ext cx="3978276" cy="983584"/>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a:t>
            </a:r>
            <a:r>
              <a:rPr lang="en-AU" sz="1400" noProof="0" dirty="0">
                <a:solidFill>
                  <a:schemeClr val="tx2"/>
                </a:solidFill>
                <a:latin typeface="Arial"/>
                <a:cs typeface="Arial"/>
              </a:rPr>
              <a:t> Job ad analysis worksheet</a:t>
            </a:r>
          </a:p>
          <a:p>
            <a:pPr marL="342900" indent="-342900">
              <a:buClr>
                <a:schemeClr val="accent3"/>
              </a:buClr>
              <a:buFont typeface="Wingdings" pitchFamily="2" charset="2"/>
              <a:buChar char="§"/>
            </a:pPr>
            <a:r>
              <a:rPr lang="en-AU" sz="1400" dirty="0">
                <a:solidFill>
                  <a:schemeClr val="tx2"/>
                </a:solidFill>
                <a:latin typeface="Arial"/>
                <a:cs typeface="Arial"/>
              </a:rPr>
              <a:t>Your Career Factory: Career Inventory</a:t>
            </a:r>
          </a:p>
          <a:p>
            <a:pPr marL="342900" indent="-342900">
              <a:buClr>
                <a:schemeClr val="accent3"/>
              </a:buClr>
              <a:buFont typeface="Wingdings" pitchFamily="2" charset="2"/>
              <a:buChar char="§"/>
            </a:pPr>
            <a:r>
              <a:rPr lang="en-AU" sz="1400" noProof="0" dirty="0">
                <a:solidFill>
                  <a:schemeClr val="tx2"/>
                </a:solidFill>
                <a:latin typeface="Arial"/>
                <a:cs typeface="Arial"/>
              </a:rPr>
              <a:t>Resume and cover letter templates</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1300858435"/>
              </p:ext>
            </p:extLst>
          </p:nvPr>
        </p:nvGraphicFramePr>
        <p:xfrm>
          <a:off x="1055688" y="1706839"/>
          <a:ext cx="4895850" cy="432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Before applying for any job, it is important to read the ad and analyse what is required</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It is important to have a Resume that is refreshed for every job to you apply for to ensure it is specific</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noProof="0" dirty="0">
                          <a:solidFill>
                            <a:schemeClr val="tx2"/>
                          </a:solidFill>
                        </a:rPr>
                        <a:t>Cover Letters need to be unique to each job application, but core elements can remain</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Jobs can be sourced from many different avenues</a:t>
                      </a:r>
                    </a:p>
                  </a:txBody>
                  <a:tcPr anchor="ctr"/>
                </a:tc>
                <a:extLst>
                  <a:ext uri="{0D108BD9-81ED-4DB2-BD59-A6C34878D82A}">
                    <a16:rowId xmlns:a16="http://schemas.microsoft.com/office/drawing/2014/main" val="155337043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Be aware of different types of employment scams</a:t>
                      </a:r>
                    </a:p>
                  </a:txBody>
                  <a:tcPr anchor="ctr"/>
                </a:tc>
                <a:extLst>
                  <a:ext uri="{0D108BD9-81ED-4DB2-BD59-A6C34878D82A}">
                    <a16:rowId xmlns:a16="http://schemas.microsoft.com/office/drawing/2014/main" val="3039407457"/>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1804649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1328422" cy="247554"/>
          </a:xfrm>
        </p:spPr>
        <p:txBody>
          <a:bodyPr/>
          <a:lstStyle/>
          <a:p>
            <a:r>
              <a:rPr lang="en-AU" noProof="0" dirty="0"/>
              <a:t>[LESSON TITLE]</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7" y="2407726"/>
            <a:ext cx="5403170" cy="312701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b="0" i="1" dirty="0"/>
              <a:t>How to Write a Cover Letter. (2020). </a:t>
            </a:r>
            <a:r>
              <a:rPr lang="en-US" sz="1800" b="0" i="1" dirty="0">
                <a:hlinkClick r:id="rId2"/>
              </a:rPr>
              <a:t>https://www.youtube.com/watch?v=hrZSfMly_Ck</a:t>
            </a:r>
            <a:r>
              <a:rPr lang="en-US" sz="1800" b="0" i="1" dirty="0"/>
              <a:t>.</a:t>
            </a:r>
          </a:p>
          <a:p>
            <a:pPr marL="285750" indent="-285750">
              <a:buFont typeface="Arial" panose="020B0604020202020204" pitchFamily="34" charset="0"/>
              <a:buChar char="•"/>
            </a:pPr>
            <a:r>
              <a:rPr lang="en-US" sz="1800" b="0" i="1" dirty="0"/>
              <a:t>Mapping the employee journey. (2024). </a:t>
            </a:r>
            <a:r>
              <a:rPr lang="en-US" sz="1800" b="0" i="1" u="sng" dirty="0">
                <a:hlinkClick r:id="rId3"/>
              </a:rPr>
              <a:t>https://hackinghrlab.io/blogs/mapping-employee-journey-optimize-experience/</a:t>
            </a:r>
            <a:r>
              <a:rPr lang="en-US" sz="1800" b="0" i="1" dirty="0"/>
              <a:t>.</a:t>
            </a:r>
          </a:p>
          <a:p>
            <a:pPr marL="285750" indent="-285750">
              <a:buFont typeface="Arial" panose="020B0604020202020204" pitchFamily="34" charset="0"/>
              <a:buChar char="•"/>
            </a:pPr>
            <a:r>
              <a:rPr lang="en-AU" sz="1800" b="0" i="1" noProof="0" dirty="0"/>
              <a:t>Photography sourced from Adobe Stock.</a:t>
            </a:r>
          </a:p>
          <a:p>
            <a:pPr marL="285750" indent="-285750">
              <a:buFont typeface="Arial" panose="020B0604020202020204" pitchFamily="34" charset="0"/>
              <a:buChar char="•"/>
            </a:pPr>
            <a:r>
              <a:rPr lang="en-AU" sz="1800" b="0" i="1" dirty="0">
                <a:solidFill>
                  <a:schemeClr val="accent6"/>
                </a:solidFill>
              </a:rPr>
              <a:t>Sadler, D. (2025). Watchdog shuts down 2,000 scam job ads. Information Age, Australian Computer Society. </a:t>
            </a:r>
            <a:r>
              <a:rPr lang="en-AU" sz="1800" b="0" i="1" dirty="0">
                <a:hlinkClick r:id="rId4"/>
              </a:rPr>
              <a:t>https://ia.acs.org.au/article/2025/watchdog-shuts-down-2-000-scam-job-ads.html</a:t>
            </a:r>
            <a:r>
              <a:rPr lang="en-AU" sz="1800" b="0" i="1" dirty="0"/>
              <a:t>.</a:t>
            </a:r>
          </a:p>
        </p:txBody>
      </p:sp>
    </p:spTree>
    <p:extLst>
      <p:ext uri="{BB962C8B-B14F-4D97-AF65-F5344CB8AC3E}">
        <p14:creationId xmlns:p14="http://schemas.microsoft.com/office/powerpoint/2010/main" val="3341481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grpSp>
        <p:nvGrpSpPr>
          <p:cNvPr id="1049" name="Group 1048">
            <a:extLst>
              <a:ext uri="{FF2B5EF4-FFF2-40B4-BE49-F238E27FC236}">
                <a16:creationId xmlns:a16="http://schemas.microsoft.com/office/drawing/2014/main" id="{159753EB-D397-B8E6-71B4-BAEF95C9A334}"/>
              </a:ext>
            </a:extLst>
          </p:cNvPr>
          <p:cNvGrpSpPr/>
          <p:nvPr/>
        </p:nvGrpSpPr>
        <p:grpSpPr>
          <a:xfrm>
            <a:off x="7118061" y="3867485"/>
            <a:ext cx="2031154" cy="2576942"/>
            <a:chOff x="1001070" y="658141"/>
            <a:chExt cx="2031154" cy="2576942"/>
          </a:xfrm>
        </p:grpSpPr>
        <p:sp>
          <p:nvSpPr>
            <p:cNvPr id="1050" name="Text Placeholder 2">
              <a:extLst>
                <a:ext uri="{FF2B5EF4-FFF2-40B4-BE49-F238E27FC236}">
                  <a16:creationId xmlns:a16="http://schemas.microsoft.com/office/drawing/2014/main" id="{EA9FAA30-548F-9024-977E-EF03580972ED}"/>
                </a:ext>
              </a:extLst>
            </p:cNvPr>
            <p:cNvSpPr txBox="1">
              <a:spLocks/>
            </p:cNvSpPr>
            <p:nvPr/>
          </p:nvSpPr>
          <p:spPr>
            <a:xfrm>
              <a:off x="1001070"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Service Recognition</a:t>
              </a:r>
              <a:br>
                <a:rPr lang="en-AU" sz="1200" b="1" noProof="0">
                  <a:solidFill>
                    <a:schemeClr val="tx1"/>
                  </a:solidFill>
                </a:rPr>
              </a:br>
              <a:r>
                <a:rPr lang="en-AU" sz="1200" b="1" noProof="0">
                  <a:solidFill>
                    <a:schemeClr val="tx1"/>
                  </a:solidFill>
                </a:rPr>
                <a:t>Moments</a:t>
              </a:r>
            </a:p>
            <a:p>
              <a:pPr>
                <a:lnSpc>
                  <a:spcPct val="100000"/>
                </a:lnSpc>
                <a:spcBef>
                  <a:spcPts val="500"/>
                </a:spcBef>
              </a:pPr>
              <a:r>
                <a:rPr lang="en-AU" sz="900" noProof="0"/>
                <a:t>When you’ve been somewhere for a while—six months, a year, or longer—most workplaces will acknowledge this milestone. It might be a small celebration or a special mention that makes you feel valued for sticking around.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1" name="TextBox 1050">
              <a:extLst>
                <a:ext uri="{FF2B5EF4-FFF2-40B4-BE49-F238E27FC236}">
                  <a16:creationId xmlns:a16="http://schemas.microsoft.com/office/drawing/2014/main" id="{8015A43A-A231-6E17-9CAF-690B1597FB57}"/>
                </a:ext>
              </a:extLst>
            </p:cNvPr>
            <p:cNvSpPr txBox="1"/>
            <p:nvPr/>
          </p:nvSpPr>
          <p:spPr>
            <a:xfrm>
              <a:off x="2444103" y="922408"/>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2" name="Group 1051">
            <a:extLst>
              <a:ext uri="{FF2B5EF4-FFF2-40B4-BE49-F238E27FC236}">
                <a16:creationId xmlns:a16="http://schemas.microsoft.com/office/drawing/2014/main" id="{EA43F83A-5367-9D8D-24AB-F2CBA9F989FC}"/>
              </a:ext>
            </a:extLst>
          </p:cNvPr>
          <p:cNvGrpSpPr/>
          <p:nvPr/>
        </p:nvGrpSpPr>
        <p:grpSpPr>
          <a:xfrm>
            <a:off x="9348030" y="3855429"/>
            <a:ext cx="2093294" cy="2502563"/>
            <a:chOff x="989495" y="658141"/>
            <a:chExt cx="2093294" cy="2502563"/>
          </a:xfrm>
        </p:grpSpPr>
        <p:sp>
          <p:nvSpPr>
            <p:cNvPr id="1053" name="Text Placeholder 2">
              <a:extLst>
                <a:ext uri="{FF2B5EF4-FFF2-40B4-BE49-F238E27FC236}">
                  <a16:creationId xmlns:a16="http://schemas.microsoft.com/office/drawing/2014/main" id="{58C62987-9856-A17E-9683-9A41798CE4E1}"/>
                </a:ext>
              </a:extLst>
            </p:cNvPr>
            <p:cNvSpPr txBox="1">
              <a:spLocks/>
            </p:cNvSpPr>
            <p:nvPr/>
          </p:nvSpPr>
          <p:spPr>
            <a:xfrm>
              <a:off x="989495" y="658141"/>
              <a:ext cx="2028803" cy="250256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0"/>
                </a:spcBef>
              </a:pPr>
              <a:r>
                <a:rPr lang="en-AU" sz="1200" b="1" noProof="0">
                  <a:solidFill>
                    <a:schemeClr val="tx1"/>
                  </a:solidFill>
                </a:rPr>
                <a:t>Transition &amp;</a:t>
              </a:r>
            </a:p>
            <a:p>
              <a:pPr>
                <a:lnSpc>
                  <a:spcPct val="100000"/>
                </a:lnSpc>
                <a:spcBef>
                  <a:spcPts val="0"/>
                </a:spcBef>
              </a:pPr>
              <a:r>
                <a:rPr lang="en-AU" sz="1200" b="1" noProof="0">
                  <a:solidFill>
                    <a:schemeClr val="tx1"/>
                  </a:solidFill>
                </a:rPr>
                <a:t>Departure</a:t>
              </a:r>
            </a:p>
            <a:p>
              <a:pPr>
                <a:lnSpc>
                  <a:spcPct val="100000"/>
                </a:lnSpc>
                <a:spcBef>
                  <a:spcPts val="500"/>
                </a:spcBef>
              </a:pPr>
              <a:r>
                <a:rPr lang="en-AU" sz="900" noProof="0"/>
                <a:t>Jobs end for many reasons, either by choice or by business needs. What matters is how you leave. A proper farewell and handover honours your contribution.</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4" name="TextBox 1053">
              <a:extLst>
                <a:ext uri="{FF2B5EF4-FFF2-40B4-BE49-F238E27FC236}">
                  <a16:creationId xmlns:a16="http://schemas.microsoft.com/office/drawing/2014/main" id="{D4EC0CE0-28D8-E81D-4E32-87CA38AC05B3}"/>
                </a:ext>
              </a:extLst>
            </p:cNvPr>
            <p:cNvSpPr txBox="1"/>
            <p:nvPr/>
          </p:nvSpPr>
          <p:spPr>
            <a:xfrm>
              <a:off x="2494668" y="931955"/>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5" name="Group 1054">
            <a:extLst>
              <a:ext uri="{FF2B5EF4-FFF2-40B4-BE49-F238E27FC236}">
                <a16:creationId xmlns:a16="http://schemas.microsoft.com/office/drawing/2014/main" id="{1B9E786B-964C-4011-D701-AAFF03CA823E}"/>
              </a:ext>
            </a:extLst>
          </p:cNvPr>
          <p:cNvGrpSpPr/>
          <p:nvPr/>
        </p:nvGrpSpPr>
        <p:grpSpPr>
          <a:xfrm>
            <a:off x="4918059" y="3867485"/>
            <a:ext cx="2061848" cy="2604129"/>
            <a:chOff x="989495" y="658141"/>
            <a:chExt cx="2061848" cy="2604129"/>
          </a:xfrm>
        </p:grpSpPr>
        <p:sp>
          <p:nvSpPr>
            <p:cNvPr id="1056" name="Text Placeholder 2">
              <a:extLst>
                <a:ext uri="{FF2B5EF4-FFF2-40B4-BE49-F238E27FC236}">
                  <a16:creationId xmlns:a16="http://schemas.microsoft.com/office/drawing/2014/main" id="{9F04C505-B777-04D5-2ACF-FFDB1F8649CB}"/>
                </a:ext>
              </a:extLst>
            </p:cNvPr>
            <p:cNvSpPr txBox="1">
              <a:spLocks/>
            </p:cNvSpPr>
            <p:nvPr/>
          </p:nvSpPr>
          <p:spPr>
            <a:xfrm>
              <a:off x="989495" y="658141"/>
              <a:ext cx="2028803" cy="2604129"/>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Professional Advancement Pathways</a:t>
              </a:r>
            </a:p>
            <a:p>
              <a:pPr>
                <a:lnSpc>
                  <a:spcPct val="100000"/>
                </a:lnSpc>
                <a:spcBef>
                  <a:spcPts val="500"/>
                </a:spcBef>
              </a:pPr>
              <a:r>
                <a:rPr lang="en-AU" sz="900" noProof="0"/>
                <a:t>This is about your future at work. You’ll discover opportunities to learn new skills, take on more responsibility, or move into different roles. It’s how you grow and develop in your working life.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7" name="TextBox 1056">
              <a:extLst>
                <a:ext uri="{FF2B5EF4-FFF2-40B4-BE49-F238E27FC236}">
                  <a16:creationId xmlns:a16="http://schemas.microsoft.com/office/drawing/2014/main" id="{FEA2AFBA-D451-8634-0F9D-A25CD539B78D}"/>
                </a:ext>
              </a:extLst>
            </p:cNvPr>
            <p:cNvSpPr txBox="1"/>
            <p:nvPr/>
          </p:nvSpPr>
          <p:spPr>
            <a:xfrm>
              <a:off x="2463222" y="893847"/>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58" name="Group 1057">
            <a:extLst>
              <a:ext uri="{FF2B5EF4-FFF2-40B4-BE49-F238E27FC236}">
                <a16:creationId xmlns:a16="http://schemas.microsoft.com/office/drawing/2014/main" id="{368C53F7-3EE0-7B99-94C8-8C2A9A9C0E9E}"/>
              </a:ext>
            </a:extLst>
          </p:cNvPr>
          <p:cNvGrpSpPr/>
          <p:nvPr/>
        </p:nvGrpSpPr>
        <p:grpSpPr>
          <a:xfrm>
            <a:off x="2635115" y="3855429"/>
            <a:ext cx="2123995" cy="2576942"/>
            <a:chOff x="961785" y="658141"/>
            <a:chExt cx="2123995" cy="2576942"/>
          </a:xfrm>
        </p:grpSpPr>
        <p:sp>
          <p:nvSpPr>
            <p:cNvPr id="1059" name="Text Placeholder 2">
              <a:extLst>
                <a:ext uri="{FF2B5EF4-FFF2-40B4-BE49-F238E27FC236}">
                  <a16:creationId xmlns:a16="http://schemas.microsoft.com/office/drawing/2014/main" id="{B1AC07DD-B049-4A8A-012A-198A94732757}"/>
                </a:ext>
              </a:extLst>
            </p:cNvPr>
            <p:cNvSpPr txBox="1">
              <a:spLocks/>
            </p:cNvSpPr>
            <p:nvPr/>
          </p:nvSpPr>
          <p:spPr>
            <a:xfrm>
              <a:off x="961785" y="658141"/>
              <a:ext cx="2119849"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Rewards &amp;</a:t>
              </a:r>
              <a:br>
                <a:rPr lang="en-AU" sz="1200" b="1" noProof="0">
                  <a:solidFill>
                    <a:schemeClr val="tx1"/>
                  </a:solidFill>
                </a:rPr>
              </a:br>
              <a:r>
                <a:rPr lang="en-AU" sz="1200" b="1" noProof="0">
                  <a:solidFill>
                    <a:schemeClr val="tx1"/>
                  </a:solidFill>
                </a:rPr>
                <a:t>Recognition</a:t>
              </a:r>
            </a:p>
            <a:p>
              <a:pPr>
                <a:lnSpc>
                  <a:spcPct val="100000"/>
                </a:lnSpc>
                <a:spcBef>
                  <a:spcPts val="500"/>
                </a:spcBef>
              </a:pPr>
              <a:r>
                <a:rPr lang="en-AU" sz="900" noProof="0"/>
                <a:t>Everyone likes to be appreciated! This might be through your pay, but also through things like being thanked, getting special mentions, or receiving perks. Good workplaces recognise when you’ve done something brilliant.</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0" name="TextBox 1059">
              <a:extLst>
                <a:ext uri="{FF2B5EF4-FFF2-40B4-BE49-F238E27FC236}">
                  <a16:creationId xmlns:a16="http://schemas.microsoft.com/office/drawing/2014/main" id="{56E17804-9283-BC58-9A7D-DD1F6ED23C82}"/>
                </a:ext>
              </a:extLst>
            </p:cNvPr>
            <p:cNvSpPr txBox="1"/>
            <p:nvPr/>
          </p:nvSpPr>
          <p:spPr>
            <a:xfrm>
              <a:off x="2497659" y="905903"/>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61" name="Group 1060">
            <a:extLst>
              <a:ext uri="{FF2B5EF4-FFF2-40B4-BE49-F238E27FC236}">
                <a16:creationId xmlns:a16="http://schemas.microsoft.com/office/drawing/2014/main" id="{EE8BD45C-B7B9-D815-2582-95C4D53B3654}"/>
              </a:ext>
            </a:extLst>
          </p:cNvPr>
          <p:cNvGrpSpPr/>
          <p:nvPr/>
        </p:nvGrpSpPr>
        <p:grpSpPr>
          <a:xfrm>
            <a:off x="406926" y="3868773"/>
            <a:ext cx="2045325" cy="2576942"/>
            <a:chOff x="989495" y="658141"/>
            <a:chExt cx="2045325" cy="2576942"/>
          </a:xfrm>
        </p:grpSpPr>
        <p:sp>
          <p:nvSpPr>
            <p:cNvPr id="1062" name="Text Placeholder 2">
              <a:extLst>
                <a:ext uri="{FF2B5EF4-FFF2-40B4-BE49-F238E27FC236}">
                  <a16:creationId xmlns:a16="http://schemas.microsoft.com/office/drawing/2014/main" id="{FB3D137C-2837-A2DB-0BBC-77FB743048DB}"/>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Progress Tracking</a:t>
              </a:r>
              <a:br>
                <a:rPr lang="en-AU" sz="1200" b="1" noProof="0">
                  <a:solidFill>
                    <a:schemeClr val="tx1"/>
                  </a:solidFill>
                </a:rPr>
              </a:br>
              <a:r>
                <a:rPr lang="en-AU" sz="1200" b="1" noProof="0">
                  <a:solidFill>
                    <a:schemeClr val="tx1"/>
                  </a:solidFill>
                </a:rPr>
                <a:t>&amp; Feedback</a:t>
              </a:r>
            </a:p>
            <a:p>
              <a:pPr>
                <a:lnSpc>
                  <a:spcPct val="100000"/>
                </a:lnSpc>
                <a:spcBef>
                  <a:spcPts val="500"/>
                </a:spcBef>
              </a:pPr>
              <a:r>
                <a:rPr lang="en-AU" sz="900" noProof="0"/>
                <a:t>Regular catch-ups with your supervisor help you know how you’re going. You’ll get tips on what you’re doing well and where you can improve. This is also your chance to share any worries or ideas you have.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3" name="TextBox 1062">
              <a:extLst>
                <a:ext uri="{FF2B5EF4-FFF2-40B4-BE49-F238E27FC236}">
                  <a16:creationId xmlns:a16="http://schemas.microsoft.com/office/drawing/2014/main" id="{204FD70C-AA50-48B0-D062-25B6D7A4709B}"/>
                </a:ext>
              </a:extLst>
            </p:cNvPr>
            <p:cNvSpPr txBox="1"/>
            <p:nvPr/>
          </p:nvSpPr>
          <p:spPr>
            <a:xfrm>
              <a:off x="2446699" y="921440"/>
              <a:ext cx="588121" cy="369332"/>
            </a:xfrm>
            <a:prstGeom prst="rect">
              <a:avLst/>
            </a:prstGeom>
            <a:noFill/>
          </p:spPr>
          <p:txBody>
            <a:bodyPr wrap="square">
              <a:spAutoFit/>
            </a:bodyPr>
            <a:lstStyle/>
            <a:p>
              <a:r>
                <a:rPr lang="en-AU" sz="1800" b="1" noProof="0">
                  <a:solidFill>
                    <a:schemeClr val="accent3"/>
                  </a:solidFill>
                </a:rPr>
                <a:t>&lt;&lt; </a:t>
              </a:r>
              <a:endParaRPr lang="en-AU" noProof="0"/>
            </a:p>
          </p:txBody>
        </p:sp>
      </p:grpSp>
      <p:grpSp>
        <p:nvGrpSpPr>
          <p:cNvPr id="1064" name="Group 1063">
            <a:extLst>
              <a:ext uri="{FF2B5EF4-FFF2-40B4-BE49-F238E27FC236}">
                <a16:creationId xmlns:a16="http://schemas.microsoft.com/office/drawing/2014/main" id="{A88B49D1-BFE2-EE12-0A3C-45DF3C62AD21}"/>
              </a:ext>
            </a:extLst>
          </p:cNvPr>
          <p:cNvGrpSpPr/>
          <p:nvPr/>
        </p:nvGrpSpPr>
        <p:grpSpPr>
          <a:xfrm>
            <a:off x="7217653" y="957978"/>
            <a:ext cx="2028803" cy="2576942"/>
            <a:chOff x="1001070" y="658141"/>
            <a:chExt cx="2028803" cy="2576942"/>
          </a:xfrm>
        </p:grpSpPr>
        <p:sp>
          <p:nvSpPr>
            <p:cNvPr id="1065" name="Text Placeholder 2">
              <a:extLst>
                <a:ext uri="{FF2B5EF4-FFF2-40B4-BE49-F238E27FC236}">
                  <a16:creationId xmlns:a16="http://schemas.microsoft.com/office/drawing/2014/main" id="{A46D32C3-32C7-AE66-2BC7-5A470A763EA4}"/>
                </a:ext>
              </a:extLst>
            </p:cNvPr>
            <p:cNvSpPr txBox="1">
              <a:spLocks/>
            </p:cNvSpPr>
            <p:nvPr/>
          </p:nvSpPr>
          <p:spPr>
            <a:xfrm>
              <a:off x="1001070"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Welcome &amp; </a:t>
              </a:r>
              <a:br>
                <a:rPr lang="en-AU" sz="1200" b="1" noProof="0">
                  <a:solidFill>
                    <a:schemeClr val="tx1"/>
                  </a:solidFill>
                </a:rPr>
              </a:br>
              <a:r>
                <a:rPr lang="en-AU" sz="1200" b="1" noProof="0">
                  <a:solidFill>
                    <a:schemeClr val="tx1"/>
                  </a:solidFill>
                </a:rPr>
                <a:t>Integration</a:t>
              </a:r>
            </a:p>
            <a:p>
              <a:pPr>
                <a:lnSpc>
                  <a:spcPct val="100000"/>
                </a:lnSpc>
                <a:spcBef>
                  <a:spcPts val="500"/>
                </a:spcBef>
              </a:pPr>
              <a:r>
                <a:rPr lang="en-AU" sz="900" noProof="0"/>
                <a:t>Your first days on the job matter a lot. You’ll meet your new workmates, learn where everything is, and start to feel part of the team. A good workplace will make sure you don’t feel lost or confused.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6" name="TextBox 1065">
              <a:extLst>
                <a:ext uri="{FF2B5EF4-FFF2-40B4-BE49-F238E27FC236}">
                  <a16:creationId xmlns:a16="http://schemas.microsoft.com/office/drawing/2014/main" id="{50622F15-6C1D-B766-FBAF-1738BB588A2D}"/>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67" name="Group 1066">
            <a:extLst>
              <a:ext uri="{FF2B5EF4-FFF2-40B4-BE49-F238E27FC236}">
                <a16:creationId xmlns:a16="http://schemas.microsoft.com/office/drawing/2014/main" id="{E1058E0F-AF45-101F-0AAE-B9B5E3F888CC}"/>
              </a:ext>
            </a:extLst>
          </p:cNvPr>
          <p:cNvGrpSpPr/>
          <p:nvPr/>
        </p:nvGrpSpPr>
        <p:grpSpPr>
          <a:xfrm>
            <a:off x="9447622" y="945922"/>
            <a:ext cx="2237860" cy="2438443"/>
            <a:chOff x="989495" y="658141"/>
            <a:chExt cx="2028803" cy="2438443"/>
          </a:xfrm>
        </p:grpSpPr>
        <p:sp>
          <p:nvSpPr>
            <p:cNvPr id="1068" name="Text Placeholder 2">
              <a:extLst>
                <a:ext uri="{FF2B5EF4-FFF2-40B4-BE49-F238E27FC236}">
                  <a16:creationId xmlns:a16="http://schemas.microsoft.com/office/drawing/2014/main" id="{57BFDEA0-1DF2-5F5F-E0CA-599BC4345567}"/>
                </a:ext>
              </a:extLst>
            </p:cNvPr>
            <p:cNvSpPr txBox="1">
              <a:spLocks/>
            </p:cNvSpPr>
            <p:nvPr/>
          </p:nvSpPr>
          <p:spPr>
            <a:xfrm>
              <a:off x="989495" y="658141"/>
              <a:ext cx="2028803" cy="243844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Role-specific</a:t>
              </a:r>
              <a:br>
                <a:rPr lang="en-AU" sz="1200" b="1" noProof="0">
                  <a:solidFill>
                    <a:schemeClr val="tx1"/>
                  </a:solidFill>
                </a:rPr>
              </a:br>
              <a:r>
                <a:rPr lang="en-AU" sz="1200" b="1" noProof="0">
                  <a:solidFill>
                    <a:schemeClr val="tx1"/>
                  </a:solidFill>
                </a:rPr>
                <a:t>Preparation</a:t>
              </a:r>
            </a:p>
            <a:p>
              <a:pPr>
                <a:lnSpc>
                  <a:spcPct val="100000"/>
                </a:lnSpc>
                <a:spcBef>
                  <a:spcPts val="500"/>
                </a:spcBef>
              </a:pPr>
              <a:r>
                <a:rPr lang="en-AU" sz="900" noProof="0"/>
                <a:t>This is where you learn exactly how to do your job. You might have training sessions, watch demonstrations, or work alongside someone experienced. It’s all about building your confidence and skills.</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9" name="TextBox 1068">
              <a:extLst>
                <a:ext uri="{FF2B5EF4-FFF2-40B4-BE49-F238E27FC236}">
                  <a16:creationId xmlns:a16="http://schemas.microsoft.com/office/drawing/2014/main" id="{A51DD74C-2777-88E7-0433-8ECE7B7D3A71}"/>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0" name="Group 1069">
            <a:extLst>
              <a:ext uri="{FF2B5EF4-FFF2-40B4-BE49-F238E27FC236}">
                <a16:creationId xmlns:a16="http://schemas.microsoft.com/office/drawing/2014/main" id="{DD37B5F5-9D54-6B37-B449-EBBE2C41432B}"/>
              </a:ext>
            </a:extLst>
          </p:cNvPr>
          <p:cNvGrpSpPr/>
          <p:nvPr/>
        </p:nvGrpSpPr>
        <p:grpSpPr>
          <a:xfrm>
            <a:off x="5017651" y="957978"/>
            <a:ext cx="2028803" cy="2576942"/>
            <a:chOff x="989495" y="658141"/>
            <a:chExt cx="2028803" cy="2576942"/>
          </a:xfrm>
        </p:grpSpPr>
        <p:sp>
          <p:nvSpPr>
            <p:cNvPr id="1071" name="Text Placeholder 2">
              <a:extLst>
                <a:ext uri="{FF2B5EF4-FFF2-40B4-BE49-F238E27FC236}">
                  <a16:creationId xmlns:a16="http://schemas.microsoft.com/office/drawing/2014/main" id="{F53D06E8-8289-14DD-A462-26298F4ABC53}"/>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Opportunity Acceptance</a:t>
              </a:r>
            </a:p>
            <a:p>
              <a:pPr>
                <a:lnSpc>
                  <a:spcPct val="100000"/>
                </a:lnSpc>
                <a:spcBef>
                  <a:spcPts val="500"/>
                </a:spcBef>
              </a:pPr>
              <a:r>
                <a:rPr lang="en-AU" sz="900" noProof="0"/>
                <a:t>The exciting moment when you say “yes” to a job offer! It’s a big decision that can change your daily routine. When you get that “You’re hired!” message, it should make you feel valued and keen to start.</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2" name="TextBox 1071">
              <a:extLst>
                <a:ext uri="{FF2B5EF4-FFF2-40B4-BE49-F238E27FC236}">
                  <a16:creationId xmlns:a16="http://schemas.microsoft.com/office/drawing/2014/main" id="{3E814C73-AB75-CD09-56E7-6449297E5037}"/>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3" name="Group 1072">
            <a:extLst>
              <a:ext uri="{FF2B5EF4-FFF2-40B4-BE49-F238E27FC236}">
                <a16:creationId xmlns:a16="http://schemas.microsoft.com/office/drawing/2014/main" id="{D0E932AD-5D7E-5AC1-51B7-A26936CABFB1}"/>
              </a:ext>
            </a:extLst>
          </p:cNvPr>
          <p:cNvGrpSpPr/>
          <p:nvPr/>
        </p:nvGrpSpPr>
        <p:grpSpPr>
          <a:xfrm>
            <a:off x="2762417" y="945922"/>
            <a:ext cx="2028803" cy="2576942"/>
            <a:chOff x="989495" y="658141"/>
            <a:chExt cx="2028803" cy="2576942"/>
          </a:xfrm>
        </p:grpSpPr>
        <p:sp>
          <p:nvSpPr>
            <p:cNvPr id="1074" name="Text Placeholder 2">
              <a:extLst>
                <a:ext uri="{FF2B5EF4-FFF2-40B4-BE49-F238E27FC236}">
                  <a16:creationId xmlns:a16="http://schemas.microsoft.com/office/drawing/2014/main" id="{CF6B0DA1-F69F-DE18-7E21-1CDBBD01C512}"/>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Application &amp; Interviewing</a:t>
              </a:r>
            </a:p>
            <a:p>
              <a:pPr>
                <a:lnSpc>
                  <a:spcPct val="100000"/>
                </a:lnSpc>
                <a:spcBef>
                  <a:spcPts val="500"/>
                </a:spcBef>
              </a:pPr>
              <a:r>
                <a:rPr lang="en-AU" sz="900" noProof="0"/>
                <a:t>This is where you put yourself out there! You’re showing off your skills while also checking if the workplace feels right for you. The way you’re treated during interviews tells you what working there might be like.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5" name="TextBox 1074">
              <a:extLst>
                <a:ext uri="{FF2B5EF4-FFF2-40B4-BE49-F238E27FC236}">
                  <a16:creationId xmlns:a16="http://schemas.microsoft.com/office/drawing/2014/main" id="{6DA6BA63-4FC3-EB9E-937D-A5248C8F48F9}"/>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6" name="Group 1075">
            <a:extLst>
              <a:ext uri="{FF2B5EF4-FFF2-40B4-BE49-F238E27FC236}">
                <a16:creationId xmlns:a16="http://schemas.microsoft.com/office/drawing/2014/main" id="{EFC8A735-C004-CA27-96FC-30F6ED3A3B72}"/>
              </a:ext>
            </a:extLst>
          </p:cNvPr>
          <p:cNvGrpSpPr/>
          <p:nvPr/>
        </p:nvGrpSpPr>
        <p:grpSpPr>
          <a:xfrm>
            <a:off x="506518" y="959266"/>
            <a:ext cx="2028803" cy="2576942"/>
            <a:chOff x="989495" y="658141"/>
            <a:chExt cx="2028803" cy="2576942"/>
          </a:xfrm>
        </p:grpSpPr>
        <p:sp>
          <p:nvSpPr>
            <p:cNvPr id="1077" name="Text Placeholder 2">
              <a:extLst>
                <a:ext uri="{FF2B5EF4-FFF2-40B4-BE49-F238E27FC236}">
                  <a16:creationId xmlns:a16="http://schemas.microsoft.com/office/drawing/2014/main" id="{848048E5-BA6F-0432-D210-7E7F32B620D7}"/>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Job Vacancy &amp; Advertisement</a:t>
              </a:r>
            </a:p>
            <a:p>
              <a:pPr>
                <a:lnSpc>
                  <a:spcPct val="100000"/>
                </a:lnSpc>
                <a:spcBef>
                  <a:spcPts val="500"/>
                </a:spcBef>
              </a:pPr>
              <a:r>
                <a:rPr lang="en-AU" sz="900" noProof="0"/>
                <a:t>This is when you first spot a job opening. You might see it online, on a poster, or hear about it from a friend. It’s your first peek at what working somewhere might be like, what they’re looking for and what they offer you.</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8" name="TextBox 1077">
              <a:extLst>
                <a:ext uri="{FF2B5EF4-FFF2-40B4-BE49-F238E27FC236}">
                  <a16:creationId xmlns:a16="http://schemas.microsoft.com/office/drawing/2014/main" id="{559F9BD0-2691-4040-9A7D-255BB6983CA0}"/>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sp>
        <p:nvSpPr>
          <p:cNvPr id="1079" name="Title 4">
            <a:extLst>
              <a:ext uri="{FF2B5EF4-FFF2-40B4-BE49-F238E27FC236}">
                <a16:creationId xmlns:a16="http://schemas.microsoft.com/office/drawing/2014/main" id="{31D4195C-9272-EBFA-B099-4A1B432296DD}"/>
              </a:ext>
            </a:extLst>
          </p:cNvPr>
          <p:cNvSpPr>
            <a:spLocks noGrp="1"/>
          </p:cNvSpPr>
          <p:nvPr>
            <p:ph type="title"/>
          </p:nvPr>
        </p:nvSpPr>
        <p:spPr>
          <a:xfrm>
            <a:off x="514862" y="347909"/>
            <a:ext cx="6599092" cy="496853"/>
          </a:xfrm>
        </p:spPr>
        <p:txBody>
          <a:bodyPr/>
          <a:lstStyle/>
          <a:p>
            <a:r>
              <a:rPr lang="en-AU" sz="2800" noProof="0">
                <a:solidFill>
                  <a:schemeClr val="bg1"/>
                </a:solidFill>
              </a:rPr>
              <a:t>10 Touchpoints in your work journey</a:t>
            </a:r>
          </a:p>
        </p:txBody>
      </p:sp>
      <p:pic>
        <p:nvPicPr>
          <p:cNvPr id="1081" name="Picture 1080" descr="A computer screen with a blue circle and text&#10;&#10;AI-generated content may be incorrect.">
            <a:extLst>
              <a:ext uri="{FF2B5EF4-FFF2-40B4-BE49-F238E27FC236}">
                <a16:creationId xmlns:a16="http://schemas.microsoft.com/office/drawing/2014/main" id="{B8D3B766-BFC5-0463-7034-7E2B248F6C6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72908" y="2567675"/>
            <a:ext cx="774700" cy="774700"/>
          </a:xfrm>
          <a:prstGeom prst="rect">
            <a:avLst/>
          </a:prstGeom>
        </p:spPr>
      </p:pic>
      <p:pic>
        <p:nvPicPr>
          <p:cNvPr id="1082" name="Picture 1081" descr="A blue circle with a person talking to another person&#10;&#10;AI-generated content may be incorrect.">
            <a:extLst>
              <a:ext uri="{FF2B5EF4-FFF2-40B4-BE49-F238E27FC236}">
                <a16:creationId xmlns:a16="http://schemas.microsoft.com/office/drawing/2014/main" id="{3E095018-D005-16AA-5FE5-BB5A4D653F7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316782" y="2567675"/>
            <a:ext cx="774700" cy="774700"/>
          </a:xfrm>
          <a:prstGeom prst="rect">
            <a:avLst/>
          </a:prstGeom>
        </p:spPr>
      </p:pic>
      <p:pic>
        <p:nvPicPr>
          <p:cNvPr id="1083" name="Picture 1082" descr="A blue circle with a letter in it&#10;&#10;AI-generated content may be incorrect.">
            <a:extLst>
              <a:ext uri="{FF2B5EF4-FFF2-40B4-BE49-F238E27FC236}">
                <a16:creationId xmlns:a16="http://schemas.microsoft.com/office/drawing/2014/main" id="{F64B3C6E-F36A-8843-01D4-6E01BC1265D2}"/>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629719" y="2567675"/>
            <a:ext cx="774700" cy="774700"/>
          </a:xfrm>
          <a:prstGeom prst="rect">
            <a:avLst/>
          </a:prstGeom>
        </p:spPr>
      </p:pic>
      <p:pic>
        <p:nvPicPr>
          <p:cNvPr id="1084" name="Picture 1083" descr="A blue circle with a white and black badge with a person on it&#10;&#10;AI-generated content may be incorrect.">
            <a:extLst>
              <a:ext uri="{FF2B5EF4-FFF2-40B4-BE49-F238E27FC236}">
                <a16:creationId xmlns:a16="http://schemas.microsoft.com/office/drawing/2014/main" id="{DF2CEFFE-7234-097B-5BD5-9239B04EB38A}"/>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777999" y="2567675"/>
            <a:ext cx="774700" cy="774700"/>
          </a:xfrm>
          <a:prstGeom prst="rect">
            <a:avLst/>
          </a:prstGeom>
        </p:spPr>
      </p:pic>
      <p:pic>
        <p:nvPicPr>
          <p:cNvPr id="1085" name="Picture 1084" descr="A person standing in front of a blue circle&#10;&#10;AI-generated content may be incorrect.">
            <a:extLst>
              <a:ext uri="{FF2B5EF4-FFF2-40B4-BE49-F238E27FC236}">
                <a16:creationId xmlns:a16="http://schemas.microsoft.com/office/drawing/2014/main" id="{A9F363E2-0D06-288C-8A45-2FF552B9D29D}"/>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10152204" y="2567675"/>
            <a:ext cx="774700" cy="774700"/>
          </a:xfrm>
          <a:prstGeom prst="rect">
            <a:avLst/>
          </a:prstGeom>
        </p:spPr>
      </p:pic>
      <p:pic>
        <p:nvPicPr>
          <p:cNvPr id="1086" name="Picture 1085" descr="A black and white target with a dart in the center&#10;&#10;AI-generated content may be incorrect.">
            <a:extLst>
              <a:ext uri="{FF2B5EF4-FFF2-40B4-BE49-F238E27FC236}">
                <a16:creationId xmlns:a16="http://schemas.microsoft.com/office/drawing/2014/main" id="{3644B1DB-FC23-2A79-DA8E-EFBAD53170CD}"/>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072908" y="5492109"/>
            <a:ext cx="774700" cy="774700"/>
          </a:xfrm>
          <a:prstGeom prst="rect">
            <a:avLst/>
          </a:prstGeom>
        </p:spPr>
      </p:pic>
      <p:pic>
        <p:nvPicPr>
          <p:cNvPr id="1087" name="Picture 1086" descr="A person with different symbols&#10;&#10;AI-generated content may be incorrect.">
            <a:extLst>
              <a:ext uri="{FF2B5EF4-FFF2-40B4-BE49-F238E27FC236}">
                <a16:creationId xmlns:a16="http://schemas.microsoft.com/office/drawing/2014/main" id="{175838A4-F859-4B5F-C8F1-CCC6B01B0492}"/>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3361187" y="5492109"/>
            <a:ext cx="774700" cy="774700"/>
          </a:xfrm>
          <a:prstGeom prst="rect">
            <a:avLst/>
          </a:prstGeom>
        </p:spPr>
      </p:pic>
      <p:pic>
        <p:nvPicPr>
          <p:cNvPr id="1088" name="Picture 1087" descr="A star drawn on a blue circle&#10;&#10;AI-generated content may be incorrect.">
            <a:extLst>
              <a:ext uri="{FF2B5EF4-FFF2-40B4-BE49-F238E27FC236}">
                <a16:creationId xmlns:a16="http://schemas.microsoft.com/office/drawing/2014/main" id="{7948A013-E02D-88BB-3C5E-F3610E360EC7}"/>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5617086" y="5492109"/>
            <a:ext cx="774700" cy="774700"/>
          </a:xfrm>
          <a:prstGeom prst="rect">
            <a:avLst/>
          </a:prstGeom>
        </p:spPr>
      </p:pic>
      <p:pic>
        <p:nvPicPr>
          <p:cNvPr id="1089" name="Picture 1088" descr="A drawing of a mountain with a flag on top&#10;&#10;AI-generated content may be incorrect.">
            <a:extLst>
              <a:ext uri="{FF2B5EF4-FFF2-40B4-BE49-F238E27FC236}">
                <a16:creationId xmlns:a16="http://schemas.microsoft.com/office/drawing/2014/main" id="{A7D20DEE-D8D2-F8E4-87FD-D8088A1ED18F}"/>
              </a:ext>
            </a:extLst>
          </p:cNvPr>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7745112" y="5492109"/>
            <a:ext cx="774700" cy="774700"/>
          </a:xfrm>
          <a:prstGeom prst="rect">
            <a:avLst/>
          </a:prstGeom>
        </p:spPr>
      </p:pic>
      <p:pic>
        <p:nvPicPr>
          <p:cNvPr id="1090" name="Picture 1089" descr="A blue circle with a white card with blue text&#10;&#10;AI-generated content may be incorrect.">
            <a:extLst>
              <a:ext uri="{FF2B5EF4-FFF2-40B4-BE49-F238E27FC236}">
                <a16:creationId xmlns:a16="http://schemas.microsoft.com/office/drawing/2014/main" id="{119279CF-96F0-3056-6551-E26C0CC4CBB7}"/>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9914420" y="5492109"/>
            <a:ext cx="774700" cy="774700"/>
          </a:xfrm>
          <a:prstGeom prst="rect">
            <a:avLst/>
          </a:prstGeom>
        </p:spPr>
      </p:pic>
      <p:pic>
        <p:nvPicPr>
          <p:cNvPr id="1080" name="Picture 1079" descr="A rectangular white frame with black background&#10;&#10;AI-generated content may be incorrect.">
            <a:extLst>
              <a:ext uri="{FF2B5EF4-FFF2-40B4-BE49-F238E27FC236}">
                <a16:creationId xmlns:a16="http://schemas.microsoft.com/office/drawing/2014/main" id="{5CC03981-1CEB-A616-74C5-FBB260AA5F20}"/>
              </a:ext>
            </a:extLst>
          </p:cNvPr>
          <p:cNvPicPr>
            <a:picLocks noChangeAspect="1"/>
          </p:cNvPicPr>
          <p:nvPr/>
        </p:nvPicPr>
        <p:blipFill>
          <a:blip r:embed="rId13" cstate="screen">
            <a:extLst>
              <a:ext uri="{28A0092B-C50C-407E-A947-70E740481C1C}">
                <a14:useLocalDpi xmlns:a14="http://schemas.microsoft.com/office/drawing/2010/main" val="0"/>
              </a:ext>
            </a:extLst>
          </a:blip>
          <a:srcRect/>
          <a:stretch>
            <a:fillRect/>
          </a:stretch>
        </p:blipFill>
        <p:spPr>
          <a:xfrm>
            <a:off x="-159024" y="2684114"/>
            <a:ext cx="12252960" cy="4425187"/>
          </a:xfrm>
          <a:prstGeom prst="rect">
            <a:avLst/>
          </a:prstGeom>
        </p:spPr>
      </p:pic>
    </p:spTree>
    <p:extLst>
      <p:ext uri="{BB962C8B-B14F-4D97-AF65-F5344CB8AC3E}">
        <p14:creationId xmlns:p14="http://schemas.microsoft.com/office/powerpoint/2010/main" val="564921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FD06E187-483D-3D4F-D95C-38B00BD89B8E}"/>
              </a:ext>
            </a:extLst>
          </p:cNvPr>
          <p:cNvSpPr txBox="1">
            <a:spLocks noGrp="1"/>
          </p:cNvSpPr>
          <p:nvPr>
            <p:ph type="body" idx="1"/>
          </p:nvPr>
        </p:nvSpPr>
        <p:spPr>
          <a:xfrm>
            <a:off x="1055688" y="1918810"/>
            <a:ext cx="5555178" cy="321113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The job search process involves several interconnected stages. </a:t>
            </a:r>
          </a:p>
          <a:p>
            <a:pPr>
              <a:lnSpc>
                <a:spcPct val="100000"/>
              </a:lnSpc>
            </a:pPr>
            <a:r>
              <a:rPr lang="en-AU" noProof="0">
                <a:solidFill>
                  <a:schemeClr val="accent6"/>
                </a:solidFill>
              </a:rPr>
              <a:t>Effective job searching requires understanding both visible and hidden job markets. The visible market includes advertised positions on job boards, company websites, and employment services. The hidden market consists of unadvertised positions accessed through networking, direct approaches to employers, and industry connections.</a:t>
            </a:r>
          </a:p>
          <a:p>
            <a:pPr>
              <a:lnSpc>
                <a:spcPct val="100000"/>
              </a:lnSpc>
            </a:pPr>
            <a:r>
              <a:rPr lang="en-AU" noProof="0">
                <a:solidFill>
                  <a:schemeClr val="accent6"/>
                </a:solidFill>
              </a:rPr>
              <a:t>Your approach needs to adapt to different industries, position levels, and economic conditions. Digital literacy is particularly important as most recruitment now involves online elements, from application systems to video interviews.</a:t>
            </a:r>
          </a:p>
        </p:txBody>
      </p:sp>
      <p:sp>
        <p:nvSpPr>
          <p:cNvPr id="11" name="Text Placeholder 10">
            <a:extLst>
              <a:ext uri="{FF2B5EF4-FFF2-40B4-BE49-F238E27FC236}">
                <a16:creationId xmlns:a16="http://schemas.microsoft.com/office/drawing/2014/main" id="{84AF508A-5295-0F04-F52F-7C3A613332CA}"/>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5" name="TextBox 4">
            <a:extLst>
              <a:ext uri="{FF2B5EF4-FFF2-40B4-BE49-F238E27FC236}">
                <a16:creationId xmlns:a16="http://schemas.microsoft.com/office/drawing/2014/main" id="{2F67BEA7-FC9C-858A-E6AD-5E9DB1C3EA3C}"/>
              </a:ext>
            </a:extLst>
          </p:cNvPr>
          <p:cNvSpPr txBox="1"/>
          <p:nvPr/>
        </p:nvSpPr>
        <p:spPr>
          <a:xfrm>
            <a:off x="7213347" y="2305615"/>
            <a:ext cx="4183117" cy="2246769"/>
          </a:xfrm>
          <a:prstGeom prst="rect">
            <a:avLst/>
          </a:prstGeom>
          <a:noFill/>
        </p:spPr>
        <p:txBody>
          <a:bodyPr wrap="square">
            <a:spAutoFit/>
          </a:bodyPr>
          <a:lstStyle/>
          <a:p>
            <a:pPr marL="342900" indent="-342900">
              <a:buFont typeface="+mj-lt"/>
              <a:buAutoNum type="arabicPeriod"/>
            </a:pPr>
            <a:r>
              <a:rPr lang="en-AU" sz="2000" b="1" noProof="0">
                <a:solidFill>
                  <a:schemeClr val="accent6"/>
                </a:solidFill>
              </a:rPr>
              <a:t>Research:</a:t>
            </a:r>
            <a:r>
              <a:rPr lang="en-AU" sz="2000" noProof="0">
                <a:solidFill>
                  <a:schemeClr val="accent6"/>
                </a:solidFill>
              </a:rPr>
              <a:t> Identifying potential opportunities and employers</a:t>
            </a:r>
          </a:p>
          <a:p>
            <a:pPr marL="342900" indent="-342900">
              <a:buFont typeface="+mj-lt"/>
              <a:buAutoNum type="arabicPeriod"/>
            </a:pPr>
            <a:r>
              <a:rPr lang="en-AU" sz="2000" b="1" noProof="0">
                <a:solidFill>
                  <a:schemeClr val="accent6"/>
                </a:solidFill>
              </a:rPr>
              <a:t>Preparation:</a:t>
            </a:r>
            <a:r>
              <a:rPr lang="en-AU" sz="2000" noProof="0">
                <a:solidFill>
                  <a:schemeClr val="accent6"/>
                </a:solidFill>
              </a:rPr>
              <a:t> Creating tailored application materials</a:t>
            </a:r>
          </a:p>
          <a:p>
            <a:pPr marL="342900" indent="-342900">
              <a:buFont typeface="+mj-lt"/>
              <a:buAutoNum type="arabicPeriod"/>
            </a:pPr>
            <a:r>
              <a:rPr lang="en-AU" sz="2000" b="1" noProof="0">
                <a:solidFill>
                  <a:schemeClr val="accent6"/>
                </a:solidFill>
              </a:rPr>
              <a:t>Application:</a:t>
            </a:r>
            <a:r>
              <a:rPr lang="en-AU" sz="2000" noProof="0">
                <a:solidFill>
                  <a:schemeClr val="accent6"/>
                </a:solidFill>
              </a:rPr>
              <a:t> Submitting documents and following procedures</a:t>
            </a:r>
          </a:p>
        </p:txBody>
      </p:sp>
      <p:sp>
        <p:nvSpPr>
          <p:cNvPr id="17" name="Title 16">
            <a:extLst>
              <a:ext uri="{FF2B5EF4-FFF2-40B4-BE49-F238E27FC236}">
                <a16:creationId xmlns:a16="http://schemas.microsoft.com/office/drawing/2014/main" id="{8C67DADE-B5CA-7D3C-6518-B5AB228FB3C8}"/>
              </a:ext>
            </a:extLst>
          </p:cNvPr>
          <p:cNvSpPr>
            <a:spLocks noGrp="1"/>
          </p:cNvSpPr>
          <p:nvPr>
            <p:ph type="title"/>
          </p:nvPr>
        </p:nvSpPr>
        <p:spPr>
          <a:xfrm>
            <a:off x="1055941" y="873125"/>
            <a:ext cx="6526443" cy="524553"/>
          </a:xfrm>
        </p:spPr>
        <p:txBody>
          <a:bodyPr/>
          <a:lstStyle/>
          <a:p>
            <a:r>
              <a:rPr lang="en-AU" noProof="0"/>
              <a:t>Job vacancies and advertisements</a:t>
            </a:r>
          </a:p>
        </p:txBody>
      </p:sp>
    </p:spTree>
    <p:extLst>
      <p:ext uri="{BB962C8B-B14F-4D97-AF65-F5344CB8AC3E}">
        <p14:creationId xmlns:p14="http://schemas.microsoft.com/office/powerpoint/2010/main" val="2916497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F1860974-AE54-A0BE-F376-211715F1CDA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8E83199-ED0D-5ADE-08BF-81BED0D62943}"/>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graphicFrame>
        <p:nvGraphicFramePr>
          <p:cNvPr id="2" name="Table 1">
            <a:extLst>
              <a:ext uri="{FF2B5EF4-FFF2-40B4-BE49-F238E27FC236}">
                <a16:creationId xmlns:a16="http://schemas.microsoft.com/office/drawing/2014/main" id="{6F016C55-AB12-FA9F-0392-57BA0CE0C1FC}"/>
              </a:ext>
            </a:extLst>
          </p:cNvPr>
          <p:cNvGraphicFramePr>
            <a:graphicFrameLocks noGrp="1"/>
          </p:cNvGraphicFramePr>
          <p:nvPr>
            <p:extLst>
              <p:ext uri="{D42A27DB-BD31-4B8C-83A1-F6EECF244321}">
                <p14:modId xmlns:p14="http://schemas.microsoft.com/office/powerpoint/2010/main" val="1677618993"/>
              </p:ext>
            </p:extLst>
          </p:nvPr>
        </p:nvGraphicFramePr>
        <p:xfrm>
          <a:off x="1055687" y="2987631"/>
          <a:ext cx="10145712" cy="3129390"/>
        </p:xfrm>
        <a:graphic>
          <a:graphicData uri="http://schemas.openxmlformats.org/drawingml/2006/table">
            <a:tbl>
              <a:tblPr>
                <a:tableStyleId>{B301B821-A1FF-4177-AEE7-76D212191A09}</a:tableStyleId>
              </a:tblPr>
              <a:tblGrid>
                <a:gridCol w="2536428">
                  <a:extLst>
                    <a:ext uri="{9D8B030D-6E8A-4147-A177-3AD203B41FA5}">
                      <a16:colId xmlns:a16="http://schemas.microsoft.com/office/drawing/2014/main" val="828275014"/>
                    </a:ext>
                  </a:extLst>
                </a:gridCol>
                <a:gridCol w="2536428">
                  <a:extLst>
                    <a:ext uri="{9D8B030D-6E8A-4147-A177-3AD203B41FA5}">
                      <a16:colId xmlns:a16="http://schemas.microsoft.com/office/drawing/2014/main" val="3871765507"/>
                    </a:ext>
                  </a:extLst>
                </a:gridCol>
                <a:gridCol w="2536428">
                  <a:extLst>
                    <a:ext uri="{9D8B030D-6E8A-4147-A177-3AD203B41FA5}">
                      <a16:colId xmlns:a16="http://schemas.microsoft.com/office/drawing/2014/main" val="1527954385"/>
                    </a:ext>
                  </a:extLst>
                </a:gridCol>
                <a:gridCol w="2536428">
                  <a:extLst>
                    <a:ext uri="{9D8B030D-6E8A-4147-A177-3AD203B41FA5}">
                      <a16:colId xmlns:a16="http://schemas.microsoft.com/office/drawing/2014/main" val="4050613484"/>
                    </a:ext>
                  </a:extLst>
                </a:gridCol>
              </a:tblGrid>
              <a:tr h="543238">
                <a:tc>
                  <a:txBody>
                    <a:bodyPr/>
                    <a:lstStyle/>
                    <a:p>
                      <a:pPr algn="ctr">
                        <a:buNone/>
                      </a:pPr>
                      <a:r>
                        <a:rPr lang="en-AU" sz="1200" b="1" noProof="0">
                          <a:solidFill>
                            <a:schemeClr val="bg2"/>
                          </a:solidFill>
                        </a:rPr>
                        <a:t>Applicant Tracking Systems (ATS)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Competency-based selection</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Remote hiring processes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200" b="1" kern="1200" noProof="0">
                          <a:solidFill>
                            <a:schemeClr val="bg2"/>
                          </a:solidFill>
                          <a:latin typeface="+mn-lt"/>
                          <a:ea typeface="+mn-ea"/>
                          <a:cs typeface="+mn-cs"/>
                        </a:rPr>
                        <a:t>Gig economy</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2586152">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Screen applications before human reviewers see them, using keyword matching and filtering algorithms. So, it’s important that you tailor your resume and cover letter.</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Focuses on evidence of specific skills rather than general qualifications, requiring applicants to provide concrete examples. Information in your cover letter, dot points in your resume and clear examples during interviews are important.</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Increasingly common, with virtual interviews and digital assessments replacing traditional face-to-face meetings. You should know how to use technology before you undertake an interview. Being familiar with any technology use reduces the chance of a glitch on the day.</a:t>
                      </a:r>
                    </a:p>
                  </a:txBody>
                  <a:tcPr marL="108000" marR="108000" marT="17238" marB="17238" anchor="ctr"/>
                </a:tc>
                <a:tc>
                  <a:txBody>
                    <a:bodyPr/>
                    <a:lstStyle/>
                    <a:p>
                      <a:pPr marL="0" indent="0" algn="ctr">
                        <a:buClr>
                          <a:schemeClr val="tx2"/>
                        </a:buClr>
                        <a:buSzPct val="90000"/>
                        <a:buFont typeface="Arial" panose="020B0604020202020204" pitchFamily="34" charset="0"/>
                        <a:buNone/>
                      </a:pPr>
                      <a:r>
                        <a:rPr lang="en-AU" sz="1400" noProof="0">
                          <a:solidFill>
                            <a:schemeClr val="accent6"/>
                          </a:solidFill>
                        </a:rPr>
                        <a:t>Created new pathways to employment that operate differently from traditional job markets, using ratings, reviews, and algorithmic matching. There are plenty of recruitment platforms to explore and rating systems that review employers. </a:t>
                      </a:r>
                    </a:p>
                  </a:txBody>
                  <a:tcPr marL="108000" marR="108000" marT="17238" marB="17238" anchor="ctr"/>
                </a:tc>
                <a:extLst>
                  <a:ext uri="{0D108BD9-81ED-4DB2-BD59-A6C34878D82A}">
                    <a16:rowId xmlns:a16="http://schemas.microsoft.com/office/drawing/2014/main" val="1039994189"/>
                  </a:ext>
                </a:extLst>
              </a:tr>
            </a:tbl>
          </a:graphicData>
        </a:graphic>
      </p:graphicFrame>
      <p:sp>
        <p:nvSpPr>
          <p:cNvPr id="8" name="Text Placeholder 2">
            <a:extLst>
              <a:ext uri="{FF2B5EF4-FFF2-40B4-BE49-F238E27FC236}">
                <a16:creationId xmlns:a16="http://schemas.microsoft.com/office/drawing/2014/main" id="{22406EAB-E616-3327-CF62-533A27D5883C}"/>
              </a:ext>
            </a:extLst>
          </p:cNvPr>
          <p:cNvSpPr txBox="1">
            <a:spLocks/>
          </p:cNvSpPr>
          <p:nvPr/>
        </p:nvSpPr>
        <p:spPr>
          <a:xfrm>
            <a:off x="1055687" y="1700212"/>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As a job seeker, it can be helpful to understand how technology and approaches are changing recruitment. Modern recruitment processes have evolved significantly. Understanding these trends allows you to adapt your approach to modern recruitment practices rather than relying on outdated job search methods. </a:t>
            </a:r>
          </a:p>
        </p:txBody>
      </p:sp>
      <p:sp>
        <p:nvSpPr>
          <p:cNvPr id="10" name="Title 9">
            <a:extLst>
              <a:ext uri="{FF2B5EF4-FFF2-40B4-BE49-F238E27FC236}">
                <a16:creationId xmlns:a16="http://schemas.microsoft.com/office/drawing/2014/main" id="{F0315122-CB1C-E881-50DE-97F26A402701}"/>
              </a:ext>
            </a:extLst>
          </p:cNvPr>
          <p:cNvSpPr>
            <a:spLocks noGrp="1"/>
          </p:cNvSpPr>
          <p:nvPr>
            <p:ph type="title"/>
          </p:nvPr>
        </p:nvSpPr>
        <p:spPr>
          <a:xfrm>
            <a:off x="1055941" y="873125"/>
            <a:ext cx="6661096" cy="524553"/>
          </a:xfrm>
        </p:spPr>
        <p:txBody>
          <a:bodyPr/>
          <a:lstStyle/>
          <a:p>
            <a:r>
              <a:rPr lang="en-AU" noProof="0"/>
              <a:t>The changing nature of recruitment</a:t>
            </a:r>
          </a:p>
        </p:txBody>
      </p:sp>
      <p:pic>
        <p:nvPicPr>
          <p:cNvPr id="5" name="Picture 4" descr="A cartoon of a robot&#10;&#10;AI-generated content may be incorrect.">
            <a:extLst>
              <a:ext uri="{FF2B5EF4-FFF2-40B4-BE49-F238E27FC236}">
                <a16:creationId xmlns:a16="http://schemas.microsoft.com/office/drawing/2014/main" id="{0059DF42-BD47-7FFF-49A1-3FBA3EF2D8A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0768301" y="325860"/>
            <a:ext cx="1271299" cy="1476725"/>
          </a:xfrm>
          <a:prstGeom prst="rect">
            <a:avLst/>
          </a:prstGeom>
        </p:spPr>
      </p:pic>
    </p:spTree>
    <p:extLst>
      <p:ext uri="{BB962C8B-B14F-4D97-AF65-F5344CB8AC3E}">
        <p14:creationId xmlns:p14="http://schemas.microsoft.com/office/powerpoint/2010/main" val="1590883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a:extLst>
            <a:ext uri="{FF2B5EF4-FFF2-40B4-BE49-F238E27FC236}">
              <a16:creationId xmlns:a16="http://schemas.microsoft.com/office/drawing/2014/main" id="{CB774447-D90A-5148-3B54-D5C4748889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5D56D6F-EBAE-E575-D036-98FD09CAEADB}"/>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9" name="Text Placeholder 2">
            <a:extLst>
              <a:ext uri="{FF2B5EF4-FFF2-40B4-BE49-F238E27FC236}">
                <a16:creationId xmlns:a16="http://schemas.microsoft.com/office/drawing/2014/main" id="{A8F89A23-4976-4831-FB66-59B7F522FF55}"/>
              </a:ext>
            </a:extLst>
          </p:cNvPr>
          <p:cNvSpPr txBox="1">
            <a:spLocks/>
          </p:cNvSpPr>
          <p:nvPr/>
        </p:nvSpPr>
        <p:spPr>
          <a:xfrm>
            <a:off x="7228646" y="1700212"/>
            <a:ext cx="4622870" cy="289207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KEY JOB DESCRIPTION ELEMENTS</a:t>
            </a:r>
          </a:p>
          <a:p>
            <a:pPr marL="285750" indent="-285750">
              <a:buClr>
                <a:schemeClr val="tx2"/>
              </a:buClr>
              <a:buSzPct val="90000"/>
              <a:buFont typeface="Arial" panose="020B0604020202020204" pitchFamily="34" charset="0"/>
              <a:buChar char="•"/>
            </a:pPr>
            <a:r>
              <a:rPr lang="en-AU" noProof="0">
                <a:solidFill>
                  <a:schemeClr val="accent6"/>
                </a:solidFill>
              </a:rPr>
              <a:t>Position title and reporting relationships</a:t>
            </a:r>
          </a:p>
          <a:p>
            <a:pPr marL="285750" indent="-285750">
              <a:buClr>
                <a:schemeClr val="tx2"/>
              </a:buClr>
              <a:buSzPct val="90000"/>
              <a:buFont typeface="Arial" panose="020B0604020202020204" pitchFamily="34" charset="0"/>
              <a:buChar char="•"/>
            </a:pPr>
            <a:r>
              <a:rPr lang="en-AU" noProof="0">
                <a:solidFill>
                  <a:schemeClr val="accent6"/>
                </a:solidFill>
              </a:rPr>
              <a:t>Essential versus desirable qualifications</a:t>
            </a:r>
          </a:p>
          <a:p>
            <a:pPr marL="285750" indent="-285750">
              <a:buClr>
                <a:schemeClr val="tx2"/>
              </a:buClr>
              <a:buSzPct val="90000"/>
              <a:buFont typeface="Arial" panose="020B0604020202020204" pitchFamily="34" charset="0"/>
              <a:buChar char="•"/>
            </a:pPr>
            <a:r>
              <a:rPr lang="en-AU" noProof="0">
                <a:solidFill>
                  <a:schemeClr val="accent6"/>
                </a:solidFill>
              </a:rPr>
              <a:t>Technical skills and knowledge requirements</a:t>
            </a:r>
          </a:p>
          <a:p>
            <a:pPr marL="285750" indent="-285750">
              <a:buClr>
                <a:schemeClr val="tx2"/>
              </a:buClr>
              <a:buSzPct val="90000"/>
              <a:buFont typeface="Arial" panose="020B0604020202020204" pitchFamily="34" charset="0"/>
              <a:buChar char="•"/>
            </a:pPr>
            <a:r>
              <a:rPr lang="en-AU" noProof="0">
                <a:solidFill>
                  <a:schemeClr val="accent6"/>
                </a:solidFill>
              </a:rPr>
              <a:t>Soft skills and personal attributes sought</a:t>
            </a:r>
          </a:p>
          <a:p>
            <a:pPr marL="285750" indent="-285750">
              <a:buClr>
                <a:schemeClr val="tx2"/>
              </a:buClr>
              <a:buSzPct val="90000"/>
              <a:buFont typeface="Arial" panose="020B0604020202020204" pitchFamily="34" charset="0"/>
              <a:buChar char="•"/>
            </a:pPr>
            <a:r>
              <a:rPr lang="en-AU" noProof="0">
                <a:solidFill>
                  <a:schemeClr val="accent6"/>
                </a:solidFill>
              </a:rPr>
              <a:t>Responsibilities and performance expectations</a:t>
            </a:r>
          </a:p>
          <a:p>
            <a:pPr marL="285750" indent="-285750">
              <a:buClr>
                <a:schemeClr val="tx2"/>
              </a:buClr>
              <a:buSzPct val="90000"/>
              <a:buFont typeface="Arial" panose="020B0604020202020204" pitchFamily="34" charset="0"/>
              <a:buChar char="•"/>
            </a:pPr>
            <a:r>
              <a:rPr lang="en-AU" noProof="0">
                <a:solidFill>
                  <a:schemeClr val="accent6"/>
                </a:solidFill>
              </a:rPr>
              <a:t>Industry-specific terminology and requirements</a:t>
            </a:r>
          </a:p>
          <a:p>
            <a:pPr marL="285750" indent="-285750">
              <a:buClr>
                <a:schemeClr val="tx2"/>
              </a:buClr>
              <a:buSzPct val="90000"/>
              <a:buFont typeface="Arial" panose="020B0604020202020204" pitchFamily="34" charset="0"/>
              <a:buChar char="•"/>
            </a:pPr>
            <a:r>
              <a:rPr lang="en-AU" noProof="0">
                <a:solidFill>
                  <a:schemeClr val="accent6"/>
                </a:solidFill>
              </a:rPr>
              <a:t>Selection criteria that will be used for assessment</a:t>
            </a:r>
          </a:p>
        </p:txBody>
      </p:sp>
      <p:sp>
        <p:nvSpPr>
          <p:cNvPr id="6" name="Title 5">
            <a:extLst>
              <a:ext uri="{FF2B5EF4-FFF2-40B4-BE49-F238E27FC236}">
                <a16:creationId xmlns:a16="http://schemas.microsoft.com/office/drawing/2014/main" id="{E307DEDF-A723-7E02-C7A6-64AACEB69E25}"/>
              </a:ext>
            </a:extLst>
          </p:cNvPr>
          <p:cNvSpPr>
            <a:spLocks noGrp="1"/>
          </p:cNvSpPr>
          <p:nvPr>
            <p:ph type="title"/>
          </p:nvPr>
        </p:nvSpPr>
        <p:spPr>
          <a:xfrm>
            <a:off x="1055941" y="873125"/>
            <a:ext cx="5978216" cy="524553"/>
          </a:xfrm>
        </p:spPr>
        <p:txBody>
          <a:bodyPr/>
          <a:lstStyle/>
          <a:p>
            <a:r>
              <a:rPr lang="en-AU" noProof="0"/>
              <a:t>Understanding job descriptions</a:t>
            </a:r>
          </a:p>
        </p:txBody>
      </p:sp>
      <p:sp>
        <p:nvSpPr>
          <p:cNvPr id="8" name="Text Placeholder 7">
            <a:extLst>
              <a:ext uri="{FF2B5EF4-FFF2-40B4-BE49-F238E27FC236}">
                <a16:creationId xmlns:a16="http://schemas.microsoft.com/office/drawing/2014/main" id="{3E5E53C8-3DDA-FD5D-91BB-695F47235D4C}"/>
              </a:ext>
            </a:extLst>
          </p:cNvPr>
          <p:cNvSpPr>
            <a:spLocks noGrp="1"/>
          </p:cNvSpPr>
          <p:nvPr>
            <p:ph type="body" idx="1"/>
          </p:nvPr>
        </p:nvSpPr>
        <p:spPr>
          <a:xfrm>
            <a:off x="1055687" y="1700212"/>
            <a:ext cx="5040313" cy="4066065"/>
          </a:xfrm>
        </p:spPr>
        <p:txBody>
          <a:bodyPr/>
          <a:lstStyle/>
          <a:p>
            <a:pPr>
              <a:lnSpc>
                <a:spcPct val="100000"/>
              </a:lnSpc>
            </a:pPr>
            <a:r>
              <a:rPr lang="en-AU" noProof="0">
                <a:solidFill>
                  <a:schemeClr val="accent6"/>
                </a:solidFill>
              </a:rPr>
              <a:t>As you explore potential opportunities, interpreting job descriptions accurately is crucial. Job descriptions are formal documents outlining position requirements, responsibilities, and employer expectations. While specific duties vary widely, understanding how to decode these descriptions is a transferable skill that applies across all career paths. These documents reveal both explicit requirements and implicit expectations about the ideal candidate. </a:t>
            </a:r>
          </a:p>
          <a:p>
            <a:pPr>
              <a:lnSpc>
                <a:spcPct val="100000"/>
              </a:lnSpc>
            </a:pPr>
            <a:r>
              <a:rPr lang="en-AU" noProof="0">
                <a:solidFill>
                  <a:schemeClr val="accent6"/>
                </a:solidFill>
              </a:rPr>
              <a:t>Job descriptions are used as part of the advertising process to showcase what a role entails. They are also important as they form part of the contract between you and your future employer about the roles you can perform.</a:t>
            </a:r>
          </a:p>
          <a:p>
            <a:endParaRPr lang="en-AU" noProof="0">
              <a:solidFill>
                <a:schemeClr val="accent6"/>
              </a:solidFill>
            </a:endParaRPr>
          </a:p>
        </p:txBody>
      </p:sp>
      <p:pic>
        <p:nvPicPr>
          <p:cNvPr id="13" name="Picture 12" descr="A cartoon of a person with a microphone&#10;&#10;AI-generated content may be incorrect.">
            <a:extLst>
              <a:ext uri="{FF2B5EF4-FFF2-40B4-BE49-F238E27FC236}">
                <a16:creationId xmlns:a16="http://schemas.microsoft.com/office/drawing/2014/main" id="{94AB8ABD-D4AA-0A21-3533-B7948ACACC7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753335" y="4693038"/>
            <a:ext cx="1020632" cy="1800000"/>
          </a:xfrm>
          <a:prstGeom prst="rect">
            <a:avLst/>
          </a:prstGeom>
        </p:spPr>
      </p:pic>
      <p:pic>
        <p:nvPicPr>
          <p:cNvPr id="15" name="Picture 14" descr="A cartoon of a person&#10;&#10;AI-generated content may be incorrect.">
            <a:extLst>
              <a:ext uri="{FF2B5EF4-FFF2-40B4-BE49-F238E27FC236}">
                <a16:creationId xmlns:a16="http://schemas.microsoft.com/office/drawing/2014/main" id="{5D76001D-A549-8662-CA50-8EF17028FE8A}"/>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599936" y="4438616"/>
            <a:ext cx="1211098" cy="2054422"/>
          </a:xfrm>
          <a:prstGeom prst="rect">
            <a:avLst/>
          </a:prstGeom>
        </p:spPr>
      </p:pic>
      <p:pic>
        <p:nvPicPr>
          <p:cNvPr id="19" name="Picture 18" descr="A cartoon of a person holding a box&#10;&#10;AI-generated content may be incorrect.">
            <a:extLst>
              <a:ext uri="{FF2B5EF4-FFF2-40B4-BE49-F238E27FC236}">
                <a16:creationId xmlns:a16="http://schemas.microsoft.com/office/drawing/2014/main" id="{8E6F6CB3-DE2A-E8D4-6853-5609A4070CA3}"/>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422570" y="4693038"/>
            <a:ext cx="877074" cy="1800000"/>
          </a:xfrm>
          <a:prstGeom prst="rect">
            <a:avLst/>
          </a:prstGeom>
        </p:spPr>
      </p:pic>
    </p:spTree>
    <p:extLst>
      <p:ext uri="{BB962C8B-B14F-4D97-AF65-F5344CB8AC3E}">
        <p14:creationId xmlns:p14="http://schemas.microsoft.com/office/powerpoint/2010/main" val="99882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C142F9B-CB63-776A-5505-41440661A34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66CD295-A178-EDFD-C406-8211ED1E9890}"/>
              </a:ext>
            </a:extLst>
          </p:cNvPr>
          <p:cNvSpPr>
            <a:spLocks noGrp="1"/>
          </p:cNvSpPr>
          <p:nvPr>
            <p:ph type="body" sz="quarter" idx="13"/>
          </p:nvPr>
        </p:nvSpPr>
        <p:spPr>
          <a:xfrm>
            <a:off x="1055688" y="624947"/>
            <a:ext cx="2634870" cy="247554"/>
          </a:xfrm>
        </p:spPr>
        <p:txBody>
          <a:bodyPr/>
          <a:lstStyle/>
          <a:p>
            <a:r>
              <a:rPr lang="en-AU" noProof="0"/>
              <a:t>JOB SEARCH AND APPLICATIONS</a:t>
            </a:r>
          </a:p>
        </p:txBody>
      </p:sp>
      <p:sp>
        <p:nvSpPr>
          <p:cNvPr id="16" name="Title 15">
            <a:extLst>
              <a:ext uri="{FF2B5EF4-FFF2-40B4-BE49-F238E27FC236}">
                <a16:creationId xmlns:a16="http://schemas.microsoft.com/office/drawing/2014/main" id="{DB4032BE-DB48-58F5-B31D-61DBEB5AAC7B}"/>
              </a:ext>
            </a:extLst>
          </p:cNvPr>
          <p:cNvSpPr>
            <a:spLocks noGrp="1"/>
          </p:cNvSpPr>
          <p:nvPr>
            <p:ph type="title"/>
          </p:nvPr>
        </p:nvSpPr>
        <p:spPr>
          <a:xfrm>
            <a:off x="1055941" y="873125"/>
            <a:ext cx="5016415" cy="524553"/>
          </a:xfrm>
        </p:spPr>
        <p:txBody>
          <a:bodyPr/>
          <a:lstStyle/>
          <a:p>
            <a:r>
              <a:rPr lang="en-AU" noProof="0"/>
              <a:t>Decoding job descriptions</a:t>
            </a:r>
          </a:p>
        </p:txBody>
      </p:sp>
      <p:sp>
        <p:nvSpPr>
          <p:cNvPr id="2" name="TextBox 1">
            <a:extLst>
              <a:ext uri="{FF2B5EF4-FFF2-40B4-BE49-F238E27FC236}">
                <a16:creationId xmlns:a16="http://schemas.microsoft.com/office/drawing/2014/main" id="{CB450F83-1DC0-EDEC-2404-E3A10CAC8B97}"/>
              </a:ext>
            </a:extLst>
          </p:cNvPr>
          <p:cNvSpPr txBox="1"/>
          <p:nvPr/>
        </p:nvSpPr>
        <p:spPr>
          <a:xfrm>
            <a:off x="7954703" y="3429000"/>
            <a:ext cx="3276000" cy="2708434"/>
          </a:xfrm>
          <a:prstGeom prst="rect">
            <a:avLst/>
          </a:prstGeom>
          <a:noFill/>
        </p:spPr>
        <p:txBody>
          <a:bodyPr wrap="square">
            <a:spAutoFit/>
          </a:bodyPr>
          <a:lstStyle/>
          <a:p>
            <a:pPr algn="ctr"/>
            <a:r>
              <a:rPr lang="en-AU" sz="1600" b="1" noProof="0">
                <a:solidFill>
                  <a:schemeClr val="accent2"/>
                </a:solidFill>
              </a:rPr>
              <a:t>Selection criteria</a:t>
            </a:r>
            <a:r>
              <a:rPr lang="en-AU" sz="1600" noProof="0">
                <a:solidFill>
                  <a:schemeClr val="accent2"/>
                </a:solidFill>
              </a:rPr>
              <a:t> </a:t>
            </a:r>
          </a:p>
          <a:p>
            <a:pPr algn="ctr"/>
            <a:r>
              <a:rPr lang="en-AU" sz="1400" noProof="0">
                <a:solidFill>
                  <a:schemeClr val="accent6"/>
                </a:solidFill>
              </a:rPr>
              <a:t>indicate how candidates will be assessed and often fall into categories:</a:t>
            </a:r>
          </a:p>
          <a:p>
            <a:pPr algn="ctr"/>
            <a:endParaRPr lang="en-AU" sz="1400" noProof="0">
              <a:solidFill>
                <a:schemeClr val="accent6"/>
              </a:solidFill>
            </a:endParaRPr>
          </a:p>
          <a:p>
            <a:pPr marL="285750" indent="-285750">
              <a:buFont typeface="Arial" panose="020B0604020202020204" pitchFamily="34" charset="0"/>
              <a:buChar char="•"/>
            </a:pPr>
            <a:r>
              <a:rPr lang="en-AU" sz="1400" noProof="0">
                <a:solidFill>
                  <a:schemeClr val="accent6"/>
                </a:solidFill>
              </a:rPr>
              <a:t>Knowledge-based criteria (what you know)</a:t>
            </a:r>
          </a:p>
          <a:p>
            <a:pPr marL="285750" indent="-285750">
              <a:buFont typeface="Arial" panose="020B0604020202020204" pitchFamily="34" charset="0"/>
              <a:buChar char="•"/>
            </a:pPr>
            <a:r>
              <a:rPr lang="en-AU" sz="1400" noProof="0">
                <a:solidFill>
                  <a:schemeClr val="accent6"/>
                </a:solidFill>
              </a:rPr>
              <a:t>Skill-based criteria (what you can do)</a:t>
            </a:r>
          </a:p>
          <a:p>
            <a:pPr marL="285750" indent="-285750">
              <a:buFont typeface="Arial" panose="020B0604020202020204" pitchFamily="34" charset="0"/>
              <a:buChar char="•"/>
            </a:pPr>
            <a:r>
              <a:rPr lang="en-AU" sz="1400" noProof="0">
                <a:solidFill>
                  <a:schemeClr val="accent6"/>
                </a:solidFill>
              </a:rPr>
              <a:t>Experience-based criteria (what you’ve done)</a:t>
            </a:r>
          </a:p>
          <a:p>
            <a:pPr marL="285750" indent="-285750">
              <a:buFont typeface="Arial" panose="020B0604020202020204" pitchFamily="34" charset="0"/>
              <a:buChar char="•"/>
            </a:pPr>
            <a:r>
              <a:rPr lang="en-AU" sz="1400" noProof="0">
                <a:solidFill>
                  <a:schemeClr val="accent6"/>
                </a:solidFill>
              </a:rPr>
              <a:t>Attribute-based criteria (how you approach work)</a:t>
            </a:r>
          </a:p>
        </p:txBody>
      </p:sp>
      <p:sp>
        <p:nvSpPr>
          <p:cNvPr id="4" name="TextBox 3">
            <a:extLst>
              <a:ext uri="{FF2B5EF4-FFF2-40B4-BE49-F238E27FC236}">
                <a16:creationId xmlns:a16="http://schemas.microsoft.com/office/drawing/2014/main" id="{89B6946B-D2C7-CD5D-FC19-F82C63405825}"/>
              </a:ext>
            </a:extLst>
          </p:cNvPr>
          <p:cNvSpPr txBox="1"/>
          <p:nvPr/>
        </p:nvSpPr>
        <p:spPr>
          <a:xfrm>
            <a:off x="4237298" y="3429000"/>
            <a:ext cx="3372542" cy="2277547"/>
          </a:xfrm>
          <a:prstGeom prst="rect">
            <a:avLst/>
          </a:prstGeom>
          <a:noFill/>
        </p:spPr>
        <p:txBody>
          <a:bodyPr wrap="square">
            <a:spAutoFit/>
          </a:bodyPr>
          <a:lstStyle/>
          <a:p>
            <a:pPr algn="ctr"/>
            <a:r>
              <a:rPr lang="en-AU" sz="1600" b="1" noProof="0">
                <a:solidFill>
                  <a:schemeClr val="accent2"/>
                </a:solidFill>
              </a:rPr>
              <a:t>Implied requirements</a:t>
            </a:r>
            <a:r>
              <a:rPr lang="en-AU" sz="1600" noProof="0">
                <a:solidFill>
                  <a:schemeClr val="accent2"/>
                </a:solidFill>
              </a:rPr>
              <a:t> </a:t>
            </a:r>
          </a:p>
          <a:p>
            <a:pPr algn="ctr"/>
            <a:r>
              <a:rPr lang="en-AU" sz="1400" noProof="0">
                <a:solidFill>
                  <a:schemeClr val="accent6"/>
                </a:solidFill>
              </a:rPr>
              <a:t>are expectations that may not be directly stated but are essential for success:</a:t>
            </a:r>
          </a:p>
          <a:p>
            <a:pPr algn="ctr"/>
            <a:endParaRPr lang="en-AU" sz="1400" noProof="0">
              <a:solidFill>
                <a:schemeClr val="accent6"/>
              </a:solidFill>
            </a:endParaRPr>
          </a:p>
          <a:p>
            <a:pPr marL="285750" indent="-285750">
              <a:buFont typeface="Arial" panose="020B0604020202020204" pitchFamily="34" charset="0"/>
              <a:buChar char="•"/>
            </a:pPr>
            <a:r>
              <a:rPr lang="en-AU" sz="1400" noProof="0">
                <a:solidFill>
                  <a:schemeClr val="accent6"/>
                </a:solidFill>
              </a:rPr>
              <a:t>Cultural fit with the organisation</a:t>
            </a:r>
          </a:p>
          <a:p>
            <a:pPr marL="285750" indent="-285750">
              <a:buFont typeface="Arial" panose="020B0604020202020204" pitchFamily="34" charset="0"/>
              <a:buChar char="•"/>
            </a:pPr>
            <a:r>
              <a:rPr lang="en-AU" sz="1400" noProof="0">
                <a:solidFill>
                  <a:schemeClr val="accent6"/>
                </a:solidFill>
              </a:rPr>
              <a:t>Communication style and interpersonal approach</a:t>
            </a:r>
          </a:p>
          <a:p>
            <a:pPr marL="285750" indent="-285750">
              <a:buFont typeface="Arial" panose="020B0604020202020204" pitchFamily="34" charset="0"/>
              <a:buChar char="•"/>
            </a:pPr>
            <a:r>
              <a:rPr lang="en-AU" sz="1400" noProof="0">
                <a:solidFill>
                  <a:schemeClr val="accent6"/>
                </a:solidFill>
              </a:rPr>
              <a:t>Work ethic and time management</a:t>
            </a:r>
          </a:p>
          <a:p>
            <a:pPr marL="285750" indent="-285750">
              <a:buFont typeface="Arial" panose="020B0604020202020204" pitchFamily="34" charset="0"/>
              <a:buChar char="•"/>
            </a:pPr>
            <a:r>
              <a:rPr lang="en-AU" sz="1400" noProof="0">
                <a:solidFill>
                  <a:schemeClr val="accent6"/>
                </a:solidFill>
              </a:rPr>
              <a:t>Problem-solving approach and initiative level</a:t>
            </a:r>
          </a:p>
        </p:txBody>
      </p:sp>
      <p:sp>
        <p:nvSpPr>
          <p:cNvPr id="7" name="TextBox 6">
            <a:extLst>
              <a:ext uri="{FF2B5EF4-FFF2-40B4-BE49-F238E27FC236}">
                <a16:creationId xmlns:a16="http://schemas.microsoft.com/office/drawing/2014/main" id="{3D7FE473-25E3-15F8-76D5-44617EC05E22}"/>
              </a:ext>
            </a:extLst>
          </p:cNvPr>
          <p:cNvSpPr txBox="1"/>
          <p:nvPr/>
        </p:nvSpPr>
        <p:spPr>
          <a:xfrm>
            <a:off x="802640" y="3429000"/>
            <a:ext cx="3114688" cy="2062103"/>
          </a:xfrm>
          <a:prstGeom prst="rect">
            <a:avLst/>
          </a:prstGeom>
          <a:noFill/>
        </p:spPr>
        <p:txBody>
          <a:bodyPr wrap="square">
            <a:spAutoFit/>
          </a:bodyPr>
          <a:lstStyle/>
          <a:p>
            <a:pPr algn="ctr"/>
            <a:r>
              <a:rPr lang="en-AU" sz="1600" b="1" noProof="0">
                <a:solidFill>
                  <a:schemeClr val="accent2"/>
                </a:solidFill>
              </a:rPr>
              <a:t>Stated requirements</a:t>
            </a:r>
            <a:r>
              <a:rPr lang="en-AU" sz="1600" noProof="0">
                <a:solidFill>
                  <a:schemeClr val="accent2"/>
                </a:solidFill>
              </a:rPr>
              <a:t> </a:t>
            </a:r>
          </a:p>
          <a:p>
            <a:pPr algn="ctr"/>
            <a:r>
              <a:rPr lang="en-AU" sz="1400" noProof="0">
                <a:solidFill>
                  <a:schemeClr val="accent6"/>
                </a:solidFill>
              </a:rPr>
              <a:t>are the explicitly mentioned qualifications, skills, and experience. </a:t>
            </a:r>
          </a:p>
          <a:p>
            <a:endParaRPr lang="en-AU" sz="1400" noProof="0">
              <a:solidFill>
                <a:schemeClr val="accent6"/>
              </a:solidFill>
            </a:endParaRPr>
          </a:p>
          <a:p>
            <a:r>
              <a:rPr lang="en-AU" sz="1400" noProof="0">
                <a:solidFill>
                  <a:schemeClr val="accent6"/>
                </a:solidFill>
              </a:rPr>
              <a:t>These typically include:</a:t>
            </a:r>
          </a:p>
          <a:p>
            <a:pPr marL="285750" indent="-285750">
              <a:buFont typeface="Arial" panose="020B0604020202020204" pitchFamily="34" charset="0"/>
              <a:buChar char="•"/>
            </a:pPr>
            <a:r>
              <a:rPr lang="en-AU" sz="1400" noProof="0">
                <a:solidFill>
                  <a:schemeClr val="accent6"/>
                </a:solidFill>
              </a:rPr>
              <a:t>Educational qualifications</a:t>
            </a:r>
          </a:p>
          <a:p>
            <a:pPr marL="285750" indent="-285750">
              <a:buFont typeface="Arial" panose="020B0604020202020204" pitchFamily="34" charset="0"/>
              <a:buChar char="•"/>
            </a:pPr>
            <a:r>
              <a:rPr lang="en-AU" sz="1400" noProof="0">
                <a:solidFill>
                  <a:schemeClr val="accent6"/>
                </a:solidFill>
              </a:rPr>
              <a:t>Technical skills and certifications</a:t>
            </a:r>
          </a:p>
          <a:p>
            <a:pPr marL="285750" indent="-285750">
              <a:buFont typeface="Arial" panose="020B0604020202020204" pitchFamily="34" charset="0"/>
              <a:buChar char="•"/>
            </a:pPr>
            <a:r>
              <a:rPr lang="en-AU" sz="1400" noProof="0">
                <a:solidFill>
                  <a:schemeClr val="accent6"/>
                </a:solidFill>
              </a:rPr>
              <a:t>Years of experience</a:t>
            </a:r>
          </a:p>
          <a:p>
            <a:pPr marL="285750" indent="-285750">
              <a:buFont typeface="Arial" panose="020B0604020202020204" pitchFamily="34" charset="0"/>
              <a:buChar char="•"/>
            </a:pPr>
            <a:r>
              <a:rPr lang="en-AU" sz="1400" noProof="0">
                <a:solidFill>
                  <a:schemeClr val="accent6"/>
                </a:solidFill>
              </a:rPr>
              <a:t>Specific knowledge areas</a:t>
            </a:r>
          </a:p>
        </p:txBody>
      </p:sp>
      <p:pic>
        <p:nvPicPr>
          <p:cNvPr id="9" name="Picture 8" descr="A cartoon of a person with a question mark&#10;&#10;AI-generated content may be incorrect.">
            <a:extLst>
              <a:ext uri="{FF2B5EF4-FFF2-40B4-BE49-F238E27FC236}">
                <a16:creationId xmlns:a16="http://schemas.microsoft.com/office/drawing/2014/main" id="{D7388EAC-A022-178E-C7D2-D015523F29CD}"/>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4905803" y="1725731"/>
            <a:ext cx="1842274" cy="1703608"/>
          </a:xfrm>
          <a:prstGeom prst="rect">
            <a:avLst/>
          </a:prstGeom>
        </p:spPr>
      </p:pic>
      <p:pic>
        <p:nvPicPr>
          <p:cNvPr id="12" name="Picture 11" descr="A yellow circle with a person looking at a paper with check marks&#10;&#10;AI-generated content may be incorrect.">
            <a:extLst>
              <a:ext uri="{FF2B5EF4-FFF2-40B4-BE49-F238E27FC236}">
                <a16:creationId xmlns:a16="http://schemas.microsoft.com/office/drawing/2014/main" id="{F6C37386-F82E-BEF5-DE28-8941E74ECA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686423" y="1625918"/>
            <a:ext cx="1812560" cy="1772941"/>
          </a:xfrm>
          <a:prstGeom prst="rect">
            <a:avLst/>
          </a:prstGeom>
        </p:spPr>
      </p:pic>
      <p:pic>
        <p:nvPicPr>
          <p:cNvPr id="14" name="Picture 13" descr="A clipboard with a yellow circle&#10;&#10;AI-generated content may be incorrect.">
            <a:extLst>
              <a:ext uri="{FF2B5EF4-FFF2-40B4-BE49-F238E27FC236}">
                <a16:creationId xmlns:a16="http://schemas.microsoft.com/office/drawing/2014/main" id="{3A5149EE-A9FA-9E2C-2321-5313B9D76532}"/>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523405" y="1605279"/>
            <a:ext cx="1654085" cy="1772941"/>
          </a:xfrm>
          <a:prstGeom prst="rect">
            <a:avLst/>
          </a:prstGeom>
        </p:spPr>
      </p:pic>
    </p:spTree>
    <p:extLst>
      <p:ext uri="{BB962C8B-B14F-4D97-AF65-F5344CB8AC3E}">
        <p14:creationId xmlns:p14="http://schemas.microsoft.com/office/powerpoint/2010/main" val="2564109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3EF0DE49-FCEF-B966-EED4-8C20B6E86768}"/>
            </a:ext>
          </a:extLst>
        </p:cNvPr>
        <p:cNvGrpSpPr/>
        <p:nvPr/>
      </p:nvGrpSpPr>
      <p:grpSpPr>
        <a:xfrm>
          <a:off x="0" y="0"/>
          <a:ext cx="0" cy="0"/>
          <a:chOff x="0" y="0"/>
          <a:chExt cx="0" cy="0"/>
        </a:xfrm>
      </p:grpSpPr>
      <p:sp>
        <p:nvSpPr>
          <p:cNvPr id="127" name="Rectangle 126">
            <a:extLst>
              <a:ext uri="{FF2B5EF4-FFF2-40B4-BE49-F238E27FC236}">
                <a16:creationId xmlns:a16="http://schemas.microsoft.com/office/drawing/2014/main" id="{741160E4-9FD2-3D51-90F7-9181B5C7526D}"/>
              </a:ext>
            </a:extLst>
          </p:cNvPr>
          <p:cNvSpPr/>
          <p:nvPr/>
        </p:nvSpPr>
        <p:spPr>
          <a:xfrm>
            <a:off x="8624595" y="460115"/>
            <a:ext cx="3198792" cy="1005790"/>
          </a:xfrm>
          <a:custGeom>
            <a:avLst/>
            <a:gdLst>
              <a:gd name="csX0" fmla="*/ 0 w 3198792"/>
              <a:gd name="csY0" fmla="*/ 0 h 1005790"/>
              <a:gd name="csX1" fmla="*/ 575783 w 3198792"/>
              <a:gd name="csY1" fmla="*/ 0 h 1005790"/>
              <a:gd name="csX2" fmla="*/ 1215541 w 3198792"/>
              <a:gd name="csY2" fmla="*/ 0 h 1005790"/>
              <a:gd name="csX3" fmla="*/ 1887287 w 3198792"/>
              <a:gd name="csY3" fmla="*/ 0 h 1005790"/>
              <a:gd name="csX4" fmla="*/ 2463070 w 3198792"/>
              <a:gd name="csY4" fmla="*/ 0 h 1005790"/>
              <a:gd name="csX5" fmla="*/ 3198792 w 3198792"/>
              <a:gd name="csY5" fmla="*/ 0 h 1005790"/>
              <a:gd name="csX6" fmla="*/ 3198792 w 3198792"/>
              <a:gd name="csY6" fmla="*/ 523011 h 1005790"/>
              <a:gd name="csX7" fmla="*/ 3198792 w 3198792"/>
              <a:gd name="csY7" fmla="*/ 1005790 h 1005790"/>
              <a:gd name="csX8" fmla="*/ 2623009 w 3198792"/>
              <a:gd name="csY8" fmla="*/ 1005790 h 1005790"/>
              <a:gd name="csX9" fmla="*/ 1919275 w 3198792"/>
              <a:gd name="csY9" fmla="*/ 1005790 h 1005790"/>
              <a:gd name="csX10" fmla="*/ 1375481 w 3198792"/>
              <a:gd name="csY10" fmla="*/ 1005790 h 1005790"/>
              <a:gd name="csX11" fmla="*/ 735722 w 3198792"/>
              <a:gd name="csY11" fmla="*/ 1005790 h 1005790"/>
              <a:gd name="csX12" fmla="*/ 0 w 3198792"/>
              <a:gd name="csY12" fmla="*/ 1005790 h 1005790"/>
              <a:gd name="csX13" fmla="*/ 0 w 3198792"/>
              <a:gd name="csY13" fmla="*/ 482779 h 1005790"/>
              <a:gd name="csX14" fmla="*/ 0 w 3198792"/>
              <a:gd name="csY14" fmla="*/ 0 h 100579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3198792" h="1005790" fill="none" extrusionOk="0">
                <a:moveTo>
                  <a:pt x="0" y="0"/>
                </a:moveTo>
                <a:cubicBezTo>
                  <a:pt x="190960" y="24476"/>
                  <a:pt x="287949" y="-14292"/>
                  <a:pt x="575783" y="0"/>
                </a:cubicBezTo>
                <a:cubicBezTo>
                  <a:pt x="863617" y="14292"/>
                  <a:pt x="1011440" y="-3273"/>
                  <a:pt x="1215541" y="0"/>
                </a:cubicBezTo>
                <a:cubicBezTo>
                  <a:pt x="1419642" y="3273"/>
                  <a:pt x="1665863" y="1862"/>
                  <a:pt x="1887287" y="0"/>
                </a:cubicBezTo>
                <a:cubicBezTo>
                  <a:pt x="2108711" y="-1862"/>
                  <a:pt x="2256413" y="-11990"/>
                  <a:pt x="2463070" y="0"/>
                </a:cubicBezTo>
                <a:cubicBezTo>
                  <a:pt x="2669727" y="11990"/>
                  <a:pt x="2996703" y="-31935"/>
                  <a:pt x="3198792" y="0"/>
                </a:cubicBezTo>
                <a:cubicBezTo>
                  <a:pt x="3190281" y="171173"/>
                  <a:pt x="3199190" y="384653"/>
                  <a:pt x="3198792" y="523011"/>
                </a:cubicBezTo>
                <a:cubicBezTo>
                  <a:pt x="3198394" y="661369"/>
                  <a:pt x="3189837" y="774975"/>
                  <a:pt x="3198792" y="1005790"/>
                </a:cubicBezTo>
                <a:cubicBezTo>
                  <a:pt x="2912471" y="1019585"/>
                  <a:pt x="2783875" y="1026463"/>
                  <a:pt x="2623009" y="1005790"/>
                </a:cubicBezTo>
                <a:cubicBezTo>
                  <a:pt x="2462143" y="985117"/>
                  <a:pt x="2089700" y="994350"/>
                  <a:pt x="1919275" y="1005790"/>
                </a:cubicBezTo>
                <a:cubicBezTo>
                  <a:pt x="1748850" y="1017230"/>
                  <a:pt x="1509917" y="998356"/>
                  <a:pt x="1375481" y="1005790"/>
                </a:cubicBezTo>
                <a:cubicBezTo>
                  <a:pt x="1241045" y="1013224"/>
                  <a:pt x="894440" y="974460"/>
                  <a:pt x="735722" y="1005790"/>
                </a:cubicBezTo>
                <a:cubicBezTo>
                  <a:pt x="577004" y="1037120"/>
                  <a:pt x="234451" y="1033397"/>
                  <a:pt x="0" y="1005790"/>
                </a:cubicBezTo>
                <a:cubicBezTo>
                  <a:pt x="-6145" y="848465"/>
                  <a:pt x="25452" y="634153"/>
                  <a:pt x="0" y="482779"/>
                </a:cubicBezTo>
                <a:cubicBezTo>
                  <a:pt x="-25452" y="331405"/>
                  <a:pt x="-15967" y="201137"/>
                  <a:pt x="0" y="0"/>
                </a:cubicBezTo>
                <a:close/>
              </a:path>
              <a:path w="3198792" h="1005790" stroke="0" extrusionOk="0">
                <a:moveTo>
                  <a:pt x="0" y="0"/>
                </a:moveTo>
                <a:cubicBezTo>
                  <a:pt x="219587" y="-2295"/>
                  <a:pt x="470077" y="-14802"/>
                  <a:pt x="671746" y="0"/>
                </a:cubicBezTo>
                <a:cubicBezTo>
                  <a:pt x="873415" y="14802"/>
                  <a:pt x="1081757" y="-5259"/>
                  <a:pt x="1343493" y="0"/>
                </a:cubicBezTo>
                <a:cubicBezTo>
                  <a:pt x="1605229" y="5259"/>
                  <a:pt x="1791665" y="-4903"/>
                  <a:pt x="1919275" y="0"/>
                </a:cubicBezTo>
                <a:cubicBezTo>
                  <a:pt x="2046885" y="4903"/>
                  <a:pt x="2378543" y="-4478"/>
                  <a:pt x="2623009" y="0"/>
                </a:cubicBezTo>
                <a:cubicBezTo>
                  <a:pt x="2867475" y="4478"/>
                  <a:pt x="2981928" y="9673"/>
                  <a:pt x="3198792" y="0"/>
                </a:cubicBezTo>
                <a:cubicBezTo>
                  <a:pt x="3211735" y="165303"/>
                  <a:pt x="3196887" y="372260"/>
                  <a:pt x="3198792" y="492837"/>
                </a:cubicBezTo>
                <a:cubicBezTo>
                  <a:pt x="3200697" y="613414"/>
                  <a:pt x="3190903" y="775682"/>
                  <a:pt x="3198792" y="1005790"/>
                </a:cubicBezTo>
                <a:cubicBezTo>
                  <a:pt x="2979787" y="1001928"/>
                  <a:pt x="2759103" y="1025208"/>
                  <a:pt x="2527046" y="1005790"/>
                </a:cubicBezTo>
                <a:cubicBezTo>
                  <a:pt x="2294989" y="986372"/>
                  <a:pt x="2126335" y="1023634"/>
                  <a:pt x="1823311" y="1005790"/>
                </a:cubicBezTo>
                <a:cubicBezTo>
                  <a:pt x="1520287" y="987946"/>
                  <a:pt x="1391677" y="1002294"/>
                  <a:pt x="1279517" y="1005790"/>
                </a:cubicBezTo>
                <a:cubicBezTo>
                  <a:pt x="1167357" y="1009286"/>
                  <a:pt x="837060" y="1031140"/>
                  <a:pt x="671746" y="1005790"/>
                </a:cubicBezTo>
                <a:cubicBezTo>
                  <a:pt x="506432" y="980440"/>
                  <a:pt x="244906" y="998078"/>
                  <a:pt x="0" y="1005790"/>
                </a:cubicBezTo>
                <a:cubicBezTo>
                  <a:pt x="18457" y="770878"/>
                  <a:pt x="8461" y="738770"/>
                  <a:pt x="0" y="512953"/>
                </a:cubicBezTo>
                <a:cubicBezTo>
                  <a:pt x="-8461" y="287136"/>
                  <a:pt x="12246" y="197776"/>
                  <a:pt x="0" y="0"/>
                </a:cubicBezTo>
                <a:close/>
              </a:path>
            </a:pathLst>
          </a:custGeom>
          <a:solidFill>
            <a:schemeClr val="accent3">
              <a:lumMod val="40000"/>
              <a:lumOff val="60000"/>
            </a:schemeClr>
          </a:solidFill>
          <a:ln w="28575">
            <a:extLst>
              <a:ext uri="{C807C97D-BFC1-408E-A445-0C87EB9F89A2}">
                <ask:lineSketchStyleProps xmlns:ask="http://schemas.microsoft.com/office/drawing/2018/sketchyshapes" sd="3069438769">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pic>
        <p:nvPicPr>
          <p:cNvPr id="128" name="Picture 127" descr="Blue text on a black background&#10;&#10;AI-generated content may be incorrect.">
            <a:extLst>
              <a:ext uri="{FF2B5EF4-FFF2-40B4-BE49-F238E27FC236}">
                <a16:creationId xmlns:a16="http://schemas.microsoft.com/office/drawing/2014/main" id="{97394854-EDFD-3AB3-52CC-6D550DEC1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7850" y="177104"/>
            <a:ext cx="4355529" cy="1456488"/>
          </a:xfrm>
          <a:prstGeom prst="rect">
            <a:avLst/>
          </a:prstGeom>
        </p:spPr>
      </p:pic>
      <p:sp>
        <p:nvSpPr>
          <p:cNvPr id="2" name="Rectangle: Rounded Corners 1">
            <a:extLst>
              <a:ext uri="{FF2B5EF4-FFF2-40B4-BE49-F238E27FC236}">
                <a16:creationId xmlns:a16="http://schemas.microsoft.com/office/drawing/2014/main" id="{AE464149-A827-C1E9-B5A5-C5CF9F06509D}"/>
              </a:ext>
            </a:extLst>
          </p:cNvPr>
          <p:cNvSpPr/>
          <p:nvPr/>
        </p:nvSpPr>
        <p:spPr>
          <a:xfrm>
            <a:off x="3714771" y="170670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08" name="Group 107">
            <a:extLst>
              <a:ext uri="{FF2B5EF4-FFF2-40B4-BE49-F238E27FC236}">
                <a16:creationId xmlns:a16="http://schemas.microsoft.com/office/drawing/2014/main" id="{97EDA86B-ECD7-8A74-D80E-7FAAAA2A7C1C}"/>
              </a:ext>
            </a:extLst>
          </p:cNvPr>
          <p:cNvGrpSpPr/>
          <p:nvPr/>
        </p:nvGrpSpPr>
        <p:grpSpPr>
          <a:xfrm>
            <a:off x="5122027" y="2302299"/>
            <a:ext cx="2026772" cy="253075"/>
            <a:chOff x="4298057" y="1875648"/>
            <a:chExt cx="2221369" cy="273538"/>
          </a:xfrm>
        </p:grpSpPr>
        <p:sp>
          <p:nvSpPr>
            <p:cNvPr id="4" name="Rectangle 3">
              <a:extLst>
                <a:ext uri="{FF2B5EF4-FFF2-40B4-BE49-F238E27FC236}">
                  <a16:creationId xmlns:a16="http://schemas.microsoft.com/office/drawing/2014/main" id="{68CD0FF1-ECE6-E74E-A9A3-69B6CBCB43A9}"/>
                </a:ext>
              </a:extLst>
            </p:cNvPr>
            <p:cNvSpPr/>
            <p:nvPr/>
          </p:nvSpPr>
          <p:spPr>
            <a:xfrm>
              <a:off x="4298057" y="18756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 name="Rectangle 8">
              <a:extLst>
                <a:ext uri="{FF2B5EF4-FFF2-40B4-BE49-F238E27FC236}">
                  <a16:creationId xmlns:a16="http://schemas.microsoft.com/office/drawing/2014/main" id="{049F0AAD-D30D-A8C4-C178-8221A776E9B8}"/>
                </a:ext>
              </a:extLst>
            </p:cNvPr>
            <p:cNvSpPr/>
            <p:nvPr/>
          </p:nvSpPr>
          <p:spPr>
            <a:xfrm rot="5400000">
              <a:off x="4800439"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2" name="Rectangle 11">
              <a:extLst>
                <a:ext uri="{FF2B5EF4-FFF2-40B4-BE49-F238E27FC236}">
                  <a16:creationId xmlns:a16="http://schemas.microsoft.com/office/drawing/2014/main" id="{6372FF79-97F6-D517-59E9-4D1830789EDA}"/>
                </a:ext>
              </a:extLst>
            </p:cNvPr>
            <p:cNvSpPr/>
            <p:nvPr/>
          </p:nvSpPr>
          <p:spPr>
            <a:xfrm>
              <a:off x="5261158" y="1875648"/>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3" name="Rectangle 12">
              <a:extLst>
                <a:ext uri="{FF2B5EF4-FFF2-40B4-BE49-F238E27FC236}">
                  <a16:creationId xmlns:a16="http://schemas.microsoft.com/office/drawing/2014/main" id="{0E878809-34B3-C18C-24DE-3F721D3F8BA1}"/>
                </a:ext>
              </a:extLst>
            </p:cNvPr>
            <p:cNvSpPr/>
            <p:nvPr/>
          </p:nvSpPr>
          <p:spPr>
            <a:xfrm rot="16200000">
              <a:off x="5755502" y="1852087"/>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15" name="Rectangle 14">
              <a:extLst>
                <a:ext uri="{FF2B5EF4-FFF2-40B4-BE49-F238E27FC236}">
                  <a16:creationId xmlns:a16="http://schemas.microsoft.com/office/drawing/2014/main" id="{CA6AB69B-4149-987A-A306-40D1788692AF}"/>
                </a:ext>
              </a:extLst>
            </p:cNvPr>
            <p:cNvSpPr/>
            <p:nvPr/>
          </p:nvSpPr>
          <p:spPr>
            <a:xfrm rot="5400000">
              <a:off x="6229263"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24" name="TextBox 23">
            <a:extLst>
              <a:ext uri="{FF2B5EF4-FFF2-40B4-BE49-F238E27FC236}">
                <a16:creationId xmlns:a16="http://schemas.microsoft.com/office/drawing/2014/main" id="{CEB31CEF-DA6A-B490-E570-86E98260BD4B}"/>
              </a:ext>
            </a:extLst>
          </p:cNvPr>
          <p:cNvSpPr txBox="1"/>
          <p:nvPr/>
        </p:nvSpPr>
        <p:spPr>
          <a:xfrm>
            <a:off x="3828830" y="1753072"/>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Company career pages</a:t>
            </a:r>
          </a:p>
          <a:p>
            <a:pPr>
              <a:spcAft>
                <a:spcPts val="750"/>
              </a:spcAft>
            </a:pPr>
            <a:r>
              <a:rPr lang="en-AU" sz="1000" i="1" noProof="0">
                <a:solidFill>
                  <a:schemeClr val="tx2"/>
                </a:solidFill>
              </a:rPr>
              <a:t>Directly accessible but may require more targeted research.</a:t>
            </a:r>
            <a:endParaRPr lang="en-AU" sz="1000" b="0" i="1" noProof="0">
              <a:solidFill>
                <a:schemeClr val="tx2"/>
              </a:solidFill>
              <a:effectLst/>
              <a:latin typeface="Arial" panose="020B0604020202020204" pitchFamily="34" charset="0"/>
            </a:endParaRPr>
          </a:p>
        </p:txBody>
      </p:sp>
      <p:sp>
        <p:nvSpPr>
          <p:cNvPr id="26" name="TextBox 25">
            <a:extLst>
              <a:ext uri="{FF2B5EF4-FFF2-40B4-BE49-F238E27FC236}">
                <a16:creationId xmlns:a16="http://schemas.microsoft.com/office/drawing/2014/main" id="{9A8B0CCF-D775-02E4-73E1-F044823971B4}"/>
              </a:ext>
            </a:extLst>
          </p:cNvPr>
          <p:cNvSpPr txBox="1"/>
          <p:nvPr/>
        </p:nvSpPr>
        <p:spPr>
          <a:xfrm>
            <a:off x="3834018" y="232535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44" name="Rectangle: Rounded Corners 43">
            <a:extLst>
              <a:ext uri="{FF2B5EF4-FFF2-40B4-BE49-F238E27FC236}">
                <a16:creationId xmlns:a16="http://schemas.microsoft.com/office/drawing/2014/main" id="{DD114A4C-0A0A-4FF9-1A68-3FA54257F008}"/>
              </a:ext>
            </a:extLst>
          </p:cNvPr>
          <p:cNvSpPr/>
          <p:nvPr/>
        </p:nvSpPr>
        <p:spPr>
          <a:xfrm>
            <a:off x="3714771" y="284333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1" name="Group 110">
            <a:extLst>
              <a:ext uri="{FF2B5EF4-FFF2-40B4-BE49-F238E27FC236}">
                <a16:creationId xmlns:a16="http://schemas.microsoft.com/office/drawing/2014/main" id="{C77C4351-9FE7-EF14-5402-D417A45B39E9}"/>
              </a:ext>
            </a:extLst>
          </p:cNvPr>
          <p:cNvGrpSpPr/>
          <p:nvPr/>
        </p:nvGrpSpPr>
        <p:grpSpPr>
          <a:xfrm>
            <a:off x="5122027" y="3438930"/>
            <a:ext cx="2026772" cy="253075"/>
            <a:chOff x="4298057" y="3104183"/>
            <a:chExt cx="2221369" cy="273538"/>
          </a:xfrm>
        </p:grpSpPr>
        <p:sp>
          <p:nvSpPr>
            <p:cNvPr id="45" name="Rectangle 44">
              <a:extLst>
                <a:ext uri="{FF2B5EF4-FFF2-40B4-BE49-F238E27FC236}">
                  <a16:creationId xmlns:a16="http://schemas.microsoft.com/office/drawing/2014/main" id="{EE08EF96-2D32-BE9C-6854-CED968D89361}"/>
                </a:ext>
              </a:extLst>
            </p:cNvPr>
            <p:cNvSpPr/>
            <p:nvPr/>
          </p:nvSpPr>
          <p:spPr>
            <a:xfrm>
              <a:off x="4298057" y="3104184"/>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6" name="Rectangle 45">
              <a:extLst>
                <a:ext uri="{FF2B5EF4-FFF2-40B4-BE49-F238E27FC236}">
                  <a16:creationId xmlns:a16="http://schemas.microsoft.com/office/drawing/2014/main" id="{D9897523-A89A-AD59-2673-340BDC592D50}"/>
                </a:ext>
              </a:extLst>
            </p:cNvPr>
            <p:cNvSpPr/>
            <p:nvPr/>
          </p:nvSpPr>
          <p:spPr>
            <a:xfrm rot="5400000">
              <a:off x="4800439"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7" name="Rectangle 46">
              <a:extLst>
                <a:ext uri="{FF2B5EF4-FFF2-40B4-BE49-F238E27FC236}">
                  <a16:creationId xmlns:a16="http://schemas.microsoft.com/office/drawing/2014/main" id="{C9930240-FC52-740C-9B84-1747A15D0EE1}"/>
                </a:ext>
              </a:extLst>
            </p:cNvPr>
            <p:cNvSpPr/>
            <p:nvPr/>
          </p:nvSpPr>
          <p:spPr>
            <a:xfrm>
              <a:off x="5261158" y="3104183"/>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8" name="Rectangle 47">
              <a:extLst>
                <a:ext uri="{FF2B5EF4-FFF2-40B4-BE49-F238E27FC236}">
                  <a16:creationId xmlns:a16="http://schemas.microsoft.com/office/drawing/2014/main" id="{F4BD7A2E-7BC0-A273-9CEA-1D8813DBEC9B}"/>
                </a:ext>
              </a:extLst>
            </p:cNvPr>
            <p:cNvSpPr/>
            <p:nvPr/>
          </p:nvSpPr>
          <p:spPr>
            <a:xfrm rot="16200000">
              <a:off x="5755502" y="3080622"/>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49" name="Rectangle 48">
              <a:extLst>
                <a:ext uri="{FF2B5EF4-FFF2-40B4-BE49-F238E27FC236}">
                  <a16:creationId xmlns:a16="http://schemas.microsoft.com/office/drawing/2014/main" id="{4C26209E-C929-69F5-B48A-BF6B3303FE57}"/>
                </a:ext>
              </a:extLst>
            </p:cNvPr>
            <p:cNvSpPr/>
            <p:nvPr/>
          </p:nvSpPr>
          <p:spPr>
            <a:xfrm rot="5400000">
              <a:off x="6229263"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50" name="TextBox 49">
            <a:extLst>
              <a:ext uri="{FF2B5EF4-FFF2-40B4-BE49-F238E27FC236}">
                <a16:creationId xmlns:a16="http://schemas.microsoft.com/office/drawing/2014/main" id="{BB37B09B-6BB1-C2CA-CE6F-52A7E79F7C57}"/>
              </a:ext>
            </a:extLst>
          </p:cNvPr>
          <p:cNvSpPr txBox="1"/>
          <p:nvPr/>
        </p:nvSpPr>
        <p:spPr>
          <a:xfrm>
            <a:off x="3828831" y="2901453"/>
            <a:ext cx="4017509" cy="518091"/>
          </a:xfrm>
          <a:prstGeom prst="rect">
            <a:avLst/>
          </a:prstGeom>
          <a:noFill/>
        </p:spPr>
        <p:txBody>
          <a:bodyPr wrap="square">
            <a:spAutoFit/>
          </a:bodyPr>
          <a:lstStyle/>
          <a:p>
            <a:pPr>
              <a:spcAft>
                <a:spcPts val="750"/>
              </a:spcAft>
            </a:pPr>
            <a:r>
              <a:rPr lang="en-AU" sz="1100" b="1" noProof="0">
                <a:solidFill>
                  <a:srgbClr val="000000"/>
                </a:solidFill>
                <a:latin typeface="Arial" panose="020B0604020202020204" pitchFamily="34" charset="0"/>
              </a:rPr>
              <a:t>Online job boards or marketplaces</a:t>
            </a:r>
          </a:p>
          <a:p>
            <a:r>
              <a:rPr lang="en-AU" sz="1000" i="1" noProof="0">
                <a:solidFill>
                  <a:schemeClr val="tx2"/>
                </a:solidFill>
              </a:rPr>
              <a:t>Easy to access, require minimal experience, and often free to use.</a:t>
            </a:r>
          </a:p>
        </p:txBody>
      </p:sp>
      <p:sp>
        <p:nvSpPr>
          <p:cNvPr id="51" name="TextBox 50">
            <a:extLst>
              <a:ext uri="{FF2B5EF4-FFF2-40B4-BE49-F238E27FC236}">
                <a16:creationId xmlns:a16="http://schemas.microsoft.com/office/drawing/2014/main" id="{D9C50777-6A2B-420E-A4E4-D3A175523425}"/>
              </a:ext>
            </a:extLst>
          </p:cNvPr>
          <p:cNvSpPr txBox="1"/>
          <p:nvPr/>
        </p:nvSpPr>
        <p:spPr>
          <a:xfrm>
            <a:off x="3834018" y="346198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52" name="Rectangle: Rounded Corners 51">
            <a:extLst>
              <a:ext uri="{FF2B5EF4-FFF2-40B4-BE49-F238E27FC236}">
                <a16:creationId xmlns:a16="http://schemas.microsoft.com/office/drawing/2014/main" id="{77CB167A-6909-1EFE-94FE-44E6A7063CD1}"/>
              </a:ext>
            </a:extLst>
          </p:cNvPr>
          <p:cNvSpPr/>
          <p:nvPr/>
        </p:nvSpPr>
        <p:spPr>
          <a:xfrm>
            <a:off x="3690558" y="4004532"/>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2" name="Group 111">
            <a:extLst>
              <a:ext uri="{FF2B5EF4-FFF2-40B4-BE49-F238E27FC236}">
                <a16:creationId xmlns:a16="http://schemas.microsoft.com/office/drawing/2014/main" id="{18597E9A-640A-291D-58A2-231B537D6B39}"/>
              </a:ext>
            </a:extLst>
          </p:cNvPr>
          <p:cNvGrpSpPr/>
          <p:nvPr/>
        </p:nvGrpSpPr>
        <p:grpSpPr>
          <a:xfrm>
            <a:off x="5097813" y="4600122"/>
            <a:ext cx="2026772" cy="253075"/>
            <a:chOff x="4271519" y="4359266"/>
            <a:chExt cx="2221369" cy="273538"/>
          </a:xfrm>
        </p:grpSpPr>
        <p:sp>
          <p:nvSpPr>
            <p:cNvPr id="53" name="Rectangle 52">
              <a:extLst>
                <a:ext uri="{FF2B5EF4-FFF2-40B4-BE49-F238E27FC236}">
                  <a16:creationId xmlns:a16="http://schemas.microsoft.com/office/drawing/2014/main" id="{5FF1A3AE-A65F-CA54-2F04-3AAB3F0BECDD}"/>
                </a:ext>
              </a:extLst>
            </p:cNvPr>
            <p:cNvSpPr/>
            <p:nvPr/>
          </p:nvSpPr>
          <p:spPr>
            <a:xfrm>
              <a:off x="4271519" y="4359267"/>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4" name="Rectangle 53">
              <a:extLst>
                <a:ext uri="{FF2B5EF4-FFF2-40B4-BE49-F238E27FC236}">
                  <a16:creationId xmlns:a16="http://schemas.microsoft.com/office/drawing/2014/main" id="{13F660B0-C215-77E7-1DF3-38450CBF3144}"/>
                </a:ext>
              </a:extLst>
            </p:cNvPr>
            <p:cNvSpPr/>
            <p:nvPr/>
          </p:nvSpPr>
          <p:spPr>
            <a:xfrm rot="5400000">
              <a:off x="4773901"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5" name="Rectangle 54">
              <a:extLst>
                <a:ext uri="{FF2B5EF4-FFF2-40B4-BE49-F238E27FC236}">
                  <a16:creationId xmlns:a16="http://schemas.microsoft.com/office/drawing/2014/main" id="{68AC4758-0261-B214-DA95-1B1CED25F5D9}"/>
                </a:ext>
              </a:extLst>
            </p:cNvPr>
            <p:cNvSpPr/>
            <p:nvPr/>
          </p:nvSpPr>
          <p:spPr>
            <a:xfrm>
              <a:off x="5234620" y="4359266"/>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6" name="Rectangle 55">
              <a:extLst>
                <a:ext uri="{FF2B5EF4-FFF2-40B4-BE49-F238E27FC236}">
                  <a16:creationId xmlns:a16="http://schemas.microsoft.com/office/drawing/2014/main" id="{50779AC4-676A-EE68-516F-2E6E88A5097F}"/>
                </a:ext>
              </a:extLst>
            </p:cNvPr>
            <p:cNvSpPr/>
            <p:nvPr/>
          </p:nvSpPr>
          <p:spPr>
            <a:xfrm rot="16200000">
              <a:off x="5728964" y="4335705"/>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57" name="Rectangle 56">
              <a:extLst>
                <a:ext uri="{FF2B5EF4-FFF2-40B4-BE49-F238E27FC236}">
                  <a16:creationId xmlns:a16="http://schemas.microsoft.com/office/drawing/2014/main" id="{84F4613F-E0D4-37D5-2F47-80F8CDC02541}"/>
                </a:ext>
              </a:extLst>
            </p:cNvPr>
            <p:cNvSpPr/>
            <p:nvPr/>
          </p:nvSpPr>
          <p:spPr>
            <a:xfrm rot="5400000">
              <a:off x="6202725"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58" name="TextBox 57">
            <a:extLst>
              <a:ext uri="{FF2B5EF4-FFF2-40B4-BE49-F238E27FC236}">
                <a16:creationId xmlns:a16="http://schemas.microsoft.com/office/drawing/2014/main" id="{7688D6F3-BF55-ABE3-E26B-AC4EDDA890A2}"/>
              </a:ext>
            </a:extLst>
          </p:cNvPr>
          <p:cNvSpPr txBox="1"/>
          <p:nvPr/>
        </p:nvSpPr>
        <p:spPr>
          <a:xfrm>
            <a:off x="3804617" y="4062645"/>
            <a:ext cx="3876856" cy="518091"/>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LinkedIn and social media platforms</a:t>
            </a:r>
          </a:p>
          <a:p>
            <a:pPr>
              <a:spcAft>
                <a:spcPts val="750"/>
              </a:spcAft>
            </a:pPr>
            <a:r>
              <a:rPr lang="en-AU" sz="1000" i="1" noProof="0">
                <a:solidFill>
                  <a:schemeClr val="tx2"/>
                </a:solidFill>
              </a:rPr>
              <a:t>Free to join but effectiveness increases with professional content.</a:t>
            </a:r>
            <a:endParaRPr lang="en-AU" sz="1000" b="0" i="1" noProof="0">
              <a:solidFill>
                <a:schemeClr val="tx2"/>
              </a:solidFill>
              <a:effectLst/>
              <a:latin typeface="Arial" panose="020B0604020202020204" pitchFamily="34" charset="0"/>
            </a:endParaRPr>
          </a:p>
        </p:txBody>
      </p:sp>
      <p:sp>
        <p:nvSpPr>
          <p:cNvPr id="59" name="TextBox 58">
            <a:extLst>
              <a:ext uri="{FF2B5EF4-FFF2-40B4-BE49-F238E27FC236}">
                <a16:creationId xmlns:a16="http://schemas.microsoft.com/office/drawing/2014/main" id="{3E6DD76A-7E2E-7D8A-53FB-34B6796F561B}"/>
              </a:ext>
            </a:extLst>
          </p:cNvPr>
          <p:cNvSpPr txBox="1"/>
          <p:nvPr/>
        </p:nvSpPr>
        <p:spPr>
          <a:xfrm>
            <a:off x="3809805" y="4623180"/>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60" name="Rectangle: Rounded Corners 59">
            <a:extLst>
              <a:ext uri="{FF2B5EF4-FFF2-40B4-BE49-F238E27FC236}">
                <a16:creationId xmlns:a16="http://schemas.microsoft.com/office/drawing/2014/main" id="{3DB21143-E437-2504-A3B6-9FA018B72629}"/>
              </a:ext>
            </a:extLst>
          </p:cNvPr>
          <p:cNvSpPr/>
          <p:nvPr/>
        </p:nvSpPr>
        <p:spPr>
          <a:xfrm>
            <a:off x="3690558" y="5165724"/>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5" name="Group 114">
            <a:extLst>
              <a:ext uri="{FF2B5EF4-FFF2-40B4-BE49-F238E27FC236}">
                <a16:creationId xmlns:a16="http://schemas.microsoft.com/office/drawing/2014/main" id="{AB55966C-9F16-EE81-63E9-751DDBFD2E62}"/>
              </a:ext>
            </a:extLst>
          </p:cNvPr>
          <p:cNvGrpSpPr/>
          <p:nvPr/>
        </p:nvGrpSpPr>
        <p:grpSpPr>
          <a:xfrm>
            <a:off x="5097813" y="5761315"/>
            <a:ext cx="2026772" cy="253075"/>
            <a:chOff x="4271519" y="5614349"/>
            <a:chExt cx="2221369" cy="273538"/>
          </a:xfrm>
        </p:grpSpPr>
        <p:sp>
          <p:nvSpPr>
            <p:cNvPr id="61" name="Rectangle 60">
              <a:extLst>
                <a:ext uri="{FF2B5EF4-FFF2-40B4-BE49-F238E27FC236}">
                  <a16:creationId xmlns:a16="http://schemas.microsoft.com/office/drawing/2014/main" id="{1D9D29C5-1AFE-1E55-7230-BE654B3F7DF7}"/>
                </a:ext>
              </a:extLst>
            </p:cNvPr>
            <p:cNvSpPr/>
            <p:nvPr/>
          </p:nvSpPr>
          <p:spPr>
            <a:xfrm>
              <a:off x="4271519" y="5614350"/>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2" name="Rectangle 61">
              <a:extLst>
                <a:ext uri="{FF2B5EF4-FFF2-40B4-BE49-F238E27FC236}">
                  <a16:creationId xmlns:a16="http://schemas.microsoft.com/office/drawing/2014/main" id="{D74D7F39-5631-A8F5-F4AA-C8C9BA521FC3}"/>
                </a:ext>
              </a:extLst>
            </p:cNvPr>
            <p:cNvSpPr/>
            <p:nvPr/>
          </p:nvSpPr>
          <p:spPr>
            <a:xfrm rot="5400000">
              <a:off x="4773901"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3" name="Rectangle 62">
              <a:extLst>
                <a:ext uri="{FF2B5EF4-FFF2-40B4-BE49-F238E27FC236}">
                  <a16:creationId xmlns:a16="http://schemas.microsoft.com/office/drawing/2014/main" id="{73ACA78A-7967-5232-0D2C-0FB60ED11A7F}"/>
                </a:ext>
              </a:extLst>
            </p:cNvPr>
            <p:cNvSpPr/>
            <p:nvPr/>
          </p:nvSpPr>
          <p:spPr>
            <a:xfrm>
              <a:off x="5234620" y="56143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4" name="Rectangle 63">
              <a:extLst>
                <a:ext uri="{FF2B5EF4-FFF2-40B4-BE49-F238E27FC236}">
                  <a16:creationId xmlns:a16="http://schemas.microsoft.com/office/drawing/2014/main" id="{A73AB744-2296-B0DC-2351-130EA1071144}"/>
                </a:ext>
              </a:extLst>
            </p:cNvPr>
            <p:cNvSpPr/>
            <p:nvPr/>
          </p:nvSpPr>
          <p:spPr>
            <a:xfrm rot="16200000">
              <a:off x="5728964" y="5590788"/>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65" name="Rectangle 64">
              <a:extLst>
                <a:ext uri="{FF2B5EF4-FFF2-40B4-BE49-F238E27FC236}">
                  <a16:creationId xmlns:a16="http://schemas.microsoft.com/office/drawing/2014/main" id="{BA61906A-B86F-A2DC-2A7E-45BCC55A83C3}"/>
                </a:ext>
              </a:extLst>
            </p:cNvPr>
            <p:cNvSpPr/>
            <p:nvPr/>
          </p:nvSpPr>
          <p:spPr>
            <a:xfrm rot="5400000">
              <a:off x="6202725"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66" name="TextBox 65">
            <a:extLst>
              <a:ext uri="{FF2B5EF4-FFF2-40B4-BE49-F238E27FC236}">
                <a16:creationId xmlns:a16="http://schemas.microsoft.com/office/drawing/2014/main" id="{AEF1F64A-6450-052A-528A-CBDFEFFE7ED3}"/>
              </a:ext>
            </a:extLst>
          </p:cNvPr>
          <p:cNvSpPr txBox="1"/>
          <p:nvPr/>
        </p:nvSpPr>
        <p:spPr>
          <a:xfrm>
            <a:off x="3804617" y="5223837"/>
            <a:ext cx="3876856" cy="518091"/>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Recruitment agencies and head-hunters</a:t>
            </a:r>
          </a:p>
          <a:p>
            <a:pPr>
              <a:spcAft>
                <a:spcPts val="750"/>
              </a:spcAft>
            </a:pPr>
            <a:r>
              <a:rPr lang="en-AU" sz="1000" i="1" noProof="0">
                <a:solidFill>
                  <a:schemeClr val="tx2"/>
                </a:solidFill>
              </a:rPr>
              <a:t>Focus on experienced candidates, less accessible for beginners.</a:t>
            </a:r>
          </a:p>
        </p:txBody>
      </p:sp>
      <p:sp>
        <p:nvSpPr>
          <p:cNvPr id="67" name="TextBox 66">
            <a:extLst>
              <a:ext uri="{FF2B5EF4-FFF2-40B4-BE49-F238E27FC236}">
                <a16:creationId xmlns:a16="http://schemas.microsoft.com/office/drawing/2014/main" id="{C89EDC32-C5E1-152D-3095-AB420E1799C8}"/>
              </a:ext>
            </a:extLst>
          </p:cNvPr>
          <p:cNvSpPr txBox="1"/>
          <p:nvPr/>
        </p:nvSpPr>
        <p:spPr>
          <a:xfrm>
            <a:off x="3809805" y="5784372"/>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68" name="Rectangle: Rounded Corners 67">
            <a:extLst>
              <a:ext uri="{FF2B5EF4-FFF2-40B4-BE49-F238E27FC236}">
                <a16:creationId xmlns:a16="http://schemas.microsoft.com/office/drawing/2014/main" id="{0A52A429-9D73-FC72-C2B2-E6BEFDEAFE12}"/>
              </a:ext>
            </a:extLst>
          </p:cNvPr>
          <p:cNvSpPr/>
          <p:nvPr/>
        </p:nvSpPr>
        <p:spPr>
          <a:xfrm>
            <a:off x="7938005" y="170670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09" name="Group 108">
            <a:extLst>
              <a:ext uri="{FF2B5EF4-FFF2-40B4-BE49-F238E27FC236}">
                <a16:creationId xmlns:a16="http://schemas.microsoft.com/office/drawing/2014/main" id="{EE7F3B05-3540-BDEB-E69A-55E775309016}"/>
              </a:ext>
            </a:extLst>
          </p:cNvPr>
          <p:cNvGrpSpPr/>
          <p:nvPr/>
        </p:nvGrpSpPr>
        <p:grpSpPr>
          <a:xfrm>
            <a:off x="9345260" y="2302299"/>
            <a:ext cx="2026772" cy="253075"/>
            <a:chOff x="8926778" y="1875648"/>
            <a:chExt cx="2221369" cy="273538"/>
          </a:xfrm>
        </p:grpSpPr>
        <p:sp>
          <p:nvSpPr>
            <p:cNvPr id="69" name="Rectangle 68">
              <a:extLst>
                <a:ext uri="{FF2B5EF4-FFF2-40B4-BE49-F238E27FC236}">
                  <a16:creationId xmlns:a16="http://schemas.microsoft.com/office/drawing/2014/main" id="{09A4BC86-4B75-5979-4A5B-8C6CEBB7BEDD}"/>
                </a:ext>
              </a:extLst>
            </p:cNvPr>
            <p:cNvSpPr/>
            <p:nvPr/>
          </p:nvSpPr>
          <p:spPr>
            <a:xfrm>
              <a:off x="8926778" y="18756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0" name="Rectangle 69">
              <a:extLst>
                <a:ext uri="{FF2B5EF4-FFF2-40B4-BE49-F238E27FC236}">
                  <a16:creationId xmlns:a16="http://schemas.microsoft.com/office/drawing/2014/main" id="{9A5E4051-4ADE-1AD3-89B0-A429C900F572}"/>
                </a:ext>
              </a:extLst>
            </p:cNvPr>
            <p:cNvSpPr/>
            <p:nvPr/>
          </p:nvSpPr>
          <p:spPr>
            <a:xfrm rot="5400000">
              <a:off x="9429160"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1" name="Rectangle 70">
              <a:extLst>
                <a:ext uri="{FF2B5EF4-FFF2-40B4-BE49-F238E27FC236}">
                  <a16:creationId xmlns:a16="http://schemas.microsoft.com/office/drawing/2014/main" id="{E8AA12E2-7E8B-4EFF-E457-3A9A36731BB6}"/>
                </a:ext>
              </a:extLst>
            </p:cNvPr>
            <p:cNvSpPr/>
            <p:nvPr/>
          </p:nvSpPr>
          <p:spPr>
            <a:xfrm>
              <a:off x="9889879" y="1875648"/>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2" name="Rectangle 71">
              <a:extLst>
                <a:ext uri="{FF2B5EF4-FFF2-40B4-BE49-F238E27FC236}">
                  <a16:creationId xmlns:a16="http://schemas.microsoft.com/office/drawing/2014/main" id="{D82FDE7E-5A83-1696-536C-C176F3A82E18}"/>
                </a:ext>
              </a:extLst>
            </p:cNvPr>
            <p:cNvSpPr/>
            <p:nvPr/>
          </p:nvSpPr>
          <p:spPr>
            <a:xfrm rot="16200000">
              <a:off x="10384223" y="1852087"/>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3" name="Rectangle 72">
              <a:extLst>
                <a:ext uri="{FF2B5EF4-FFF2-40B4-BE49-F238E27FC236}">
                  <a16:creationId xmlns:a16="http://schemas.microsoft.com/office/drawing/2014/main" id="{F9F12DEE-B285-8385-42DF-EEB77E9159EE}"/>
                </a:ext>
              </a:extLst>
            </p:cNvPr>
            <p:cNvSpPr/>
            <p:nvPr/>
          </p:nvSpPr>
          <p:spPr>
            <a:xfrm rot="5400000">
              <a:off x="10857984" y="1852090"/>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74" name="TextBox 73">
            <a:extLst>
              <a:ext uri="{FF2B5EF4-FFF2-40B4-BE49-F238E27FC236}">
                <a16:creationId xmlns:a16="http://schemas.microsoft.com/office/drawing/2014/main" id="{B8C35333-FCD4-5C31-366E-89D2D813388F}"/>
              </a:ext>
            </a:extLst>
          </p:cNvPr>
          <p:cNvSpPr txBox="1"/>
          <p:nvPr/>
        </p:nvSpPr>
        <p:spPr>
          <a:xfrm>
            <a:off x="8052064" y="1753072"/>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Alumni networks, professional associations</a:t>
            </a:r>
          </a:p>
          <a:p>
            <a:pPr>
              <a:spcAft>
                <a:spcPts val="750"/>
              </a:spcAft>
            </a:pPr>
            <a:r>
              <a:rPr lang="en-AU" sz="1000" i="1" noProof="0">
                <a:solidFill>
                  <a:schemeClr val="tx2"/>
                </a:solidFill>
              </a:rPr>
              <a:t>May require membership or educational background.</a:t>
            </a:r>
            <a:endParaRPr lang="en-AU" sz="1000" b="0" i="1" noProof="0">
              <a:solidFill>
                <a:schemeClr val="tx2"/>
              </a:solidFill>
              <a:effectLst/>
              <a:latin typeface="Arial" panose="020B0604020202020204" pitchFamily="34" charset="0"/>
            </a:endParaRPr>
          </a:p>
        </p:txBody>
      </p:sp>
      <p:sp>
        <p:nvSpPr>
          <p:cNvPr id="75" name="TextBox 74">
            <a:extLst>
              <a:ext uri="{FF2B5EF4-FFF2-40B4-BE49-F238E27FC236}">
                <a16:creationId xmlns:a16="http://schemas.microsoft.com/office/drawing/2014/main" id="{7743EEF7-7849-59DA-0056-F81ADD19C6B6}"/>
              </a:ext>
            </a:extLst>
          </p:cNvPr>
          <p:cNvSpPr txBox="1"/>
          <p:nvPr/>
        </p:nvSpPr>
        <p:spPr>
          <a:xfrm>
            <a:off x="8057251" y="232535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76" name="Rectangle: Rounded Corners 75">
            <a:extLst>
              <a:ext uri="{FF2B5EF4-FFF2-40B4-BE49-F238E27FC236}">
                <a16:creationId xmlns:a16="http://schemas.microsoft.com/office/drawing/2014/main" id="{066AE729-7110-0D6C-3F7E-C7828A4BD3E8}"/>
              </a:ext>
            </a:extLst>
          </p:cNvPr>
          <p:cNvSpPr/>
          <p:nvPr/>
        </p:nvSpPr>
        <p:spPr>
          <a:xfrm>
            <a:off x="7938005" y="2843339"/>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0" name="Group 109">
            <a:extLst>
              <a:ext uri="{FF2B5EF4-FFF2-40B4-BE49-F238E27FC236}">
                <a16:creationId xmlns:a16="http://schemas.microsoft.com/office/drawing/2014/main" id="{90662B7E-0393-E88B-CBBB-9ED226E968DD}"/>
              </a:ext>
            </a:extLst>
          </p:cNvPr>
          <p:cNvGrpSpPr/>
          <p:nvPr/>
        </p:nvGrpSpPr>
        <p:grpSpPr>
          <a:xfrm>
            <a:off x="9345260" y="3438930"/>
            <a:ext cx="2026772" cy="253075"/>
            <a:chOff x="8926778" y="3104183"/>
            <a:chExt cx="2221369" cy="273538"/>
          </a:xfrm>
        </p:grpSpPr>
        <p:sp>
          <p:nvSpPr>
            <p:cNvPr id="77" name="Rectangle 76">
              <a:extLst>
                <a:ext uri="{FF2B5EF4-FFF2-40B4-BE49-F238E27FC236}">
                  <a16:creationId xmlns:a16="http://schemas.microsoft.com/office/drawing/2014/main" id="{0D23F552-FECE-2BFC-DF21-6B97793E9E28}"/>
                </a:ext>
              </a:extLst>
            </p:cNvPr>
            <p:cNvSpPr/>
            <p:nvPr/>
          </p:nvSpPr>
          <p:spPr>
            <a:xfrm>
              <a:off x="8926778" y="3104184"/>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8" name="Rectangle 77">
              <a:extLst>
                <a:ext uri="{FF2B5EF4-FFF2-40B4-BE49-F238E27FC236}">
                  <a16:creationId xmlns:a16="http://schemas.microsoft.com/office/drawing/2014/main" id="{C63DC265-3492-63BA-92AB-4766195DF1FC}"/>
                </a:ext>
              </a:extLst>
            </p:cNvPr>
            <p:cNvSpPr/>
            <p:nvPr/>
          </p:nvSpPr>
          <p:spPr>
            <a:xfrm rot="5400000">
              <a:off x="9429160"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79" name="Rectangle 78">
              <a:extLst>
                <a:ext uri="{FF2B5EF4-FFF2-40B4-BE49-F238E27FC236}">
                  <a16:creationId xmlns:a16="http://schemas.microsoft.com/office/drawing/2014/main" id="{569699DD-4743-FF27-5B58-D00A4718E6EE}"/>
                </a:ext>
              </a:extLst>
            </p:cNvPr>
            <p:cNvSpPr/>
            <p:nvPr/>
          </p:nvSpPr>
          <p:spPr>
            <a:xfrm>
              <a:off x="9889879" y="3104183"/>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0" name="Rectangle 79">
              <a:extLst>
                <a:ext uri="{FF2B5EF4-FFF2-40B4-BE49-F238E27FC236}">
                  <a16:creationId xmlns:a16="http://schemas.microsoft.com/office/drawing/2014/main" id="{131C3974-A15A-D22B-D2BF-2D11CFF7E741}"/>
                </a:ext>
              </a:extLst>
            </p:cNvPr>
            <p:cNvSpPr/>
            <p:nvPr/>
          </p:nvSpPr>
          <p:spPr>
            <a:xfrm rot="16200000">
              <a:off x="10384223" y="3080622"/>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1" name="Rectangle 80">
              <a:extLst>
                <a:ext uri="{FF2B5EF4-FFF2-40B4-BE49-F238E27FC236}">
                  <a16:creationId xmlns:a16="http://schemas.microsoft.com/office/drawing/2014/main" id="{7AC16AE9-4571-D037-689C-49B3DD7B3C55}"/>
                </a:ext>
              </a:extLst>
            </p:cNvPr>
            <p:cNvSpPr/>
            <p:nvPr/>
          </p:nvSpPr>
          <p:spPr>
            <a:xfrm rot="5400000">
              <a:off x="10857984" y="3080625"/>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82" name="TextBox 81">
            <a:extLst>
              <a:ext uri="{FF2B5EF4-FFF2-40B4-BE49-F238E27FC236}">
                <a16:creationId xmlns:a16="http://schemas.microsoft.com/office/drawing/2014/main" id="{F1A71A5D-B49C-B53F-5A2B-52CD9E90A132}"/>
              </a:ext>
            </a:extLst>
          </p:cNvPr>
          <p:cNvSpPr txBox="1"/>
          <p:nvPr/>
        </p:nvSpPr>
        <p:spPr>
          <a:xfrm>
            <a:off x="8052064" y="2901453"/>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Informational interviews with industry </a:t>
            </a:r>
          </a:p>
          <a:p>
            <a:pPr>
              <a:spcAft>
                <a:spcPts val="750"/>
              </a:spcAft>
            </a:pPr>
            <a:r>
              <a:rPr lang="en-AU" sz="1000" i="1" noProof="0">
                <a:solidFill>
                  <a:schemeClr val="tx2"/>
                </a:solidFill>
              </a:rPr>
              <a:t>Requires research and outreach skills.</a:t>
            </a:r>
            <a:endParaRPr lang="en-AU" sz="1000" b="0" i="1" noProof="0">
              <a:solidFill>
                <a:schemeClr val="tx2"/>
              </a:solidFill>
              <a:effectLst/>
              <a:latin typeface="Arial" panose="020B0604020202020204" pitchFamily="34" charset="0"/>
            </a:endParaRPr>
          </a:p>
        </p:txBody>
      </p:sp>
      <p:sp>
        <p:nvSpPr>
          <p:cNvPr id="83" name="TextBox 82">
            <a:extLst>
              <a:ext uri="{FF2B5EF4-FFF2-40B4-BE49-F238E27FC236}">
                <a16:creationId xmlns:a16="http://schemas.microsoft.com/office/drawing/2014/main" id="{B7C40213-EC0C-B1D1-57DC-94260AF2AADC}"/>
              </a:ext>
            </a:extLst>
          </p:cNvPr>
          <p:cNvSpPr txBox="1"/>
          <p:nvPr/>
        </p:nvSpPr>
        <p:spPr>
          <a:xfrm>
            <a:off x="8057251" y="3461987"/>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84" name="Rectangle: Rounded Corners 83">
            <a:extLst>
              <a:ext uri="{FF2B5EF4-FFF2-40B4-BE49-F238E27FC236}">
                <a16:creationId xmlns:a16="http://schemas.microsoft.com/office/drawing/2014/main" id="{C4D9A82D-FD79-ED5E-AB85-4DAD59EC0B2E}"/>
              </a:ext>
            </a:extLst>
          </p:cNvPr>
          <p:cNvSpPr/>
          <p:nvPr/>
        </p:nvSpPr>
        <p:spPr>
          <a:xfrm>
            <a:off x="7913792" y="4004532"/>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3" name="Group 112">
            <a:extLst>
              <a:ext uri="{FF2B5EF4-FFF2-40B4-BE49-F238E27FC236}">
                <a16:creationId xmlns:a16="http://schemas.microsoft.com/office/drawing/2014/main" id="{86487578-BC62-7366-AE8D-49D1480BD2FD}"/>
              </a:ext>
            </a:extLst>
          </p:cNvPr>
          <p:cNvGrpSpPr/>
          <p:nvPr/>
        </p:nvGrpSpPr>
        <p:grpSpPr>
          <a:xfrm>
            <a:off x="9321047" y="4600122"/>
            <a:ext cx="2026772" cy="253075"/>
            <a:chOff x="8900240" y="4359266"/>
            <a:chExt cx="2221369" cy="273538"/>
          </a:xfrm>
        </p:grpSpPr>
        <p:sp>
          <p:nvSpPr>
            <p:cNvPr id="85" name="Rectangle 84">
              <a:extLst>
                <a:ext uri="{FF2B5EF4-FFF2-40B4-BE49-F238E27FC236}">
                  <a16:creationId xmlns:a16="http://schemas.microsoft.com/office/drawing/2014/main" id="{1E53FD3E-5C77-9559-6D49-884D7A487450}"/>
                </a:ext>
              </a:extLst>
            </p:cNvPr>
            <p:cNvSpPr/>
            <p:nvPr/>
          </p:nvSpPr>
          <p:spPr>
            <a:xfrm>
              <a:off x="8900240" y="4359267"/>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6" name="Rectangle 85">
              <a:extLst>
                <a:ext uri="{FF2B5EF4-FFF2-40B4-BE49-F238E27FC236}">
                  <a16:creationId xmlns:a16="http://schemas.microsoft.com/office/drawing/2014/main" id="{4D46BDF4-4437-E84D-FF28-A01D4B5CC57B}"/>
                </a:ext>
              </a:extLst>
            </p:cNvPr>
            <p:cNvSpPr/>
            <p:nvPr/>
          </p:nvSpPr>
          <p:spPr>
            <a:xfrm rot="5400000">
              <a:off x="9402622"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7" name="Rectangle 86">
              <a:extLst>
                <a:ext uri="{FF2B5EF4-FFF2-40B4-BE49-F238E27FC236}">
                  <a16:creationId xmlns:a16="http://schemas.microsoft.com/office/drawing/2014/main" id="{D83C5180-5F37-4878-6615-EBF96D7A6337}"/>
                </a:ext>
              </a:extLst>
            </p:cNvPr>
            <p:cNvSpPr/>
            <p:nvPr/>
          </p:nvSpPr>
          <p:spPr>
            <a:xfrm>
              <a:off x="9863341" y="4359266"/>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8" name="Rectangle 87">
              <a:extLst>
                <a:ext uri="{FF2B5EF4-FFF2-40B4-BE49-F238E27FC236}">
                  <a16:creationId xmlns:a16="http://schemas.microsoft.com/office/drawing/2014/main" id="{5FB1BC20-F231-81E0-C215-35CF0EBA1772}"/>
                </a:ext>
              </a:extLst>
            </p:cNvPr>
            <p:cNvSpPr/>
            <p:nvPr/>
          </p:nvSpPr>
          <p:spPr>
            <a:xfrm rot="16200000">
              <a:off x="10357685" y="4335705"/>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89" name="Rectangle 88">
              <a:extLst>
                <a:ext uri="{FF2B5EF4-FFF2-40B4-BE49-F238E27FC236}">
                  <a16:creationId xmlns:a16="http://schemas.microsoft.com/office/drawing/2014/main" id="{4BE0BBC2-082B-4B04-C098-0FD03D3C7EF3}"/>
                </a:ext>
              </a:extLst>
            </p:cNvPr>
            <p:cNvSpPr/>
            <p:nvPr/>
          </p:nvSpPr>
          <p:spPr>
            <a:xfrm rot="5400000">
              <a:off x="10831446" y="4335708"/>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90" name="TextBox 89">
            <a:extLst>
              <a:ext uri="{FF2B5EF4-FFF2-40B4-BE49-F238E27FC236}">
                <a16:creationId xmlns:a16="http://schemas.microsoft.com/office/drawing/2014/main" id="{0E670A8E-7333-7C7F-83A4-003501762AEB}"/>
              </a:ext>
            </a:extLst>
          </p:cNvPr>
          <p:cNvSpPr txBox="1"/>
          <p:nvPr/>
        </p:nvSpPr>
        <p:spPr>
          <a:xfrm>
            <a:off x="8027850" y="4062645"/>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Job fairs and career expos</a:t>
            </a:r>
          </a:p>
          <a:p>
            <a:pPr>
              <a:spcAft>
                <a:spcPts val="750"/>
              </a:spcAft>
            </a:pPr>
            <a:r>
              <a:rPr lang="en-AU" sz="1000" i="1" noProof="0">
                <a:solidFill>
                  <a:schemeClr val="tx2"/>
                </a:solidFill>
              </a:rPr>
              <a:t>Excellent for entry-level positions and internships.</a:t>
            </a:r>
            <a:endParaRPr lang="en-AU" sz="1000" b="0" i="1" noProof="0">
              <a:solidFill>
                <a:schemeClr val="tx2"/>
              </a:solidFill>
              <a:effectLst/>
              <a:latin typeface="Arial" panose="020B0604020202020204" pitchFamily="34" charset="0"/>
            </a:endParaRPr>
          </a:p>
        </p:txBody>
      </p:sp>
      <p:sp>
        <p:nvSpPr>
          <p:cNvPr id="91" name="TextBox 90">
            <a:extLst>
              <a:ext uri="{FF2B5EF4-FFF2-40B4-BE49-F238E27FC236}">
                <a16:creationId xmlns:a16="http://schemas.microsoft.com/office/drawing/2014/main" id="{B43C1555-6CB3-A329-C67E-B8BAA5A7032E}"/>
              </a:ext>
            </a:extLst>
          </p:cNvPr>
          <p:cNvSpPr txBox="1"/>
          <p:nvPr/>
        </p:nvSpPr>
        <p:spPr>
          <a:xfrm>
            <a:off x="8033038" y="4623180"/>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sp>
        <p:nvSpPr>
          <p:cNvPr id="92" name="Rectangle: Rounded Corners 91">
            <a:extLst>
              <a:ext uri="{FF2B5EF4-FFF2-40B4-BE49-F238E27FC236}">
                <a16:creationId xmlns:a16="http://schemas.microsoft.com/office/drawing/2014/main" id="{4C9308A3-BB1E-C7E2-1875-83D227319C85}"/>
              </a:ext>
            </a:extLst>
          </p:cNvPr>
          <p:cNvSpPr/>
          <p:nvPr/>
        </p:nvSpPr>
        <p:spPr>
          <a:xfrm>
            <a:off x="7913792" y="5165724"/>
            <a:ext cx="3980875" cy="968144"/>
          </a:xfrm>
          <a:custGeom>
            <a:avLst/>
            <a:gdLst>
              <a:gd name="csX0" fmla="*/ 0 w 3980875"/>
              <a:gd name="csY0" fmla="*/ 161361 h 968144"/>
              <a:gd name="csX1" fmla="*/ 161361 w 3980875"/>
              <a:gd name="csY1" fmla="*/ 0 h 968144"/>
              <a:gd name="csX2" fmla="*/ 734472 w 3980875"/>
              <a:gd name="csY2" fmla="*/ 0 h 968144"/>
              <a:gd name="csX3" fmla="*/ 1271001 w 3980875"/>
              <a:gd name="csY3" fmla="*/ 0 h 968144"/>
              <a:gd name="csX4" fmla="*/ 1917274 w 3980875"/>
              <a:gd name="csY4" fmla="*/ 0 h 968144"/>
              <a:gd name="csX5" fmla="*/ 2600130 w 3980875"/>
              <a:gd name="csY5" fmla="*/ 0 h 968144"/>
              <a:gd name="csX6" fmla="*/ 3209822 w 3980875"/>
              <a:gd name="csY6" fmla="*/ 0 h 968144"/>
              <a:gd name="csX7" fmla="*/ 3819514 w 3980875"/>
              <a:gd name="csY7" fmla="*/ 0 h 968144"/>
              <a:gd name="csX8" fmla="*/ 3980875 w 3980875"/>
              <a:gd name="csY8" fmla="*/ 161361 h 968144"/>
              <a:gd name="csX9" fmla="*/ 3980875 w 3980875"/>
              <a:gd name="csY9" fmla="*/ 806783 h 968144"/>
              <a:gd name="csX10" fmla="*/ 3819514 w 3980875"/>
              <a:gd name="csY10" fmla="*/ 968144 h 968144"/>
              <a:gd name="csX11" fmla="*/ 3209822 w 3980875"/>
              <a:gd name="csY11" fmla="*/ 968144 h 968144"/>
              <a:gd name="csX12" fmla="*/ 2709874 w 3980875"/>
              <a:gd name="csY12" fmla="*/ 968144 h 968144"/>
              <a:gd name="csX13" fmla="*/ 2100182 w 3980875"/>
              <a:gd name="csY13" fmla="*/ 968144 h 968144"/>
              <a:gd name="csX14" fmla="*/ 1563653 w 3980875"/>
              <a:gd name="csY14" fmla="*/ 968144 h 968144"/>
              <a:gd name="csX15" fmla="*/ 990542 w 3980875"/>
              <a:gd name="csY15" fmla="*/ 968144 h 968144"/>
              <a:gd name="csX16" fmla="*/ 161361 w 3980875"/>
              <a:gd name="csY16" fmla="*/ 968144 h 968144"/>
              <a:gd name="csX17" fmla="*/ 0 w 3980875"/>
              <a:gd name="csY17" fmla="*/ 806783 h 968144"/>
              <a:gd name="csX18" fmla="*/ 0 w 3980875"/>
              <a:gd name="csY18" fmla="*/ 161361 h 968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3980875" h="968144" fill="none" extrusionOk="0">
                <a:moveTo>
                  <a:pt x="0" y="161361"/>
                </a:moveTo>
                <a:cubicBezTo>
                  <a:pt x="-4707" y="88695"/>
                  <a:pt x="68301" y="-3948"/>
                  <a:pt x="161361" y="0"/>
                </a:cubicBezTo>
                <a:cubicBezTo>
                  <a:pt x="283452" y="24681"/>
                  <a:pt x="473747" y="23530"/>
                  <a:pt x="734472" y="0"/>
                </a:cubicBezTo>
                <a:cubicBezTo>
                  <a:pt x="995197" y="-23530"/>
                  <a:pt x="1126496" y="18149"/>
                  <a:pt x="1271001" y="0"/>
                </a:cubicBezTo>
                <a:cubicBezTo>
                  <a:pt x="1415506" y="-18149"/>
                  <a:pt x="1715417" y="-24093"/>
                  <a:pt x="1917274" y="0"/>
                </a:cubicBezTo>
                <a:cubicBezTo>
                  <a:pt x="2119131" y="24093"/>
                  <a:pt x="2268930" y="-5975"/>
                  <a:pt x="2600130" y="0"/>
                </a:cubicBezTo>
                <a:cubicBezTo>
                  <a:pt x="2931330" y="5975"/>
                  <a:pt x="2987661" y="-7358"/>
                  <a:pt x="3209822" y="0"/>
                </a:cubicBezTo>
                <a:cubicBezTo>
                  <a:pt x="3431983" y="7358"/>
                  <a:pt x="3568228" y="-3357"/>
                  <a:pt x="3819514" y="0"/>
                </a:cubicBezTo>
                <a:cubicBezTo>
                  <a:pt x="3919534" y="-15262"/>
                  <a:pt x="3994224" y="77306"/>
                  <a:pt x="3980875" y="161361"/>
                </a:cubicBezTo>
                <a:cubicBezTo>
                  <a:pt x="3950191" y="358291"/>
                  <a:pt x="3978588" y="584028"/>
                  <a:pt x="3980875" y="806783"/>
                </a:cubicBezTo>
                <a:cubicBezTo>
                  <a:pt x="3990758" y="914149"/>
                  <a:pt x="3906752" y="963149"/>
                  <a:pt x="3819514" y="968144"/>
                </a:cubicBezTo>
                <a:cubicBezTo>
                  <a:pt x="3625308" y="971415"/>
                  <a:pt x="3450100" y="975358"/>
                  <a:pt x="3209822" y="968144"/>
                </a:cubicBezTo>
                <a:cubicBezTo>
                  <a:pt x="2969544" y="960930"/>
                  <a:pt x="2874922" y="959203"/>
                  <a:pt x="2709874" y="968144"/>
                </a:cubicBezTo>
                <a:cubicBezTo>
                  <a:pt x="2544826" y="977085"/>
                  <a:pt x="2306133" y="975126"/>
                  <a:pt x="2100182" y="968144"/>
                </a:cubicBezTo>
                <a:cubicBezTo>
                  <a:pt x="1894231" y="961162"/>
                  <a:pt x="1751105" y="950604"/>
                  <a:pt x="1563653" y="968144"/>
                </a:cubicBezTo>
                <a:cubicBezTo>
                  <a:pt x="1376201" y="985684"/>
                  <a:pt x="1256429" y="972264"/>
                  <a:pt x="990542" y="968144"/>
                </a:cubicBezTo>
                <a:cubicBezTo>
                  <a:pt x="724655" y="964024"/>
                  <a:pt x="559311" y="956948"/>
                  <a:pt x="161361" y="968144"/>
                </a:cubicBezTo>
                <a:cubicBezTo>
                  <a:pt x="77067" y="965108"/>
                  <a:pt x="-9508" y="912993"/>
                  <a:pt x="0" y="806783"/>
                </a:cubicBezTo>
                <a:cubicBezTo>
                  <a:pt x="5098" y="602502"/>
                  <a:pt x="18059" y="442297"/>
                  <a:pt x="0" y="161361"/>
                </a:cubicBezTo>
                <a:close/>
              </a:path>
              <a:path w="3980875" h="968144" stroke="0" extrusionOk="0">
                <a:moveTo>
                  <a:pt x="0" y="161361"/>
                </a:moveTo>
                <a:cubicBezTo>
                  <a:pt x="18108" y="69678"/>
                  <a:pt x="85319" y="7615"/>
                  <a:pt x="161361" y="0"/>
                </a:cubicBezTo>
                <a:cubicBezTo>
                  <a:pt x="388748" y="-23092"/>
                  <a:pt x="474669" y="-5840"/>
                  <a:pt x="734472" y="0"/>
                </a:cubicBezTo>
                <a:cubicBezTo>
                  <a:pt x="994275" y="5840"/>
                  <a:pt x="1250582" y="19132"/>
                  <a:pt x="1417327" y="0"/>
                </a:cubicBezTo>
                <a:cubicBezTo>
                  <a:pt x="1584072" y="-19132"/>
                  <a:pt x="1846845" y="32182"/>
                  <a:pt x="2063601" y="0"/>
                </a:cubicBezTo>
                <a:cubicBezTo>
                  <a:pt x="2280357" y="-32182"/>
                  <a:pt x="2320698" y="-21336"/>
                  <a:pt x="2563548" y="0"/>
                </a:cubicBezTo>
                <a:cubicBezTo>
                  <a:pt x="2806398" y="21336"/>
                  <a:pt x="2862526" y="20355"/>
                  <a:pt x="3136659" y="0"/>
                </a:cubicBezTo>
                <a:cubicBezTo>
                  <a:pt x="3410792" y="-20355"/>
                  <a:pt x="3488639" y="17545"/>
                  <a:pt x="3819514" y="0"/>
                </a:cubicBezTo>
                <a:cubicBezTo>
                  <a:pt x="3908325" y="-16114"/>
                  <a:pt x="3982792" y="70630"/>
                  <a:pt x="3980875" y="161361"/>
                </a:cubicBezTo>
                <a:cubicBezTo>
                  <a:pt x="3983228" y="418686"/>
                  <a:pt x="3975409" y="582808"/>
                  <a:pt x="3980875" y="806783"/>
                </a:cubicBezTo>
                <a:cubicBezTo>
                  <a:pt x="3993166" y="899770"/>
                  <a:pt x="3908316" y="946544"/>
                  <a:pt x="3819514" y="968144"/>
                </a:cubicBezTo>
                <a:cubicBezTo>
                  <a:pt x="3593230" y="956897"/>
                  <a:pt x="3465250" y="973588"/>
                  <a:pt x="3319566" y="968144"/>
                </a:cubicBezTo>
                <a:cubicBezTo>
                  <a:pt x="3173882" y="962700"/>
                  <a:pt x="3014988" y="967336"/>
                  <a:pt x="2783037" y="968144"/>
                </a:cubicBezTo>
                <a:cubicBezTo>
                  <a:pt x="2551086" y="968952"/>
                  <a:pt x="2444828" y="975009"/>
                  <a:pt x="2246508" y="968144"/>
                </a:cubicBezTo>
                <a:cubicBezTo>
                  <a:pt x="2048188" y="961279"/>
                  <a:pt x="1829409" y="957186"/>
                  <a:pt x="1600235" y="968144"/>
                </a:cubicBezTo>
                <a:cubicBezTo>
                  <a:pt x="1371061" y="979102"/>
                  <a:pt x="1086867" y="945049"/>
                  <a:pt x="953961" y="968144"/>
                </a:cubicBezTo>
                <a:cubicBezTo>
                  <a:pt x="821055" y="991239"/>
                  <a:pt x="513424" y="960510"/>
                  <a:pt x="161361" y="968144"/>
                </a:cubicBezTo>
                <a:cubicBezTo>
                  <a:pt x="56871" y="983587"/>
                  <a:pt x="6726" y="895976"/>
                  <a:pt x="0" y="806783"/>
                </a:cubicBezTo>
                <a:cubicBezTo>
                  <a:pt x="13093" y="630786"/>
                  <a:pt x="-17493" y="396315"/>
                  <a:pt x="0" y="161361"/>
                </a:cubicBezTo>
                <a:close/>
              </a:path>
            </a:pathLst>
          </a:custGeom>
          <a:solidFill>
            <a:schemeClr val="accent2">
              <a:lumMod val="20000"/>
              <a:lumOff val="80000"/>
            </a:schemeClr>
          </a:solidFill>
          <a:ln w="28575">
            <a:solidFill>
              <a:schemeClr val="accent6"/>
            </a:solidFill>
            <a:extLst>
              <a:ext uri="{C807C97D-BFC1-408E-A445-0C87EB9F89A2}">
                <ask:lineSketchStyleProps xmlns:ask="http://schemas.microsoft.com/office/drawing/2018/sketchyshapes" sd="1143128882">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nvGrpSpPr>
          <p:cNvPr id="114" name="Group 113">
            <a:extLst>
              <a:ext uri="{FF2B5EF4-FFF2-40B4-BE49-F238E27FC236}">
                <a16:creationId xmlns:a16="http://schemas.microsoft.com/office/drawing/2014/main" id="{6D39515B-BA7F-3443-E12F-E309C990C539}"/>
              </a:ext>
            </a:extLst>
          </p:cNvPr>
          <p:cNvGrpSpPr/>
          <p:nvPr/>
        </p:nvGrpSpPr>
        <p:grpSpPr>
          <a:xfrm>
            <a:off x="9321047" y="5761315"/>
            <a:ext cx="2026772" cy="253075"/>
            <a:chOff x="8900240" y="5614349"/>
            <a:chExt cx="2221369" cy="273538"/>
          </a:xfrm>
        </p:grpSpPr>
        <p:sp>
          <p:nvSpPr>
            <p:cNvPr id="93" name="Rectangle 92">
              <a:extLst>
                <a:ext uri="{FF2B5EF4-FFF2-40B4-BE49-F238E27FC236}">
                  <a16:creationId xmlns:a16="http://schemas.microsoft.com/office/drawing/2014/main" id="{1CE2196C-0383-DA94-BDA5-87FD01D583F6}"/>
                </a:ext>
              </a:extLst>
            </p:cNvPr>
            <p:cNvSpPr/>
            <p:nvPr/>
          </p:nvSpPr>
          <p:spPr>
            <a:xfrm>
              <a:off x="8900240" y="5614350"/>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4" name="Rectangle 93">
              <a:extLst>
                <a:ext uri="{FF2B5EF4-FFF2-40B4-BE49-F238E27FC236}">
                  <a16:creationId xmlns:a16="http://schemas.microsoft.com/office/drawing/2014/main" id="{915F8D8B-4783-6728-4A00-C41C863E275F}"/>
                </a:ext>
              </a:extLst>
            </p:cNvPr>
            <p:cNvSpPr/>
            <p:nvPr/>
          </p:nvSpPr>
          <p:spPr>
            <a:xfrm rot="5400000">
              <a:off x="9402622"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rgbClr val="8FD994"/>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5" name="Rectangle 94">
              <a:extLst>
                <a:ext uri="{FF2B5EF4-FFF2-40B4-BE49-F238E27FC236}">
                  <a16:creationId xmlns:a16="http://schemas.microsoft.com/office/drawing/2014/main" id="{01B92CB9-BF30-178C-395E-8C041A77C7FD}"/>
                </a:ext>
              </a:extLst>
            </p:cNvPr>
            <p:cNvSpPr/>
            <p:nvPr/>
          </p:nvSpPr>
          <p:spPr>
            <a:xfrm>
              <a:off x="9863341" y="5614349"/>
              <a:ext cx="305034" cy="273537"/>
            </a:xfrm>
            <a:custGeom>
              <a:avLst/>
              <a:gdLst>
                <a:gd name="csX0" fmla="*/ 0 w 305034"/>
                <a:gd name="csY0" fmla="*/ 0 h 273537"/>
                <a:gd name="csX1" fmla="*/ 305034 w 305034"/>
                <a:gd name="csY1" fmla="*/ 0 h 273537"/>
                <a:gd name="csX2" fmla="*/ 305034 w 305034"/>
                <a:gd name="csY2" fmla="*/ 273537 h 273537"/>
                <a:gd name="csX3" fmla="*/ 0 w 305034"/>
                <a:gd name="csY3" fmla="*/ 273537 h 273537"/>
                <a:gd name="csX4" fmla="*/ 0 w 305034"/>
                <a:gd name="csY4" fmla="*/ 0 h 273537"/>
              </a:gdLst>
              <a:ahLst/>
              <a:cxnLst>
                <a:cxn ang="0">
                  <a:pos x="csX0" y="csY0"/>
                </a:cxn>
                <a:cxn ang="0">
                  <a:pos x="csX1" y="csY1"/>
                </a:cxn>
                <a:cxn ang="0">
                  <a:pos x="csX2" y="csY2"/>
                </a:cxn>
                <a:cxn ang="0">
                  <a:pos x="csX3" y="csY3"/>
                </a:cxn>
                <a:cxn ang="0">
                  <a:pos x="csX4" y="csY4"/>
                </a:cxn>
              </a:cxnLst>
              <a:rect l="l" t="t" r="r" b="b"/>
              <a:pathLst>
                <a:path w="305034" h="273537" fill="none" extrusionOk="0">
                  <a:moveTo>
                    <a:pt x="0" y="0"/>
                  </a:moveTo>
                  <a:cubicBezTo>
                    <a:pt x="116137" y="-1341"/>
                    <a:pt x="226030" y="12229"/>
                    <a:pt x="305034" y="0"/>
                  </a:cubicBezTo>
                  <a:cubicBezTo>
                    <a:pt x="294703" y="61472"/>
                    <a:pt x="309432" y="173284"/>
                    <a:pt x="305034" y="273537"/>
                  </a:cubicBezTo>
                  <a:cubicBezTo>
                    <a:pt x="175997" y="286457"/>
                    <a:pt x="76271" y="273677"/>
                    <a:pt x="0" y="273537"/>
                  </a:cubicBezTo>
                  <a:cubicBezTo>
                    <a:pt x="181" y="145633"/>
                    <a:pt x="-250" y="128421"/>
                    <a:pt x="0" y="0"/>
                  </a:cubicBezTo>
                  <a:close/>
                </a:path>
                <a:path w="305034" h="273537" stroke="0" extrusionOk="0">
                  <a:moveTo>
                    <a:pt x="0" y="0"/>
                  </a:moveTo>
                  <a:cubicBezTo>
                    <a:pt x="143064" y="-10146"/>
                    <a:pt x="185567" y="-8990"/>
                    <a:pt x="305034" y="0"/>
                  </a:cubicBezTo>
                  <a:cubicBezTo>
                    <a:pt x="306999" y="66230"/>
                    <a:pt x="310692" y="158720"/>
                    <a:pt x="305034" y="273537"/>
                  </a:cubicBezTo>
                  <a:cubicBezTo>
                    <a:pt x="172259" y="262024"/>
                    <a:pt x="128048" y="272559"/>
                    <a:pt x="0" y="273537"/>
                  </a:cubicBezTo>
                  <a:cubicBezTo>
                    <a:pt x="-4688" y="188951"/>
                    <a:pt x="-5857" y="56153"/>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6" name="Rectangle 95">
              <a:extLst>
                <a:ext uri="{FF2B5EF4-FFF2-40B4-BE49-F238E27FC236}">
                  <a16:creationId xmlns:a16="http://schemas.microsoft.com/office/drawing/2014/main" id="{4D3CABA9-7E94-6082-AF8C-24C20683EB7A}"/>
                </a:ext>
              </a:extLst>
            </p:cNvPr>
            <p:cNvSpPr/>
            <p:nvPr/>
          </p:nvSpPr>
          <p:spPr>
            <a:xfrm rot="16200000">
              <a:off x="10357685" y="5590788"/>
              <a:ext cx="262650" cy="317681"/>
            </a:xfrm>
            <a:custGeom>
              <a:avLst/>
              <a:gdLst>
                <a:gd name="csX0" fmla="*/ 0 w 262650"/>
                <a:gd name="csY0" fmla="*/ 0 h 317681"/>
                <a:gd name="csX1" fmla="*/ 262650 w 262650"/>
                <a:gd name="csY1" fmla="*/ 0 h 317681"/>
                <a:gd name="csX2" fmla="*/ 262650 w 262650"/>
                <a:gd name="csY2" fmla="*/ 317681 h 317681"/>
                <a:gd name="csX3" fmla="*/ 0 w 262650"/>
                <a:gd name="csY3" fmla="*/ 317681 h 317681"/>
                <a:gd name="csX4" fmla="*/ 0 w 262650"/>
                <a:gd name="csY4" fmla="*/ 0 h 317681"/>
              </a:gdLst>
              <a:ahLst/>
              <a:cxnLst>
                <a:cxn ang="0">
                  <a:pos x="csX0" y="csY0"/>
                </a:cxn>
                <a:cxn ang="0">
                  <a:pos x="csX1" y="csY1"/>
                </a:cxn>
                <a:cxn ang="0">
                  <a:pos x="csX2" y="csY2"/>
                </a:cxn>
                <a:cxn ang="0">
                  <a:pos x="csX3" y="csY3"/>
                </a:cxn>
                <a:cxn ang="0">
                  <a:pos x="csX4" y="csY4"/>
                </a:cxn>
              </a:cxnLst>
              <a:rect l="l" t="t" r="r" b="b"/>
              <a:pathLst>
                <a:path w="262650" h="317681" fill="none" extrusionOk="0">
                  <a:moveTo>
                    <a:pt x="0" y="0"/>
                  </a:moveTo>
                  <a:cubicBezTo>
                    <a:pt x="113638" y="8987"/>
                    <a:pt x="157988" y="-8047"/>
                    <a:pt x="262650" y="0"/>
                  </a:cubicBezTo>
                  <a:cubicBezTo>
                    <a:pt x="262374" y="147794"/>
                    <a:pt x="260828" y="179541"/>
                    <a:pt x="262650" y="317681"/>
                  </a:cubicBezTo>
                  <a:cubicBezTo>
                    <a:pt x="198192" y="307439"/>
                    <a:pt x="76327" y="316401"/>
                    <a:pt x="0" y="317681"/>
                  </a:cubicBezTo>
                  <a:cubicBezTo>
                    <a:pt x="6013" y="175534"/>
                    <a:pt x="3795" y="83685"/>
                    <a:pt x="0" y="0"/>
                  </a:cubicBezTo>
                  <a:close/>
                </a:path>
                <a:path w="262650" h="317681" stroke="0" extrusionOk="0">
                  <a:moveTo>
                    <a:pt x="0" y="0"/>
                  </a:moveTo>
                  <a:cubicBezTo>
                    <a:pt x="66568" y="-7178"/>
                    <a:pt x="194585" y="-53"/>
                    <a:pt x="262650" y="0"/>
                  </a:cubicBezTo>
                  <a:cubicBezTo>
                    <a:pt x="271681" y="156931"/>
                    <a:pt x="273632" y="178250"/>
                    <a:pt x="262650" y="317681"/>
                  </a:cubicBezTo>
                  <a:cubicBezTo>
                    <a:pt x="208361" y="311457"/>
                    <a:pt x="113818" y="323686"/>
                    <a:pt x="0" y="317681"/>
                  </a:cubicBezTo>
                  <a:cubicBezTo>
                    <a:pt x="5201" y="237291"/>
                    <a:pt x="-3202" y="70051"/>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sp>
          <p:nvSpPr>
            <p:cNvPr id="97" name="Rectangle 96">
              <a:extLst>
                <a:ext uri="{FF2B5EF4-FFF2-40B4-BE49-F238E27FC236}">
                  <a16:creationId xmlns:a16="http://schemas.microsoft.com/office/drawing/2014/main" id="{6F2AC2EF-1E1E-29B1-4094-B342BA7BAA6A}"/>
                </a:ext>
              </a:extLst>
            </p:cNvPr>
            <p:cNvSpPr/>
            <p:nvPr/>
          </p:nvSpPr>
          <p:spPr>
            <a:xfrm rot="5400000">
              <a:off x="10831446" y="5590791"/>
              <a:ext cx="262648" cy="317679"/>
            </a:xfrm>
            <a:custGeom>
              <a:avLst/>
              <a:gdLst>
                <a:gd name="csX0" fmla="*/ 0 w 262648"/>
                <a:gd name="csY0" fmla="*/ 0 h 317679"/>
                <a:gd name="csX1" fmla="*/ 262648 w 262648"/>
                <a:gd name="csY1" fmla="*/ 0 h 317679"/>
                <a:gd name="csX2" fmla="*/ 262648 w 262648"/>
                <a:gd name="csY2" fmla="*/ 317679 h 317679"/>
                <a:gd name="csX3" fmla="*/ 0 w 262648"/>
                <a:gd name="csY3" fmla="*/ 317679 h 317679"/>
                <a:gd name="csX4" fmla="*/ 0 w 262648"/>
                <a:gd name="csY4" fmla="*/ 0 h 317679"/>
              </a:gdLst>
              <a:ahLst/>
              <a:cxnLst>
                <a:cxn ang="0">
                  <a:pos x="csX0" y="csY0"/>
                </a:cxn>
                <a:cxn ang="0">
                  <a:pos x="csX1" y="csY1"/>
                </a:cxn>
                <a:cxn ang="0">
                  <a:pos x="csX2" y="csY2"/>
                </a:cxn>
                <a:cxn ang="0">
                  <a:pos x="csX3" y="csY3"/>
                </a:cxn>
                <a:cxn ang="0">
                  <a:pos x="csX4" y="csY4"/>
                </a:cxn>
              </a:cxnLst>
              <a:rect l="l" t="t" r="r" b="b"/>
              <a:pathLst>
                <a:path w="262648" h="317679" fill="none" extrusionOk="0">
                  <a:moveTo>
                    <a:pt x="0" y="0"/>
                  </a:moveTo>
                  <a:cubicBezTo>
                    <a:pt x="60501" y="11983"/>
                    <a:pt x="172796" y="11223"/>
                    <a:pt x="262648" y="0"/>
                  </a:cubicBezTo>
                  <a:cubicBezTo>
                    <a:pt x="269708" y="66424"/>
                    <a:pt x="273180" y="205585"/>
                    <a:pt x="262648" y="317679"/>
                  </a:cubicBezTo>
                  <a:cubicBezTo>
                    <a:pt x="189021" y="305213"/>
                    <a:pt x="58337" y="316808"/>
                    <a:pt x="0" y="317679"/>
                  </a:cubicBezTo>
                  <a:cubicBezTo>
                    <a:pt x="-1043" y="169944"/>
                    <a:pt x="-5717" y="72109"/>
                    <a:pt x="0" y="0"/>
                  </a:cubicBezTo>
                  <a:close/>
                </a:path>
                <a:path w="262648" h="317679" stroke="0" extrusionOk="0">
                  <a:moveTo>
                    <a:pt x="0" y="0"/>
                  </a:moveTo>
                  <a:cubicBezTo>
                    <a:pt x="92482" y="-4804"/>
                    <a:pt x="197997" y="2750"/>
                    <a:pt x="262648" y="0"/>
                  </a:cubicBezTo>
                  <a:cubicBezTo>
                    <a:pt x="259915" y="80372"/>
                    <a:pt x="250768" y="195894"/>
                    <a:pt x="262648" y="317679"/>
                  </a:cubicBezTo>
                  <a:cubicBezTo>
                    <a:pt x="175778" y="314001"/>
                    <a:pt x="107711" y="327163"/>
                    <a:pt x="0" y="317679"/>
                  </a:cubicBezTo>
                  <a:cubicBezTo>
                    <a:pt x="7539" y="234507"/>
                    <a:pt x="2942" y="149227"/>
                    <a:pt x="0" y="0"/>
                  </a:cubicBezTo>
                  <a:close/>
                </a:path>
              </a:pathLst>
            </a:custGeom>
            <a:solidFill>
              <a:schemeClr val="bg2"/>
            </a:solidFill>
            <a:ln w="28575">
              <a:solidFill>
                <a:schemeClr val="accent6"/>
              </a:solidFill>
              <a:extLst>
                <a:ext uri="{C807C97D-BFC1-408E-A445-0C87EB9F89A2}">
                  <ask:lineSketchStyleProps xmlns:ask="http://schemas.microsoft.com/office/drawing/2018/sketchyshapes" sd="2551185250">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200" noProof="0"/>
            </a:p>
          </p:txBody>
        </p:sp>
      </p:grpSp>
      <p:sp>
        <p:nvSpPr>
          <p:cNvPr id="98" name="TextBox 97">
            <a:extLst>
              <a:ext uri="{FF2B5EF4-FFF2-40B4-BE49-F238E27FC236}">
                <a16:creationId xmlns:a16="http://schemas.microsoft.com/office/drawing/2014/main" id="{292298AD-1F7A-5254-CF9E-6EDF01880139}"/>
              </a:ext>
            </a:extLst>
          </p:cNvPr>
          <p:cNvSpPr txBox="1"/>
          <p:nvPr/>
        </p:nvSpPr>
        <p:spPr>
          <a:xfrm>
            <a:off x="8027850" y="5223837"/>
            <a:ext cx="3876856" cy="525785"/>
          </a:xfrm>
          <a:prstGeom prst="rect">
            <a:avLst/>
          </a:prstGeom>
          <a:noFill/>
        </p:spPr>
        <p:txBody>
          <a:bodyPr wrap="square">
            <a:spAutoFit/>
          </a:bodyPr>
          <a:lstStyle/>
          <a:p>
            <a:pPr>
              <a:spcAft>
                <a:spcPts val="750"/>
              </a:spcAft>
            </a:pPr>
            <a:r>
              <a:rPr lang="en-AU" sz="1100" b="1" i="0" noProof="0">
                <a:solidFill>
                  <a:schemeClr val="tx2"/>
                </a:solidFill>
                <a:effectLst/>
                <a:latin typeface="Arial" panose="020B0604020202020204" pitchFamily="34" charset="0"/>
              </a:rPr>
              <a:t>Professional networking and industry events</a:t>
            </a:r>
          </a:p>
          <a:p>
            <a:pPr>
              <a:spcAft>
                <a:spcPts val="750"/>
              </a:spcAft>
            </a:pPr>
            <a:r>
              <a:rPr lang="en-AU" sz="1000" i="1" noProof="0">
                <a:solidFill>
                  <a:schemeClr val="tx2"/>
                </a:solidFill>
              </a:rPr>
              <a:t>May have costs and can be intimidating.</a:t>
            </a:r>
            <a:endParaRPr lang="en-AU" sz="1000" b="0" i="1" noProof="0">
              <a:solidFill>
                <a:schemeClr val="tx2"/>
              </a:solidFill>
              <a:effectLst/>
              <a:latin typeface="Arial" panose="020B0604020202020204" pitchFamily="34" charset="0"/>
            </a:endParaRPr>
          </a:p>
        </p:txBody>
      </p:sp>
      <p:sp>
        <p:nvSpPr>
          <p:cNvPr id="99" name="TextBox 98">
            <a:extLst>
              <a:ext uri="{FF2B5EF4-FFF2-40B4-BE49-F238E27FC236}">
                <a16:creationId xmlns:a16="http://schemas.microsoft.com/office/drawing/2014/main" id="{5E345CDD-3A5A-485B-5A8F-379DEC96F852}"/>
              </a:ext>
            </a:extLst>
          </p:cNvPr>
          <p:cNvSpPr txBox="1"/>
          <p:nvPr/>
        </p:nvSpPr>
        <p:spPr>
          <a:xfrm>
            <a:off x="8033038" y="5784372"/>
            <a:ext cx="1300216" cy="253916"/>
          </a:xfrm>
          <a:prstGeom prst="rect">
            <a:avLst/>
          </a:prstGeom>
          <a:noFill/>
        </p:spPr>
        <p:txBody>
          <a:bodyPr wrap="square">
            <a:spAutoFit/>
          </a:bodyPr>
          <a:lstStyle/>
          <a:p>
            <a:pPr>
              <a:spcAft>
                <a:spcPts val="750"/>
              </a:spcAft>
            </a:pPr>
            <a:r>
              <a:rPr lang="en-AU" sz="1050" i="1" noProof="0">
                <a:solidFill>
                  <a:schemeClr val="tx2"/>
                </a:solidFill>
              </a:rPr>
              <a:t>Accessibility</a:t>
            </a:r>
            <a:endParaRPr lang="en-AU" sz="1050" b="0" i="1" noProof="0">
              <a:solidFill>
                <a:schemeClr val="tx2"/>
              </a:solidFill>
              <a:effectLst/>
              <a:latin typeface="Arial" panose="020B0604020202020204" pitchFamily="34" charset="0"/>
            </a:endParaRPr>
          </a:p>
        </p:txBody>
      </p:sp>
      <p:pic>
        <p:nvPicPr>
          <p:cNvPr id="130" name="Picture 129" descr="A cartoon of a person with green hair&#10;&#10;AI-generated content may be incorrect.">
            <a:extLst>
              <a:ext uri="{FF2B5EF4-FFF2-40B4-BE49-F238E27FC236}">
                <a16:creationId xmlns:a16="http://schemas.microsoft.com/office/drawing/2014/main" id="{8012E799-13C3-43E0-C571-EA4117B7DD94}"/>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1055688" y="4016863"/>
            <a:ext cx="1218294" cy="2345611"/>
          </a:xfrm>
          <a:prstGeom prst="rect">
            <a:avLst/>
          </a:prstGeom>
        </p:spPr>
      </p:pic>
      <p:sp>
        <p:nvSpPr>
          <p:cNvPr id="131" name="Text Placeholder 2">
            <a:extLst>
              <a:ext uri="{FF2B5EF4-FFF2-40B4-BE49-F238E27FC236}">
                <a16:creationId xmlns:a16="http://schemas.microsoft.com/office/drawing/2014/main" id="{E721EA5E-72D7-3F5F-F224-FA856F9F8E72}"/>
              </a:ext>
            </a:extLst>
          </p:cNvPr>
          <p:cNvSpPr txBox="1">
            <a:spLocks/>
          </p:cNvSpPr>
          <p:nvPr/>
        </p:nvSpPr>
        <p:spPr>
          <a:xfrm>
            <a:off x="1055688" y="624947"/>
            <a:ext cx="2634870"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JOB SEARCH AND APPLICATIONS</a:t>
            </a:r>
          </a:p>
        </p:txBody>
      </p:sp>
      <p:sp>
        <p:nvSpPr>
          <p:cNvPr id="132" name="TextBox 131">
            <a:extLst>
              <a:ext uri="{FF2B5EF4-FFF2-40B4-BE49-F238E27FC236}">
                <a16:creationId xmlns:a16="http://schemas.microsoft.com/office/drawing/2014/main" id="{EACE65B0-DC73-0ACA-FC47-61D945A9C92C}"/>
              </a:ext>
            </a:extLst>
          </p:cNvPr>
          <p:cNvSpPr txBox="1"/>
          <p:nvPr/>
        </p:nvSpPr>
        <p:spPr>
          <a:xfrm>
            <a:off x="1046459" y="1618487"/>
            <a:ext cx="2503469" cy="2246769"/>
          </a:xfrm>
          <a:prstGeom prst="rect">
            <a:avLst/>
          </a:prstGeom>
          <a:noFill/>
        </p:spPr>
        <p:txBody>
          <a:bodyPr wrap="square">
            <a:spAutoFit/>
          </a:bodyPr>
          <a:lstStyle/>
          <a:p>
            <a:r>
              <a:rPr lang="en-AU" sz="1400" b="0" i="0" noProof="0">
                <a:solidFill>
                  <a:schemeClr val="accent6"/>
                </a:solidFill>
                <a:effectLst/>
                <a:latin typeface="Arial" panose="020B0604020202020204" pitchFamily="34" charset="0"/>
              </a:rPr>
              <a:t>There are different ways to search for employment. Each has strengths, including how accessible it is to you at certain points in your career. Choose a good combination to find the right job. You might find you will unlock some of these as you progress in your career.</a:t>
            </a:r>
            <a:endParaRPr lang="en-AU" sz="1400" noProof="0">
              <a:solidFill>
                <a:schemeClr val="accent6"/>
              </a:solidFill>
            </a:endParaRPr>
          </a:p>
        </p:txBody>
      </p:sp>
      <p:sp>
        <p:nvSpPr>
          <p:cNvPr id="133" name="Title 9">
            <a:extLst>
              <a:ext uri="{FF2B5EF4-FFF2-40B4-BE49-F238E27FC236}">
                <a16:creationId xmlns:a16="http://schemas.microsoft.com/office/drawing/2014/main" id="{A01D87AD-CB4B-0A33-E3BC-2B3397A1E84E}"/>
              </a:ext>
            </a:extLst>
          </p:cNvPr>
          <p:cNvSpPr>
            <a:spLocks noGrp="1"/>
          </p:cNvSpPr>
          <p:nvPr>
            <p:ph type="title"/>
          </p:nvPr>
        </p:nvSpPr>
        <p:spPr>
          <a:xfrm>
            <a:off x="1055941" y="873125"/>
            <a:ext cx="4783980" cy="524553"/>
          </a:xfrm>
        </p:spPr>
        <p:txBody>
          <a:bodyPr/>
          <a:lstStyle/>
          <a:p>
            <a:r>
              <a:rPr lang="en-AU" noProof="0"/>
              <a:t>Where do you find a job?</a:t>
            </a:r>
          </a:p>
        </p:txBody>
      </p:sp>
    </p:spTree>
    <p:extLst>
      <p:ext uri="{BB962C8B-B14F-4D97-AF65-F5344CB8AC3E}">
        <p14:creationId xmlns:p14="http://schemas.microsoft.com/office/powerpoint/2010/main" val="2218213419"/>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DA8F6DA5-A26D-4C4D-8B10-77C23BCE1E2D}">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143</TotalTime>
  <Words>5965</Words>
  <Application>Microsoft Office PowerPoint</Application>
  <PresentationFormat>Widescreen</PresentationFormat>
  <Paragraphs>606</Paragraphs>
  <Slides>34</Slides>
  <Notes>26</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0" baseType="lpstr">
      <vt:lpstr>Aptos</vt:lpstr>
      <vt:lpstr>Arial</vt:lpstr>
      <vt:lpstr>Calibri</vt:lpstr>
      <vt:lpstr>Wingdings</vt:lpstr>
      <vt:lpstr>1_Office Theme</vt:lpstr>
      <vt:lpstr>Acrobat Document</vt:lpstr>
      <vt:lpstr>applications</vt:lpstr>
      <vt:lpstr>Learning objectives</vt:lpstr>
      <vt:lpstr>Finding the perfect job</vt:lpstr>
      <vt:lpstr>10 Touchpoints in your work journey</vt:lpstr>
      <vt:lpstr>Job vacancies and advertisements</vt:lpstr>
      <vt:lpstr>The changing nature of recruitment</vt:lpstr>
      <vt:lpstr>Understanding job descriptions</vt:lpstr>
      <vt:lpstr>Decoding job descriptions</vt:lpstr>
      <vt:lpstr>Where do you find a job?</vt:lpstr>
      <vt:lpstr>Job advertisements</vt:lpstr>
      <vt:lpstr>Job advertisements</vt:lpstr>
      <vt:lpstr>Analysis example</vt:lpstr>
      <vt:lpstr>Job ad analysis</vt:lpstr>
      <vt:lpstr>Application documents</vt:lpstr>
      <vt:lpstr>Types of resume</vt:lpstr>
      <vt:lpstr>What makes a great resume?</vt:lpstr>
      <vt:lpstr>Make this resume great</vt:lpstr>
      <vt:lpstr>My first resume draft</vt:lpstr>
      <vt:lpstr>Cover letter development</vt:lpstr>
      <vt:lpstr>How to write an effective cover letter</vt:lpstr>
      <vt:lpstr>Cover letter creation</vt:lpstr>
      <vt:lpstr>Interview preparation</vt:lpstr>
      <vt:lpstr>Interview formats and approaches</vt:lpstr>
      <vt:lpstr>STAR method for behavioural questions</vt:lpstr>
      <vt:lpstr>Before the interview</vt:lpstr>
      <vt:lpstr>During the interview</vt:lpstr>
      <vt:lpstr>After the interview</vt:lpstr>
      <vt:lpstr>Mock interview practice</vt:lpstr>
      <vt:lpstr>Employment protection</vt:lpstr>
      <vt:lpstr>Employment scams and warning signs</vt:lpstr>
      <vt:lpstr>Real-world employment situations</vt:lpstr>
      <vt:lpstr>Watchdog shuts down 2,000 scams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8</cp:revision>
  <dcterms:created xsi:type="dcterms:W3CDTF">2025-09-04T22:35:20Z</dcterms:created>
  <dcterms:modified xsi:type="dcterms:W3CDTF">2026-03-03T22:30:50Z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