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61" r:id="rId6"/>
    <p:sldId id="257" r:id="rId7"/>
    <p:sldId id="260" r:id="rId8"/>
    <p:sldId id="264" r:id="rId9"/>
    <p:sldId id="268" r:id="rId10"/>
    <p:sldId id="272" r:id="rId11"/>
    <p:sldId id="281" r:id="rId12"/>
    <p:sldId id="280" r:id="rId13"/>
    <p:sldId id="279" r:id="rId14"/>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6601"/>
    <a:srgbClr val="030083"/>
    <a:srgbClr val="0041C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AF0C65-2169-46F9-AFF7-29AE160F17CA}" v="15" dt="2025-08-08T04:14:54.02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94694"/>
  </p:normalViewPr>
  <p:slideViewPr>
    <p:cSldViewPr>
      <p:cViewPr>
        <p:scale>
          <a:sx n="100" d="100"/>
          <a:sy n="100" d="100"/>
        </p:scale>
        <p:origin x="228" y="13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7AE2279B-0958-63C9-BBB8-6A1606095897}"/>
    <pc:docChg chg="modSld">
      <pc:chgData name="Nathan Edwards" userId="S::nathan.edwards@msq.org.au::4f1aa8b7-5741-4991-b3ff-2e43d7114403" providerId="AD" clId="Web-{7AE2279B-0958-63C9-BBB8-6A1606095897}" dt="2025-06-05T01:27:28.560" v="0" actId="20577"/>
      <pc:docMkLst>
        <pc:docMk/>
      </pc:docMkLst>
      <pc:sldChg chg="modSp">
        <pc:chgData name="Nathan Edwards" userId="S::nathan.edwards@msq.org.au::4f1aa8b7-5741-4991-b3ff-2e43d7114403" providerId="AD" clId="Web-{7AE2279B-0958-63C9-BBB8-6A1606095897}" dt="2025-06-05T01:27:28.560" v="0" actId="20577"/>
        <pc:sldMkLst>
          <pc:docMk/>
          <pc:sldMk cId="0" sldId="261"/>
        </pc:sldMkLst>
      </pc:sldChg>
    </pc:docChg>
  </pc:docChgLst>
  <pc:docChgLst>
    <pc:chgData name="Nathan Edwards" userId="S::nathan.edwards@msq.org.au::4f1aa8b7-5741-4991-b3ff-2e43d7114403" providerId="AD" clId="Web-{42327C7A-51A5-02E7-5966-81504235744B}"/>
    <pc:docChg chg="modSld">
      <pc:chgData name="Nathan Edwards" userId="S::nathan.edwards@msq.org.au::4f1aa8b7-5741-4991-b3ff-2e43d7114403" providerId="AD" clId="Web-{42327C7A-51A5-02E7-5966-81504235744B}" dt="2025-06-16T04:04:38.122" v="2"/>
      <pc:docMkLst>
        <pc:docMk/>
      </pc:docMkLst>
      <pc:sldChg chg="modSp">
        <pc:chgData name="Nathan Edwards" userId="S::nathan.edwards@msq.org.au::4f1aa8b7-5741-4991-b3ff-2e43d7114403" providerId="AD" clId="Web-{42327C7A-51A5-02E7-5966-81504235744B}" dt="2025-06-16T04:04:38.122" v="2"/>
        <pc:sldMkLst>
          <pc:docMk/>
          <pc:sldMk cId="0" sldId="280"/>
        </pc:sldMkLst>
      </pc:sldChg>
    </pc:docChg>
  </pc:docChgLst>
  <pc:docChgLst>
    <pc:chgData name="Nathan Edwards" userId="4f1aa8b7-5741-4991-b3ff-2e43d7114403" providerId="ADAL" clId="{6C6F2741-7F38-48C5-A5BE-4304844156CA}"/>
    <pc:docChg chg="custSel addSld modSld">
      <pc:chgData name="Nathan Edwards" userId="4f1aa8b7-5741-4991-b3ff-2e43d7114403" providerId="ADAL" clId="{6C6F2741-7F38-48C5-A5BE-4304844156CA}" dt="2025-06-05T01:05:12.758" v="221" actId="20577"/>
      <pc:docMkLst>
        <pc:docMk/>
      </pc:docMkLst>
      <pc:sldChg chg="modSp add mod">
        <pc:chgData name="Nathan Edwards" userId="4f1aa8b7-5741-4991-b3ff-2e43d7114403" providerId="ADAL" clId="{6C6F2741-7F38-48C5-A5BE-4304844156CA}" dt="2025-06-05T01:05:12.758" v="221" actId="20577"/>
        <pc:sldMkLst>
          <pc:docMk/>
          <pc:sldMk cId="0" sldId="279"/>
        </pc:sldMkLst>
      </pc:sldChg>
    </pc:docChg>
  </pc:docChgLst>
  <pc:docChgLst>
    <pc:chgData name="Quinn Sunderland" userId="8ee72650-e3a9-40ed-85ec-66371a1c1aef" providerId="ADAL" clId="{6CAF0C65-2169-46F9-AFF7-29AE160F17CA}"/>
    <pc:docChg chg="undo custSel modSld">
      <pc:chgData name="Quinn Sunderland" userId="8ee72650-e3a9-40ed-85ec-66371a1c1aef" providerId="ADAL" clId="{6CAF0C65-2169-46F9-AFF7-29AE160F17CA}" dt="2025-08-08T04:15:49.118" v="96" actId="1076"/>
      <pc:docMkLst>
        <pc:docMk/>
      </pc:docMkLst>
      <pc:sldChg chg="addSp delSp modSp mod">
        <pc:chgData name="Quinn Sunderland" userId="8ee72650-e3a9-40ed-85ec-66371a1c1aef" providerId="ADAL" clId="{6CAF0C65-2169-46F9-AFF7-29AE160F17CA}" dt="2025-08-08T04:12:00.330" v="22" actId="14100"/>
        <pc:sldMkLst>
          <pc:docMk/>
          <pc:sldMk cId="0" sldId="264"/>
        </pc:sldMkLst>
        <pc:spChg chg="mod">
          <ac:chgData name="Quinn Sunderland" userId="8ee72650-e3a9-40ed-85ec-66371a1c1aef" providerId="ADAL" clId="{6CAF0C65-2169-46F9-AFF7-29AE160F17CA}" dt="2025-08-08T04:11:56.698" v="21" actId="14100"/>
          <ac:spMkLst>
            <pc:docMk/>
            <pc:sldMk cId="0" sldId="264"/>
            <ac:spMk id="14" creationId="{00000000-0000-0000-0000-000000000000}"/>
          </ac:spMkLst>
        </pc:spChg>
        <pc:spChg chg="mod">
          <ac:chgData name="Quinn Sunderland" userId="8ee72650-e3a9-40ed-85ec-66371a1c1aef" providerId="ADAL" clId="{6CAF0C65-2169-46F9-AFF7-29AE160F17CA}" dt="2025-08-08T04:12:00.330" v="22" actId="14100"/>
          <ac:spMkLst>
            <pc:docMk/>
            <pc:sldMk cId="0" sldId="264"/>
            <ac:spMk id="15" creationId="{00000000-0000-0000-0000-000000000000}"/>
          </ac:spMkLst>
        </pc:spChg>
        <pc:spChg chg="mod">
          <ac:chgData name="Quinn Sunderland" userId="8ee72650-e3a9-40ed-85ec-66371a1c1aef" providerId="ADAL" clId="{6CAF0C65-2169-46F9-AFF7-29AE160F17CA}" dt="2025-08-08T04:08:40.729" v="19" actId="14100"/>
          <ac:spMkLst>
            <pc:docMk/>
            <pc:sldMk cId="0" sldId="264"/>
            <ac:spMk id="19" creationId="{5FB4DDB2-1091-0E8A-87F2-BEAAF5582106}"/>
          </ac:spMkLst>
        </pc:spChg>
        <pc:spChg chg="del mod">
          <ac:chgData name="Quinn Sunderland" userId="8ee72650-e3a9-40ed-85ec-66371a1c1aef" providerId="ADAL" clId="{6CAF0C65-2169-46F9-AFF7-29AE160F17CA}" dt="2025-08-08T04:07:58.153" v="4" actId="478"/>
          <ac:spMkLst>
            <pc:docMk/>
            <pc:sldMk cId="0" sldId="264"/>
            <ac:spMk id="22" creationId="{184092CC-1F20-6B21-5B6C-D615327489B7}"/>
          </ac:spMkLst>
        </pc:spChg>
        <pc:spChg chg="mod">
          <ac:chgData name="Quinn Sunderland" userId="8ee72650-e3a9-40ed-85ec-66371a1c1aef" providerId="ADAL" clId="{6CAF0C65-2169-46F9-AFF7-29AE160F17CA}" dt="2025-08-08T04:08:35.518" v="18" actId="1076"/>
          <ac:spMkLst>
            <pc:docMk/>
            <pc:sldMk cId="0" sldId="264"/>
            <ac:spMk id="23" creationId="{C28FAC9E-FEC5-21D1-F585-460099F48CF4}"/>
          </ac:spMkLst>
        </pc:spChg>
        <pc:picChg chg="add mod ord">
          <ac:chgData name="Quinn Sunderland" userId="8ee72650-e3a9-40ed-85ec-66371a1c1aef" providerId="ADAL" clId="{6CAF0C65-2169-46F9-AFF7-29AE160F17CA}" dt="2025-08-08T04:08:15.775" v="12" actId="1076"/>
          <ac:picMkLst>
            <pc:docMk/>
            <pc:sldMk cId="0" sldId="264"/>
            <ac:picMk id="8" creationId="{883ACDB2-D43D-9516-9419-85624203C14C}"/>
          </ac:picMkLst>
        </pc:picChg>
        <pc:picChg chg="del mod">
          <ac:chgData name="Quinn Sunderland" userId="8ee72650-e3a9-40ed-85ec-66371a1c1aef" providerId="ADAL" clId="{6CAF0C65-2169-46F9-AFF7-29AE160F17CA}" dt="2025-08-08T04:08:12.331" v="11" actId="478"/>
          <ac:picMkLst>
            <pc:docMk/>
            <pc:sldMk cId="0" sldId="264"/>
            <ac:picMk id="1026" creationId="{97C710B2-7F0D-A012-0264-54C87DA72645}"/>
          </ac:picMkLst>
        </pc:picChg>
      </pc:sldChg>
      <pc:sldChg chg="delSp mod">
        <pc:chgData name="Quinn Sunderland" userId="8ee72650-e3a9-40ed-85ec-66371a1c1aef" providerId="ADAL" clId="{6CAF0C65-2169-46F9-AFF7-29AE160F17CA}" dt="2025-08-08T04:12:25.792" v="23" actId="478"/>
        <pc:sldMkLst>
          <pc:docMk/>
          <pc:sldMk cId="0" sldId="272"/>
        </pc:sldMkLst>
        <pc:grpChg chg="del">
          <ac:chgData name="Quinn Sunderland" userId="8ee72650-e3a9-40ed-85ec-66371a1c1aef" providerId="ADAL" clId="{6CAF0C65-2169-46F9-AFF7-29AE160F17CA}" dt="2025-08-08T04:12:25.792" v="23" actId="478"/>
          <ac:grpSpMkLst>
            <pc:docMk/>
            <pc:sldMk cId="0" sldId="272"/>
            <ac:grpSpMk id="2" creationId="{00000000-0000-0000-0000-000000000000}"/>
          </ac:grpSpMkLst>
        </pc:grpChg>
      </pc:sldChg>
      <pc:sldChg chg="modSp mod">
        <pc:chgData name="Quinn Sunderland" userId="8ee72650-e3a9-40ed-85ec-66371a1c1aef" providerId="ADAL" clId="{6CAF0C65-2169-46F9-AFF7-29AE160F17CA}" dt="2025-08-08T04:09:08.973" v="20" actId="1076"/>
        <pc:sldMkLst>
          <pc:docMk/>
          <pc:sldMk cId="0" sldId="279"/>
        </pc:sldMkLst>
        <pc:spChg chg="mod">
          <ac:chgData name="Quinn Sunderland" userId="8ee72650-e3a9-40ed-85ec-66371a1c1aef" providerId="ADAL" clId="{6CAF0C65-2169-46F9-AFF7-29AE160F17CA}" dt="2025-08-08T04:09:08.973" v="20" actId="1076"/>
          <ac:spMkLst>
            <pc:docMk/>
            <pc:sldMk cId="0" sldId="279"/>
            <ac:spMk id="15" creationId="{00000000-0000-0000-0000-000000000000}"/>
          </ac:spMkLst>
        </pc:spChg>
      </pc:sldChg>
      <pc:sldChg chg="addSp delSp modSp mod setBg">
        <pc:chgData name="Quinn Sunderland" userId="8ee72650-e3a9-40ed-85ec-66371a1c1aef" providerId="ADAL" clId="{6CAF0C65-2169-46F9-AFF7-29AE160F17CA}" dt="2025-08-08T04:15:49.118" v="96" actId="1076"/>
        <pc:sldMkLst>
          <pc:docMk/>
          <pc:sldMk cId="0" sldId="280"/>
        </pc:sldMkLst>
        <pc:spChg chg="del mod topLvl">
          <ac:chgData name="Quinn Sunderland" userId="8ee72650-e3a9-40ed-85ec-66371a1c1aef" providerId="ADAL" clId="{6CAF0C65-2169-46F9-AFF7-29AE160F17CA}" dt="2025-08-08T04:13:46.675" v="49" actId="478"/>
          <ac:spMkLst>
            <pc:docMk/>
            <pc:sldMk cId="0" sldId="280"/>
            <ac:spMk id="4" creationId="{00000000-0000-0000-0000-000000000000}"/>
          </ac:spMkLst>
        </pc:spChg>
        <pc:spChg chg="mod topLvl">
          <ac:chgData name="Quinn Sunderland" userId="8ee72650-e3a9-40ed-85ec-66371a1c1aef" providerId="ADAL" clId="{6CAF0C65-2169-46F9-AFF7-29AE160F17CA}" dt="2025-08-08T04:13:07.597" v="46" actId="14100"/>
          <ac:spMkLst>
            <pc:docMk/>
            <pc:sldMk cId="0" sldId="280"/>
            <ac:spMk id="5" creationId="{00000000-0000-0000-0000-000000000000}"/>
          </ac:spMkLst>
        </pc:spChg>
        <pc:spChg chg="mod">
          <ac:chgData name="Quinn Sunderland" userId="8ee72650-e3a9-40ed-85ec-66371a1c1aef" providerId="ADAL" clId="{6CAF0C65-2169-46F9-AFF7-29AE160F17CA}" dt="2025-08-08T04:13:09.810" v="47" actId="1076"/>
          <ac:spMkLst>
            <pc:docMk/>
            <pc:sldMk cId="0" sldId="280"/>
            <ac:spMk id="6" creationId="{00000000-0000-0000-0000-000000000000}"/>
          </ac:spMkLst>
        </pc:spChg>
        <pc:spChg chg="mod">
          <ac:chgData name="Quinn Sunderland" userId="8ee72650-e3a9-40ed-85ec-66371a1c1aef" providerId="ADAL" clId="{6CAF0C65-2169-46F9-AFF7-29AE160F17CA}" dt="2025-08-08T04:13:04.118" v="45" actId="20577"/>
          <ac:spMkLst>
            <pc:docMk/>
            <pc:sldMk cId="0" sldId="280"/>
            <ac:spMk id="7" creationId="{00000000-0000-0000-0000-000000000000}"/>
          </ac:spMkLst>
        </pc:spChg>
        <pc:spChg chg="mod">
          <ac:chgData name="Quinn Sunderland" userId="8ee72650-e3a9-40ed-85ec-66371a1c1aef" providerId="ADAL" clId="{6CAF0C65-2169-46F9-AFF7-29AE160F17CA}" dt="2025-08-08T04:15:38.999" v="91" actId="1076"/>
          <ac:spMkLst>
            <pc:docMk/>
            <pc:sldMk cId="0" sldId="280"/>
            <ac:spMk id="11" creationId="{00000000-0000-0000-0000-000000000000}"/>
          </ac:spMkLst>
        </pc:spChg>
        <pc:spChg chg="add mod ord">
          <ac:chgData name="Quinn Sunderland" userId="8ee72650-e3a9-40ed-85ec-66371a1c1aef" providerId="ADAL" clId="{6CAF0C65-2169-46F9-AFF7-29AE160F17CA}" dt="2025-08-08T04:15:25.829" v="87" actId="20577"/>
          <ac:spMkLst>
            <pc:docMk/>
            <pc:sldMk cId="0" sldId="280"/>
            <ac:spMk id="13" creationId="{763BAA79-C6B9-FC2B-2E9B-C905F2A1C9B9}"/>
          </ac:spMkLst>
        </pc:spChg>
        <pc:spChg chg="mod">
          <ac:chgData name="Quinn Sunderland" userId="8ee72650-e3a9-40ed-85ec-66371a1c1aef" providerId="ADAL" clId="{6CAF0C65-2169-46F9-AFF7-29AE160F17CA}" dt="2025-08-08T04:15:46.886" v="95" actId="1037"/>
          <ac:spMkLst>
            <pc:docMk/>
            <pc:sldMk cId="0" sldId="280"/>
            <ac:spMk id="15" creationId="{00000000-0000-0000-0000-000000000000}"/>
          </ac:spMkLst>
        </pc:spChg>
        <pc:grpChg chg="del">
          <ac:chgData name="Quinn Sunderland" userId="8ee72650-e3a9-40ed-85ec-66371a1c1aef" providerId="ADAL" clId="{6CAF0C65-2169-46F9-AFF7-29AE160F17CA}" dt="2025-08-08T04:12:47.519" v="28" actId="165"/>
          <ac:grpSpMkLst>
            <pc:docMk/>
            <pc:sldMk cId="0" sldId="280"/>
            <ac:grpSpMk id="2" creationId="{00000000-0000-0000-0000-000000000000}"/>
          </ac:grpSpMkLst>
        </pc:grpChg>
        <pc:graphicFrameChg chg="mod">
          <ac:chgData name="Quinn Sunderland" userId="8ee72650-e3a9-40ed-85ec-66371a1c1aef" providerId="ADAL" clId="{6CAF0C65-2169-46F9-AFF7-29AE160F17CA}" dt="2025-08-08T04:15:46.886" v="95" actId="1037"/>
          <ac:graphicFrameMkLst>
            <pc:docMk/>
            <pc:sldMk cId="0" sldId="280"/>
            <ac:graphicFrameMk id="21" creationId="{C8DC34E4-9EE9-0650-3332-3D6FA37666D9}"/>
          </ac:graphicFrameMkLst>
        </pc:graphicFrameChg>
        <pc:graphicFrameChg chg="mod">
          <ac:chgData name="Quinn Sunderland" userId="8ee72650-e3a9-40ed-85ec-66371a1c1aef" providerId="ADAL" clId="{6CAF0C65-2169-46F9-AFF7-29AE160F17CA}" dt="2025-08-08T04:15:46.886" v="95" actId="1037"/>
          <ac:graphicFrameMkLst>
            <pc:docMk/>
            <pc:sldMk cId="0" sldId="280"/>
            <ac:graphicFrameMk id="22" creationId="{C7971973-E9A8-3E72-B368-D4DDDDC11C62}"/>
          </ac:graphicFrameMkLst>
        </pc:graphicFrameChg>
        <pc:picChg chg="add del mod topLvl">
          <ac:chgData name="Quinn Sunderland" userId="8ee72650-e3a9-40ed-85ec-66371a1c1aef" providerId="ADAL" clId="{6CAF0C65-2169-46F9-AFF7-29AE160F17CA}" dt="2025-08-08T04:14:41.330" v="65" actId="478"/>
          <ac:picMkLst>
            <pc:docMk/>
            <pc:sldMk cId="0" sldId="280"/>
            <ac:picMk id="3" creationId="{00000000-0000-0000-0000-000000000000}"/>
          </ac:picMkLst>
        </pc:picChg>
        <pc:picChg chg="add mod ord">
          <ac:chgData name="Quinn Sunderland" userId="8ee72650-e3a9-40ed-85ec-66371a1c1aef" providerId="ADAL" clId="{6CAF0C65-2169-46F9-AFF7-29AE160F17CA}" dt="2025-08-08T04:15:49.118" v="96" actId="1076"/>
          <ac:picMkLst>
            <pc:docMk/>
            <pc:sldMk cId="0" sldId="280"/>
            <ac:picMk id="12" creationId="{FC208EEF-CD88-2595-1173-F9E6EC43A3B7}"/>
          </ac:picMkLst>
        </pc:picChg>
        <pc:picChg chg="del mod">
          <ac:chgData name="Quinn Sunderland" userId="8ee72650-e3a9-40ed-85ec-66371a1c1aef" providerId="ADAL" clId="{6CAF0C65-2169-46F9-AFF7-29AE160F17CA}" dt="2025-08-08T04:13:44.305" v="48" actId="478"/>
          <ac:picMkLst>
            <pc:docMk/>
            <pc:sldMk cId="0" sldId="280"/>
            <ac:picMk id="20"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3600" b="1" i="0">
                <a:solidFill>
                  <a:schemeClr val="tx1"/>
                </a:solidFill>
                <a:latin typeface="Arial Black"/>
                <a:cs typeface="Arial Black"/>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8/8/2025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Black"/>
                <a:cs typeface="Arial Black"/>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8/8/2025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Black"/>
                <a:cs typeface="Arial Black"/>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8/8/2025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0">
                <a:solidFill>
                  <a:schemeClr val="tx1"/>
                </a:solidFill>
                <a:latin typeface="Arial Black"/>
                <a:cs typeface="Arial Black"/>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8/8/2025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8/8/2025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822115" y="937223"/>
            <a:ext cx="4262120" cy="574675"/>
          </a:xfrm>
          <a:prstGeom prst="rect">
            <a:avLst/>
          </a:prstGeom>
        </p:spPr>
        <p:txBody>
          <a:bodyPr wrap="square" lIns="0" tIns="0" rIns="0" bIns="0">
            <a:spAutoFit/>
          </a:bodyPr>
          <a:lstStyle>
            <a:lvl1pPr>
              <a:defRPr sz="3600" b="1" i="0">
                <a:solidFill>
                  <a:schemeClr val="tx1"/>
                </a:solidFill>
                <a:latin typeface="Arial Black"/>
                <a:cs typeface="Arial Black"/>
              </a:defRPr>
            </a:lvl1pPr>
          </a:lstStyle>
          <a:p>
            <a:endParaRPr/>
          </a:p>
        </p:txBody>
      </p:sp>
      <p:sp>
        <p:nvSpPr>
          <p:cNvPr id="3" name="Holder 3"/>
          <p:cNvSpPr>
            <a:spLocks noGrp="1"/>
          </p:cNvSpPr>
          <p:nvPr>
            <p:ph type="body" idx="1"/>
          </p:nvPr>
        </p:nvSpPr>
        <p:spPr>
          <a:xfrm>
            <a:off x="692861" y="2384996"/>
            <a:ext cx="5037455" cy="268351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8/8/2025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www.manufacturingmatters.com.au/"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ideo" Target="https://www.youtube.com/embed/4c_xYLwOx-g?feature=oembed" TargetMode="Externa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6674116"/>
            <a:ext cx="12193206" cy="183883"/>
          </a:xfrm>
          <a:prstGeom prst="rect">
            <a:avLst/>
          </a:prstGeom>
        </p:spPr>
      </p:pic>
      <p:sp>
        <p:nvSpPr>
          <p:cNvPr id="3" name="object 3"/>
          <p:cNvSpPr txBox="1"/>
          <p:nvPr/>
        </p:nvSpPr>
        <p:spPr>
          <a:xfrm>
            <a:off x="6572733" y="3154461"/>
            <a:ext cx="4611370" cy="228268"/>
          </a:xfrm>
          <a:prstGeom prst="rect">
            <a:avLst/>
          </a:prstGeom>
        </p:spPr>
        <p:txBody>
          <a:bodyPr vert="horz" wrap="square" lIns="0" tIns="12700" rIns="0" bIns="0" rtlCol="0">
            <a:spAutoFit/>
          </a:bodyPr>
          <a:lstStyle/>
          <a:p>
            <a:pPr marL="12700" marR="5080">
              <a:lnSpc>
                <a:spcPct val="100000"/>
              </a:lnSpc>
              <a:spcBef>
                <a:spcPts val="100"/>
              </a:spcBef>
            </a:pPr>
            <a:r>
              <a:rPr lang="en-AU" sz="1400" dirty="0">
                <a:solidFill>
                  <a:srgbClr val="231F20"/>
                </a:solidFill>
                <a:latin typeface="Arial"/>
                <a:cs typeface="Arial"/>
              </a:rPr>
              <a:t>Lesson 7: Expectations and Work-Life Balance</a:t>
            </a:r>
            <a:endParaRPr sz="1400" dirty="0">
              <a:latin typeface="Arial"/>
              <a:cs typeface="Arial"/>
            </a:endParaRPr>
          </a:p>
        </p:txBody>
      </p:sp>
      <p:grpSp>
        <p:nvGrpSpPr>
          <p:cNvPr id="4" name="object 4"/>
          <p:cNvGrpSpPr/>
          <p:nvPr/>
        </p:nvGrpSpPr>
        <p:grpSpPr>
          <a:xfrm>
            <a:off x="1151991" y="1244511"/>
            <a:ext cx="4476750" cy="3846829"/>
            <a:chOff x="1151991" y="1244511"/>
            <a:chExt cx="4476750" cy="3846829"/>
          </a:xfrm>
        </p:grpSpPr>
        <p:pic>
          <p:nvPicPr>
            <p:cNvPr id="5" name="object 5"/>
            <p:cNvPicPr/>
            <p:nvPr/>
          </p:nvPicPr>
          <p:blipFill>
            <a:blip r:embed="rId3" cstate="print"/>
            <a:stretch>
              <a:fillRect/>
            </a:stretch>
          </p:blipFill>
          <p:spPr>
            <a:xfrm>
              <a:off x="1151991" y="1685505"/>
              <a:ext cx="4476610" cy="3405606"/>
            </a:xfrm>
            <a:prstGeom prst="rect">
              <a:avLst/>
            </a:prstGeom>
          </p:spPr>
        </p:pic>
        <p:pic>
          <p:nvPicPr>
            <p:cNvPr id="6" name="object 6"/>
            <p:cNvPicPr/>
            <p:nvPr/>
          </p:nvPicPr>
          <p:blipFill>
            <a:blip r:embed="rId4" cstate="print"/>
            <a:stretch>
              <a:fillRect/>
            </a:stretch>
          </p:blipFill>
          <p:spPr>
            <a:xfrm>
              <a:off x="1151991" y="1244511"/>
              <a:ext cx="4476610" cy="3846601"/>
            </a:xfrm>
            <a:prstGeom prst="rect">
              <a:avLst/>
            </a:prstGeom>
          </p:spPr>
        </p:pic>
      </p:grpSp>
      <p:sp>
        <p:nvSpPr>
          <p:cNvPr id="7" name="object 7"/>
          <p:cNvSpPr/>
          <p:nvPr/>
        </p:nvSpPr>
        <p:spPr>
          <a:xfrm>
            <a:off x="6607684" y="1698777"/>
            <a:ext cx="2383916" cy="594360"/>
          </a:xfrm>
          <a:custGeom>
            <a:avLst/>
            <a:gdLst/>
            <a:ahLst/>
            <a:cxnLst/>
            <a:rect l="l" t="t" r="r" b="b"/>
            <a:pathLst>
              <a:path w="1993265" h="594360">
                <a:moveTo>
                  <a:pt x="0" y="594232"/>
                </a:moveTo>
                <a:lnTo>
                  <a:pt x="1993049" y="594232"/>
                </a:lnTo>
                <a:lnTo>
                  <a:pt x="1993049"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8" name="object 8"/>
          <p:cNvSpPr/>
          <p:nvPr/>
        </p:nvSpPr>
        <p:spPr>
          <a:xfrm>
            <a:off x="6607684" y="2387704"/>
            <a:ext cx="3298316" cy="594360"/>
          </a:xfrm>
          <a:custGeom>
            <a:avLst/>
            <a:gdLst/>
            <a:ahLst/>
            <a:cxnLst/>
            <a:rect l="l" t="t" r="r" b="b"/>
            <a:pathLst>
              <a:path w="2684145" h="594360">
                <a:moveTo>
                  <a:pt x="0" y="594232"/>
                </a:moveTo>
                <a:lnTo>
                  <a:pt x="2683662" y="594232"/>
                </a:lnTo>
                <a:lnTo>
                  <a:pt x="2683662"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9" name="object 9"/>
          <p:cNvSpPr txBox="1">
            <a:spLocks noGrp="1"/>
          </p:cNvSpPr>
          <p:nvPr>
            <p:ph type="title"/>
          </p:nvPr>
        </p:nvSpPr>
        <p:spPr>
          <a:xfrm>
            <a:off x="6703656" y="1686740"/>
            <a:ext cx="2211744" cy="567463"/>
          </a:xfrm>
          <a:prstGeom prst="rect">
            <a:avLst/>
          </a:prstGeom>
        </p:spPr>
        <p:txBody>
          <a:bodyPr vert="horz" wrap="square" lIns="0" tIns="13335" rIns="0" bIns="0" rtlCol="0">
            <a:spAutoFit/>
          </a:bodyPr>
          <a:lstStyle/>
          <a:p>
            <a:pPr marL="12700">
              <a:lnSpc>
                <a:spcPct val="100000"/>
              </a:lnSpc>
              <a:spcBef>
                <a:spcPts val="105"/>
              </a:spcBef>
            </a:pPr>
            <a:r>
              <a:rPr lang="en-AU" spc="-10" dirty="0">
                <a:solidFill>
                  <a:srgbClr val="FFFFFF"/>
                </a:solidFill>
              </a:rPr>
              <a:t>CAREER</a:t>
            </a:r>
            <a:endParaRPr spc="-10" dirty="0">
              <a:solidFill>
                <a:srgbClr val="FFFFFF"/>
              </a:solidFill>
            </a:endParaRPr>
          </a:p>
        </p:txBody>
      </p:sp>
      <p:sp>
        <p:nvSpPr>
          <p:cNvPr id="10" name="object 10"/>
          <p:cNvSpPr txBox="1"/>
          <p:nvPr/>
        </p:nvSpPr>
        <p:spPr>
          <a:xfrm>
            <a:off x="6703656" y="2375667"/>
            <a:ext cx="3202344" cy="567463"/>
          </a:xfrm>
          <a:prstGeom prst="rect">
            <a:avLst/>
          </a:prstGeom>
        </p:spPr>
        <p:txBody>
          <a:bodyPr vert="horz" wrap="square" lIns="0" tIns="13335" rIns="0" bIns="0" rtlCol="0">
            <a:spAutoFit/>
          </a:bodyPr>
          <a:lstStyle/>
          <a:p>
            <a:pPr marL="12700">
              <a:lnSpc>
                <a:spcPct val="100000"/>
              </a:lnSpc>
              <a:spcBef>
                <a:spcPts val="105"/>
              </a:spcBef>
            </a:pPr>
            <a:r>
              <a:rPr lang="en-AU" sz="3600" b="1" spc="-10" dirty="0">
                <a:solidFill>
                  <a:srgbClr val="FFFFFF"/>
                </a:solidFill>
                <a:latin typeface="Arial Black"/>
                <a:cs typeface="Arial Black"/>
              </a:rPr>
              <a:t>EDUCATION</a:t>
            </a:r>
            <a:endParaRPr sz="3600" dirty="0">
              <a:latin typeface="Arial Black"/>
              <a:cs typeface="Arial Black"/>
            </a:endParaRPr>
          </a:p>
        </p:txBody>
      </p:sp>
      <p:sp>
        <p:nvSpPr>
          <p:cNvPr id="12" name="object 12"/>
          <p:cNvSpPr txBox="1"/>
          <p:nvPr/>
        </p:nvSpPr>
        <p:spPr>
          <a:xfrm>
            <a:off x="6680734" y="4806860"/>
            <a:ext cx="1267460" cy="238760"/>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FFFFFF"/>
                </a:solidFill>
                <a:latin typeface="Arial"/>
                <a:cs typeface="Arial"/>
              </a:rPr>
              <a:t>BUTTON</a:t>
            </a:r>
            <a:r>
              <a:rPr sz="1400" b="1" spc="-35" dirty="0">
                <a:solidFill>
                  <a:srgbClr val="FFFFFF"/>
                </a:solidFill>
                <a:latin typeface="Arial"/>
                <a:cs typeface="Arial"/>
              </a:rPr>
              <a:t> </a:t>
            </a:r>
            <a:r>
              <a:rPr sz="1400" b="1" spc="-20" dirty="0">
                <a:solidFill>
                  <a:srgbClr val="FFFFFF"/>
                </a:solidFill>
                <a:latin typeface="Arial"/>
                <a:cs typeface="Arial"/>
              </a:rPr>
              <a:t>TEXT</a:t>
            </a:r>
            <a:endParaRPr sz="140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20001" y="3530650"/>
            <a:ext cx="10753725" cy="2011045"/>
            <a:chOff x="720001" y="3530650"/>
            <a:chExt cx="10753725" cy="2011045"/>
          </a:xfrm>
        </p:grpSpPr>
        <p:pic>
          <p:nvPicPr>
            <p:cNvPr id="3" name="object 3"/>
            <p:cNvPicPr/>
            <p:nvPr/>
          </p:nvPicPr>
          <p:blipFill>
            <a:blip r:embed="rId2" cstate="print"/>
            <a:stretch>
              <a:fillRect/>
            </a:stretch>
          </p:blipFill>
          <p:spPr>
            <a:xfrm>
              <a:off x="720001" y="3537000"/>
              <a:ext cx="10753204" cy="2004402"/>
            </a:xfrm>
            <a:prstGeom prst="rect">
              <a:avLst/>
            </a:prstGeom>
          </p:spPr>
        </p:pic>
        <p:sp>
          <p:nvSpPr>
            <p:cNvPr id="4" name="object 4"/>
            <p:cNvSpPr/>
            <p:nvPr/>
          </p:nvSpPr>
          <p:spPr>
            <a:xfrm>
              <a:off x="4338885" y="3537000"/>
              <a:ext cx="0" cy="1987550"/>
            </a:xfrm>
            <a:custGeom>
              <a:avLst/>
              <a:gdLst/>
              <a:ahLst/>
              <a:cxnLst/>
              <a:rect l="l" t="t" r="r" b="b"/>
              <a:pathLst>
                <a:path h="1987550">
                  <a:moveTo>
                    <a:pt x="0" y="1987448"/>
                  </a:moveTo>
                  <a:lnTo>
                    <a:pt x="0" y="0"/>
                  </a:lnTo>
                </a:path>
              </a:pathLst>
            </a:custGeom>
            <a:ln w="12700">
              <a:solidFill>
                <a:srgbClr val="FFFFFF"/>
              </a:solidFill>
            </a:ln>
          </p:spPr>
          <p:txBody>
            <a:bodyPr wrap="square" lIns="0" tIns="0" rIns="0" bIns="0" rtlCol="0"/>
            <a:lstStyle/>
            <a:p>
              <a:endParaRPr/>
            </a:p>
          </p:txBody>
        </p:sp>
        <p:sp>
          <p:nvSpPr>
            <p:cNvPr id="5" name="object 5"/>
            <p:cNvSpPr/>
            <p:nvPr/>
          </p:nvSpPr>
          <p:spPr>
            <a:xfrm>
              <a:off x="7833566" y="3537000"/>
              <a:ext cx="0" cy="1987550"/>
            </a:xfrm>
            <a:custGeom>
              <a:avLst/>
              <a:gdLst/>
              <a:ahLst/>
              <a:cxnLst/>
              <a:rect l="l" t="t" r="r" b="b"/>
              <a:pathLst>
                <a:path h="1987550">
                  <a:moveTo>
                    <a:pt x="0" y="1987448"/>
                  </a:moveTo>
                  <a:lnTo>
                    <a:pt x="0" y="0"/>
                  </a:lnTo>
                </a:path>
              </a:pathLst>
            </a:custGeom>
            <a:ln w="12700">
              <a:solidFill>
                <a:srgbClr val="FFFFFF"/>
              </a:solidFill>
            </a:ln>
          </p:spPr>
          <p:txBody>
            <a:bodyPr wrap="square" lIns="0" tIns="0" rIns="0" bIns="0" rtlCol="0"/>
            <a:lstStyle/>
            <a:p>
              <a:endParaRPr/>
            </a:p>
          </p:txBody>
        </p:sp>
      </p:grpSp>
      <p:sp>
        <p:nvSpPr>
          <p:cNvPr id="6" name="object 6"/>
          <p:cNvSpPr txBox="1"/>
          <p:nvPr/>
        </p:nvSpPr>
        <p:spPr>
          <a:xfrm>
            <a:off x="1259206" y="3617831"/>
            <a:ext cx="2678430" cy="1464247"/>
          </a:xfrm>
          <a:prstGeom prst="rect">
            <a:avLst/>
          </a:prstGeom>
        </p:spPr>
        <p:txBody>
          <a:bodyPr vert="horz" wrap="square" lIns="0" tIns="86360" rIns="0" bIns="0" rtlCol="0">
            <a:spAutoFit/>
          </a:bodyPr>
          <a:lstStyle/>
          <a:p>
            <a:pPr algn="ctr">
              <a:lnSpc>
                <a:spcPct val="100000"/>
              </a:lnSpc>
              <a:spcBef>
                <a:spcPts val="680"/>
              </a:spcBef>
            </a:pPr>
            <a:r>
              <a:rPr sz="1400" b="1" dirty="0">
                <a:solidFill>
                  <a:srgbClr val="FD6601"/>
                </a:solidFill>
                <a:latin typeface="Arial"/>
                <a:cs typeface="Arial"/>
              </a:rPr>
              <a:t>YOUR</a:t>
            </a:r>
            <a:r>
              <a:rPr sz="1400" b="1" spc="-60" dirty="0">
                <a:solidFill>
                  <a:srgbClr val="FD6601"/>
                </a:solidFill>
                <a:latin typeface="Arial"/>
                <a:cs typeface="Arial"/>
              </a:rPr>
              <a:t> </a:t>
            </a:r>
            <a:r>
              <a:rPr sz="1400" b="1" spc="-20" dirty="0">
                <a:solidFill>
                  <a:srgbClr val="FD6601"/>
                </a:solidFill>
                <a:latin typeface="Arial"/>
                <a:cs typeface="Arial"/>
              </a:rPr>
              <a:t>TASK</a:t>
            </a:r>
            <a:endParaRPr sz="1400" dirty="0">
              <a:latin typeface="Arial"/>
              <a:cs typeface="Arial"/>
            </a:endParaRPr>
          </a:p>
          <a:p>
            <a:pPr marL="12700" marR="5080" algn="ctr">
              <a:lnSpc>
                <a:spcPct val="101800"/>
              </a:lnSpc>
              <a:spcBef>
                <a:spcPts val="550"/>
              </a:spcBef>
            </a:pPr>
            <a:r>
              <a:rPr lang="en-AU" sz="1400" dirty="0">
                <a:solidFill>
                  <a:srgbClr val="FFFFFF"/>
                </a:solidFill>
                <a:latin typeface="Arial"/>
                <a:cs typeface="Arial"/>
              </a:rPr>
              <a:t>Choose a manufacturing career. Select five performance expectations appropriate for a role in that career. Define each expectation.</a:t>
            </a:r>
            <a:endParaRPr sz="1400" dirty="0">
              <a:latin typeface="Arial"/>
              <a:cs typeface="Arial"/>
            </a:endParaRPr>
          </a:p>
        </p:txBody>
      </p:sp>
      <p:sp>
        <p:nvSpPr>
          <p:cNvPr id="7" name="object 7"/>
          <p:cNvSpPr txBox="1"/>
          <p:nvPr/>
        </p:nvSpPr>
        <p:spPr>
          <a:xfrm>
            <a:off x="4758690" y="3617831"/>
            <a:ext cx="2669540" cy="805029"/>
          </a:xfrm>
          <a:prstGeom prst="rect">
            <a:avLst/>
          </a:prstGeom>
        </p:spPr>
        <p:txBody>
          <a:bodyPr vert="horz" wrap="square" lIns="0" tIns="86360" rIns="0" bIns="0" rtlCol="0">
            <a:spAutoFit/>
          </a:bodyPr>
          <a:lstStyle/>
          <a:p>
            <a:pPr algn="ctr">
              <a:lnSpc>
                <a:spcPct val="100000"/>
              </a:lnSpc>
              <a:spcBef>
                <a:spcPts val="680"/>
              </a:spcBef>
            </a:pPr>
            <a:r>
              <a:rPr sz="1400" b="1" spc="-10" dirty="0">
                <a:solidFill>
                  <a:srgbClr val="FD6601"/>
                </a:solidFill>
                <a:latin typeface="Arial"/>
                <a:cs typeface="Arial"/>
              </a:rPr>
              <a:t>REFLECT</a:t>
            </a:r>
            <a:endParaRPr sz="1400" dirty="0">
              <a:latin typeface="Arial"/>
              <a:cs typeface="Arial"/>
            </a:endParaRPr>
          </a:p>
          <a:p>
            <a:pPr marL="12700" marR="5080" algn="ctr">
              <a:lnSpc>
                <a:spcPct val="101800"/>
              </a:lnSpc>
              <a:spcBef>
                <a:spcPts val="550"/>
              </a:spcBef>
            </a:pPr>
            <a:r>
              <a:rPr lang="en-AU" sz="1400" dirty="0">
                <a:solidFill>
                  <a:srgbClr val="FFFFFF"/>
                </a:solidFill>
                <a:latin typeface="Arial"/>
                <a:cs typeface="Arial"/>
              </a:rPr>
              <a:t>Which of these expectations would you find easiest to meet?</a:t>
            </a:r>
            <a:endParaRPr sz="1400" dirty="0">
              <a:latin typeface="Arial"/>
              <a:cs typeface="Arial"/>
            </a:endParaRPr>
          </a:p>
        </p:txBody>
      </p:sp>
      <p:sp>
        <p:nvSpPr>
          <p:cNvPr id="8" name="object 8"/>
          <p:cNvSpPr txBox="1"/>
          <p:nvPr/>
        </p:nvSpPr>
        <p:spPr>
          <a:xfrm>
            <a:off x="8435337" y="3617831"/>
            <a:ext cx="2305050" cy="1244508"/>
          </a:xfrm>
          <a:prstGeom prst="rect">
            <a:avLst/>
          </a:prstGeom>
        </p:spPr>
        <p:txBody>
          <a:bodyPr vert="horz" wrap="square" lIns="0" tIns="86360" rIns="0" bIns="0" rtlCol="0">
            <a:spAutoFit/>
          </a:bodyPr>
          <a:lstStyle/>
          <a:p>
            <a:pPr algn="ctr">
              <a:lnSpc>
                <a:spcPct val="100000"/>
              </a:lnSpc>
              <a:spcBef>
                <a:spcPts val="680"/>
              </a:spcBef>
            </a:pPr>
            <a:r>
              <a:rPr sz="1400" b="1" spc="-20" dirty="0">
                <a:solidFill>
                  <a:srgbClr val="FD6601"/>
                </a:solidFill>
                <a:latin typeface="Arial"/>
                <a:cs typeface="Arial"/>
              </a:rPr>
              <a:t>G</a:t>
            </a:r>
            <a:r>
              <a:rPr lang="en-AU" sz="1400" b="1" spc="-20">
                <a:solidFill>
                  <a:srgbClr val="FD6601"/>
                </a:solidFill>
                <a:latin typeface="Arial"/>
                <a:cs typeface="Arial"/>
              </a:rPr>
              <a:t>OAL</a:t>
            </a:r>
            <a:endParaRPr sz="1400" dirty="0">
              <a:latin typeface="Arial"/>
              <a:cs typeface="Arial"/>
            </a:endParaRPr>
          </a:p>
          <a:p>
            <a:pPr marL="12700" marR="5080" algn="ctr">
              <a:lnSpc>
                <a:spcPct val="101800"/>
              </a:lnSpc>
              <a:spcBef>
                <a:spcPts val="550"/>
              </a:spcBef>
            </a:pPr>
            <a:r>
              <a:rPr lang="en-US" sz="1400" dirty="0">
                <a:solidFill>
                  <a:schemeClr val="bg1"/>
                </a:solidFill>
              </a:rPr>
              <a:t>You can use this skill when applying for any role in the future, to ensure you are ready.</a:t>
            </a:r>
            <a:endParaRPr sz="1400" dirty="0">
              <a:solidFill>
                <a:schemeClr val="bg1"/>
              </a:solidFill>
              <a:latin typeface="Arial"/>
              <a:cs typeface="Arial"/>
            </a:endParaRPr>
          </a:p>
        </p:txBody>
      </p:sp>
      <p:pic>
        <p:nvPicPr>
          <p:cNvPr id="9" name="object 9"/>
          <p:cNvPicPr/>
          <p:nvPr/>
        </p:nvPicPr>
        <p:blipFill>
          <a:blip r:embed="rId3" cstate="print"/>
          <a:stretch>
            <a:fillRect/>
          </a:stretch>
        </p:blipFill>
        <p:spPr>
          <a:xfrm>
            <a:off x="0" y="6674116"/>
            <a:ext cx="12193206" cy="183883"/>
          </a:xfrm>
          <a:prstGeom prst="rect">
            <a:avLst/>
          </a:prstGeom>
        </p:spPr>
      </p:pic>
      <p:grpSp>
        <p:nvGrpSpPr>
          <p:cNvPr id="10" name="object 10"/>
          <p:cNvGrpSpPr/>
          <p:nvPr/>
        </p:nvGrpSpPr>
        <p:grpSpPr>
          <a:xfrm>
            <a:off x="8545804" y="0"/>
            <a:ext cx="2927985" cy="525145"/>
            <a:chOff x="8545804" y="0"/>
            <a:chExt cx="2927985" cy="525145"/>
          </a:xfrm>
        </p:grpSpPr>
        <p:sp>
          <p:nvSpPr>
            <p:cNvPr id="11" name="object 11"/>
            <p:cNvSpPr/>
            <p:nvPr/>
          </p:nvSpPr>
          <p:spPr>
            <a:xfrm>
              <a:off x="8545804" y="0"/>
              <a:ext cx="2927985" cy="525145"/>
            </a:xfrm>
            <a:custGeom>
              <a:avLst/>
              <a:gdLst/>
              <a:ahLst/>
              <a:cxnLst/>
              <a:rect l="l" t="t" r="r" b="b"/>
              <a:pathLst>
                <a:path w="2927984" h="525145">
                  <a:moveTo>
                    <a:pt x="2927388" y="0"/>
                  </a:moveTo>
                  <a:lnTo>
                    <a:pt x="0" y="0"/>
                  </a:lnTo>
                  <a:lnTo>
                    <a:pt x="0" y="525005"/>
                  </a:lnTo>
                  <a:lnTo>
                    <a:pt x="2927388" y="525005"/>
                  </a:lnTo>
                  <a:lnTo>
                    <a:pt x="2927388" y="0"/>
                  </a:lnTo>
                  <a:close/>
                </a:path>
              </a:pathLst>
            </a:custGeom>
            <a:solidFill>
              <a:srgbClr val="003FCE"/>
            </a:solidFill>
          </p:spPr>
          <p:txBody>
            <a:bodyPr wrap="square" lIns="0" tIns="0" rIns="0" bIns="0" rtlCol="0"/>
            <a:lstStyle/>
            <a:p>
              <a:endParaRPr/>
            </a:p>
          </p:txBody>
        </p:sp>
        <p:pic>
          <p:nvPicPr>
            <p:cNvPr id="12" name="object 12"/>
            <p:cNvPicPr/>
            <p:nvPr/>
          </p:nvPicPr>
          <p:blipFill>
            <a:blip r:embed="rId4" cstate="print"/>
            <a:stretch>
              <a:fillRect/>
            </a:stretch>
          </p:blipFill>
          <p:spPr>
            <a:xfrm>
              <a:off x="9292830" y="230797"/>
              <a:ext cx="246989" cy="214236"/>
            </a:xfrm>
            <a:prstGeom prst="rect">
              <a:avLst/>
            </a:prstGeom>
          </p:spPr>
        </p:pic>
      </p:grpSp>
      <p:sp>
        <p:nvSpPr>
          <p:cNvPr id="13" name="object 13"/>
          <p:cNvSpPr txBox="1"/>
          <p:nvPr/>
        </p:nvSpPr>
        <p:spPr>
          <a:xfrm>
            <a:off x="8545804" y="0"/>
            <a:ext cx="2927985" cy="525145"/>
          </a:xfrm>
          <a:prstGeom prst="rect">
            <a:avLst/>
          </a:prstGeom>
        </p:spPr>
        <p:txBody>
          <a:bodyPr vert="horz" wrap="square" lIns="0" tIns="38735" rIns="0" bIns="0" rtlCol="0">
            <a:spAutoFit/>
          </a:bodyPr>
          <a:lstStyle/>
          <a:p>
            <a:pPr>
              <a:lnSpc>
                <a:spcPct val="100000"/>
              </a:lnSpc>
              <a:spcBef>
                <a:spcPts val="305"/>
              </a:spcBef>
            </a:pPr>
            <a:endParaRPr sz="1300">
              <a:latin typeface="Times New Roman"/>
              <a:cs typeface="Times New Roman"/>
            </a:endParaRPr>
          </a:p>
          <a:p>
            <a:pPr marL="1049655">
              <a:lnSpc>
                <a:spcPct val="100000"/>
              </a:lnSpc>
              <a:spcBef>
                <a:spcPts val="5"/>
              </a:spcBef>
            </a:pPr>
            <a:r>
              <a:rPr sz="1300" b="1" spc="-10" dirty="0">
                <a:solidFill>
                  <a:srgbClr val="FFFFFF"/>
                </a:solidFill>
                <a:latin typeface="Arial Black"/>
                <a:cs typeface="Arial Black"/>
              </a:rPr>
              <a:t>HOMEWORK</a:t>
            </a:r>
            <a:endParaRPr sz="1300">
              <a:latin typeface="Arial Black"/>
              <a:cs typeface="Arial Black"/>
            </a:endParaRPr>
          </a:p>
        </p:txBody>
      </p:sp>
      <p:sp>
        <p:nvSpPr>
          <p:cNvPr id="14" name="object 14"/>
          <p:cNvSpPr txBox="1"/>
          <p:nvPr/>
        </p:nvSpPr>
        <p:spPr>
          <a:xfrm>
            <a:off x="3949150" y="2302397"/>
            <a:ext cx="4298315" cy="518795"/>
          </a:xfrm>
          <a:prstGeom prst="rect">
            <a:avLst/>
          </a:prstGeom>
        </p:spPr>
        <p:txBody>
          <a:bodyPr vert="horz" wrap="square" lIns="0" tIns="12065" rIns="0" bIns="0" rtlCol="0">
            <a:spAutoFit/>
          </a:bodyPr>
          <a:lstStyle/>
          <a:p>
            <a:pPr marL="829310" marR="5080" indent="-817244">
              <a:lnSpc>
                <a:spcPct val="101200"/>
              </a:lnSpc>
              <a:spcBef>
                <a:spcPts val="95"/>
              </a:spcBef>
            </a:pPr>
            <a:r>
              <a:rPr sz="1600" b="1" dirty="0">
                <a:solidFill>
                  <a:srgbClr val="231F20"/>
                </a:solidFill>
                <a:latin typeface="Arial"/>
                <a:cs typeface="Arial"/>
              </a:rPr>
              <a:t>When</a:t>
            </a:r>
            <a:r>
              <a:rPr sz="1600" b="1" spc="20" dirty="0">
                <a:solidFill>
                  <a:srgbClr val="231F20"/>
                </a:solidFill>
                <a:latin typeface="Arial"/>
                <a:cs typeface="Arial"/>
              </a:rPr>
              <a:t> </a:t>
            </a:r>
            <a:r>
              <a:rPr sz="1600" b="1" dirty="0">
                <a:solidFill>
                  <a:srgbClr val="231F20"/>
                </a:solidFill>
                <a:latin typeface="Arial"/>
                <a:cs typeface="Arial"/>
              </a:rPr>
              <a:t>it</a:t>
            </a:r>
            <a:r>
              <a:rPr sz="1600" b="1" spc="25" dirty="0">
                <a:solidFill>
                  <a:srgbClr val="231F20"/>
                </a:solidFill>
                <a:latin typeface="Arial"/>
                <a:cs typeface="Arial"/>
              </a:rPr>
              <a:t> </a:t>
            </a:r>
            <a:r>
              <a:rPr sz="1600" b="1" dirty="0">
                <a:solidFill>
                  <a:srgbClr val="231F20"/>
                </a:solidFill>
                <a:latin typeface="Arial"/>
                <a:cs typeface="Arial"/>
              </a:rPr>
              <a:t>comes</a:t>
            </a:r>
            <a:r>
              <a:rPr sz="1600" b="1" spc="25" dirty="0">
                <a:solidFill>
                  <a:srgbClr val="231F20"/>
                </a:solidFill>
                <a:latin typeface="Arial"/>
                <a:cs typeface="Arial"/>
              </a:rPr>
              <a:t> </a:t>
            </a:r>
            <a:r>
              <a:rPr sz="1600" b="1" dirty="0">
                <a:solidFill>
                  <a:srgbClr val="231F20"/>
                </a:solidFill>
                <a:latin typeface="Arial"/>
                <a:cs typeface="Arial"/>
              </a:rPr>
              <a:t>to</a:t>
            </a:r>
            <a:r>
              <a:rPr sz="1600" b="1" spc="25" dirty="0">
                <a:solidFill>
                  <a:srgbClr val="231F20"/>
                </a:solidFill>
                <a:latin typeface="Arial"/>
                <a:cs typeface="Arial"/>
              </a:rPr>
              <a:t> </a:t>
            </a:r>
            <a:r>
              <a:rPr sz="1600" b="1" dirty="0">
                <a:solidFill>
                  <a:srgbClr val="231F20"/>
                </a:solidFill>
                <a:latin typeface="Arial"/>
                <a:cs typeface="Arial"/>
              </a:rPr>
              <a:t>careers</a:t>
            </a:r>
            <a:r>
              <a:rPr sz="1600" b="1" spc="25" dirty="0">
                <a:solidFill>
                  <a:srgbClr val="231F20"/>
                </a:solidFill>
                <a:latin typeface="Arial"/>
                <a:cs typeface="Arial"/>
              </a:rPr>
              <a:t> </a:t>
            </a:r>
            <a:r>
              <a:rPr sz="1600" b="1" dirty="0">
                <a:solidFill>
                  <a:srgbClr val="231F20"/>
                </a:solidFill>
                <a:latin typeface="Arial"/>
                <a:cs typeface="Arial"/>
              </a:rPr>
              <a:t>in</a:t>
            </a:r>
            <a:r>
              <a:rPr sz="1600" b="1" spc="25" dirty="0">
                <a:solidFill>
                  <a:srgbClr val="231F20"/>
                </a:solidFill>
                <a:latin typeface="Arial"/>
                <a:cs typeface="Arial"/>
              </a:rPr>
              <a:t> </a:t>
            </a:r>
            <a:r>
              <a:rPr sz="1600" b="1" spc="-10" dirty="0">
                <a:solidFill>
                  <a:srgbClr val="231F20"/>
                </a:solidFill>
                <a:latin typeface="Arial"/>
                <a:cs typeface="Arial"/>
              </a:rPr>
              <a:t>manufacturing, </a:t>
            </a:r>
            <a:r>
              <a:rPr sz="1600" b="1" dirty="0">
                <a:solidFill>
                  <a:srgbClr val="231F20"/>
                </a:solidFill>
                <a:latin typeface="Arial"/>
                <a:cs typeface="Arial"/>
              </a:rPr>
              <a:t>there</a:t>
            </a:r>
            <a:r>
              <a:rPr sz="1600" b="1" spc="20" dirty="0">
                <a:solidFill>
                  <a:srgbClr val="231F20"/>
                </a:solidFill>
                <a:latin typeface="Arial"/>
                <a:cs typeface="Arial"/>
              </a:rPr>
              <a:t> </a:t>
            </a:r>
            <a:r>
              <a:rPr sz="1600" b="1" dirty="0">
                <a:solidFill>
                  <a:srgbClr val="231F20"/>
                </a:solidFill>
                <a:latin typeface="Arial"/>
                <a:cs typeface="Arial"/>
              </a:rPr>
              <a:t>are</a:t>
            </a:r>
            <a:r>
              <a:rPr sz="1600" b="1" spc="25" dirty="0">
                <a:solidFill>
                  <a:srgbClr val="231F20"/>
                </a:solidFill>
                <a:latin typeface="Arial"/>
                <a:cs typeface="Arial"/>
              </a:rPr>
              <a:t> </a:t>
            </a:r>
            <a:r>
              <a:rPr sz="1600" b="1" dirty="0">
                <a:solidFill>
                  <a:srgbClr val="231F20"/>
                </a:solidFill>
                <a:latin typeface="Arial"/>
                <a:cs typeface="Arial"/>
              </a:rPr>
              <a:t>plenty</a:t>
            </a:r>
            <a:r>
              <a:rPr sz="1600" b="1" spc="20" dirty="0">
                <a:solidFill>
                  <a:srgbClr val="231F20"/>
                </a:solidFill>
                <a:latin typeface="Arial"/>
                <a:cs typeface="Arial"/>
              </a:rPr>
              <a:t> </a:t>
            </a:r>
            <a:r>
              <a:rPr sz="1600" b="1" dirty="0">
                <a:solidFill>
                  <a:srgbClr val="231F20"/>
                </a:solidFill>
                <a:latin typeface="Arial"/>
                <a:cs typeface="Arial"/>
              </a:rPr>
              <a:t>of</a:t>
            </a:r>
            <a:r>
              <a:rPr sz="1600" b="1" spc="25" dirty="0">
                <a:solidFill>
                  <a:srgbClr val="231F20"/>
                </a:solidFill>
                <a:latin typeface="Arial"/>
                <a:cs typeface="Arial"/>
              </a:rPr>
              <a:t> </a:t>
            </a:r>
            <a:r>
              <a:rPr sz="1600" b="1" spc="-10" dirty="0">
                <a:solidFill>
                  <a:srgbClr val="231F20"/>
                </a:solidFill>
                <a:latin typeface="Arial"/>
                <a:cs typeface="Arial"/>
              </a:rPr>
              <a:t>options.</a:t>
            </a:r>
            <a:endParaRPr sz="1600">
              <a:latin typeface="Arial"/>
              <a:cs typeface="Arial"/>
            </a:endParaRPr>
          </a:p>
        </p:txBody>
      </p:sp>
      <p:sp>
        <p:nvSpPr>
          <p:cNvPr id="15" name="object 15"/>
          <p:cNvSpPr txBox="1"/>
          <p:nvPr/>
        </p:nvSpPr>
        <p:spPr>
          <a:xfrm>
            <a:off x="1121107" y="5793650"/>
            <a:ext cx="8493760" cy="614045"/>
          </a:xfrm>
          <a:prstGeom prst="rect">
            <a:avLst/>
          </a:prstGeom>
        </p:spPr>
        <p:txBody>
          <a:bodyPr vert="horz" wrap="square" lIns="0" tIns="14605" rIns="0" bIns="0" rtlCol="0">
            <a:spAutoFit/>
          </a:bodyPr>
          <a:lstStyle/>
          <a:p>
            <a:pPr marL="12700">
              <a:lnSpc>
                <a:spcPts val="1610"/>
              </a:lnSpc>
              <a:spcBef>
                <a:spcPts val="115"/>
              </a:spcBef>
            </a:pPr>
            <a:r>
              <a:rPr sz="1350" b="1" spc="-10" dirty="0">
                <a:solidFill>
                  <a:srgbClr val="231F20"/>
                </a:solidFill>
                <a:latin typeface="Arial"/>
                <a:cs typeface="Arial"/>
              </a:rPr>
              <a:t>RESOURCES:</a:t>
            </a:r>
            <a:endParaRPr sz="1350" dirty="0">
              <a:latin typeface="Arial"/>
              <a:cs typeface="Arial"/>
            </a:endParaRPr>
          </a:p>
          <a:p>
            <a:pPr marL="12700">
              <a:lnSpc>
                <a:spcPts val="1370"/>
              </a:lnSpc>
            </a:pPr>
            <a:r>
              <a:rPr sz="1150" dirty="0">
                <a:solidFill>
                  <a:srgbClr val="231F20"/>
                </a:solidFill>
                <a:latin typeface="Arial"/>
                <a:cs typeface="Arial"/>
              </a:rPr>
              <a:t>If</a:t>
            </a:r>
            <a:r>
              <a:rPr sz="1150" spc="10" dirty="0">
                <a:solidFill>
                  <a:srgbClr val="231F20"/>
                </a:solidFill>
                <a:latin typeface="Arial"/>
                <a:cs typeface="Arial"/>
              </a:rPr>
              <a:t> </a:t>
            </a:r>
            <a:r>
              <a:rPr sz="1150" dirty="0">
                <a:solidFill>
                  <a:srgbClr val="231F20"/>
                </a:solidFill>
                <a:latin typeface="Arial"/>
                <a:cs typeface="Arial"/>
              </a:rPr>
              <a:t>you’re</a:t>
            </a:r>
            <a:r>
              <a:rPr sz="1150" spc="10" dirty="0">
                <a:solidFill>
                  <a:srgbClr val="231F20"/>
                </a:solidFill>
                <a:latin typeface="Arial"/>
                <a:cs typeface="Arial"/>
              </a:rPr>
              <a:t> </a:t>
            </a:r>
            <a:r>
              <a:rPr sz="1150" dirty="0">
                <a:solidFill>
                  <a:srgbClr val="231F20"/>
                </a:solidFill>
                <a:latin typeface="Arial"/>
                <a:cs typeface="Arial"/>
              </a:rPr>
              <a:t>looking</a:t>
            </a:r>
            <a:r>
              <a:rPr sz="1150" spc="15" dirty="0">
                <a:solidFill>
                  <a:srgbClr val="231F20"/>
                </a:solidFill>
                <a:latin typeface="Arial"/>
                <a:cs typeface="Arial"/>
              </a:rPr>
              <a:t> </a:t>
            </a:r>
            <a:r>
              <a:rPr sz="1150" dirty="0">
                <a:solidFill>
                  <a:srgbClr val="231F20"/>
                </a:solidFill>
                <a:latin typeface="Arial"/>
                <a:cs typeface="Arial"/>
              </a:rPr>
              <a:t>for</a:t>
            </a:r>
            <a:r>
              <a:rPr sz="1150" spc="10" dirty="0">
                <a:solidFill>
                  <a:srgbClr val="231F20"/>
                </a:solidFill>
                <a:latin typeface="Arial"/>
                <a:cs typeface="Arial"/>
              </a:rPr>
              <a:t> </a:t>
            </a:r>
            <a:r>
              <a:rPr sz="1150" dirty="0">
                <a:solidFill>
                  <a:srgbClr val="231F20"/>
                </a:solidFill>
                <a:latin typeface="Arial"/>
                <a:cs typeface="Arial"/>
              </a:rPr>
              <a:t>some</a:t>
            </a:r>
            <a:r>
              <a:rPr sz="1150" spc="15" dirty="0">
                <a:solidFill>
                  <a:srgbClr val="231F20"/>
                </a:solidFill>
                <a:latin typeface="Arial"/>
                <a:cs typeface="Arial"/>
              </a:rPr>
              <a:t> </a:t>
            </a:r>
            <a:r>
              <a:rPr sz="1150" dirty="0">
                <a:solidFill>
                  <a:srgbClr val="231F20"/>
                </a:solidFill>
                <a:latin typeface="Arial"/>
                <a:cs typeface="Arial"/>
              </a:rPr>
              <a:t>inspiration,</a:t>
            </a:r>
            <a:r>
              <a:rPr sz="1150" spc="10" dirty="0">
                <a:solidFill>
                  <a:srgbClr val="231F20"/>
                </a:solidFill>
                <a:latin typeface="Arial"/>
                <a:cs typeface="Arial"/>
              </a:rPr>
              <a:t> </a:t>
            </a:r>
            <a:r>
              <a:rPr sz="1150" dirty="0">
                <a:solidFill>
                  <a:srgbClr val="231F20"/>
                </a:solidFill>
                <a:latin typeface="Arial"/>
                <a:cs typeface="Arial"/>
              </a:rPr>
              <a:t>look</a:t>
            </a:r>
            <a:r>
              <a:rPr sz="1150" spc="10" dirty="0">
                <a:solidFill>
                  <a:srgbClr val="231F20"/>
                </a:solidFill>
                <a:latin typeface="Arial"/>
                <a:cs typeface="Arial"/>
              </a:rPr>
              <a:t> </a:t>
            </a:r>
            <a:r>
              <a:rPr sz="1150" dirty="0">
                <a:solidFill>
                  <a:srgbClr val="231F20"/>
                </a:solidFill>
                <a:latin typeface="Arial"/>
                <a:cs typeface="Arial"/>
              </a:rPr>
              <a:t>at</a:t>
            </a:r>
            <a:r>
              <a:rPr sz="1150" spc="15" dirty="0">
                <a:solidFill>
                  <a:srgbClr val="231F20"/>
                </a:solidFill>
                <a:latin typeface="Arial"/>
                <a:cs typeface="Arial"/>
              </a:rPr>
              <a:t> </a:t>
            </a:r>
            <a:r>
              <a:rPr sz="1150" dirty="0">
                <a:solidFill>
                  <a:srgbClr val="231F20"/>
                </a:solidFill>
                <a:latin typeface="Arial"/>
                <a:cs typeface="Arial"/>
              </a:rPr>
              <a:t>Manufacturing</a:t>
            </a:r>
            <a:r>
              <a:rPr sz="1150" spc="10" dirty="0">
                <a:solidFill>
                  <a:srgbClr val="231F20"/>
                </a:solidFill>
                <a:latin typeface="Arial"/>
                <a:cs typeface="Arial"/>
              </a:rPr>
              <a:t> </a:t>
            </a:r>
            <a:r>
              <a:rPr sz="1150" dirty="0">
                <a:solidFill>
                  <a:srgbClr val="231F20"/>
                </a:solidFill>
                <a:latin typeface="Arial"/>
                <a:cs typeface="Arial"/>
              </a:rPr>
              <a:t>Matters</a:t>
            </a:r>
            <a:r>
              <a:rPr sz="1150" spc="15" dirty="0">
                <a:solidFill>
                  <a:srgbClr val="231F20"/>
                </a:solidFill>
                <a:latin typeface="Arial"/>
                <a:cs typeface="Arial"/>
              </a:rPr>
              <a:t> </a:t>
            </a:r>
            <a:r>
              <a:rPr sz="1150" dirty="0">
                <a:solidFill>
                  <a:srgbClr val="231F20"/>
                </a:solidFill>
                <a:latin typeface="Arial"/>
                <a:cs typeface="Arial"/>
              </a:rPr>
              <a:t>–</a:t>
            </a:r>
            <a:r>
              <a:rPr sz="1150" spc="10" dirty="0">
                <a:solidFill>
                  <a:srgbClr val="231F20"/>
                </a:solidFill>
                <a:latin typeface="Arial"/>
                <a:cs typeface="Arial"/>
              </a:rPr>
              <a:t> </a:t>
            </a:r>
            <a:r>
              <a:rPr sz="1150" dirty="0">
                <a:solidFill>
                  <a:srgbClr val="231F20"/>
                </a:solidFill>
                <a:latin typeface="Arial"/>
                <a:cs typeface="Arial"/>
              </a:rPr>
              <a:t>a</a:t>
            </a:r>
            <a:r>
              <a:rPr sz="1150" spc="15" dirty="0">
                <a:solidFill>
                  <a:srgbClr val="231F20"/>
                </a:solidFill>
                <a:latin typeface="Arial"/>
                <a:cs typeface="Arial"/>
              </a:rPr>
              <a:t> </a:t>
            </a:r>
            <a:r>
              <a:rPr sz="1150" dirty="0">
                <a:solidFill>
                  <a:srgbClr val="231F20"/>
                </a:solidFill>
                <a:latin typeface="Arial"/>
                <a:cs typeface="Arial"/>
              </a:rPr>
              <a:t>digital</a:t>
            </a:r>
            <a:r>
              <a:rPr sz="1150" spc="10" dirty="0">
                <a:solidFill>
                  <a:srgbClr val="231F20"/>
                </a:solidFill>
                <a:latin typeface="Arial"/>
                <a:cs typeface="Arial"/>
              </a:rPr>
              <a:t> </a:t>
            </a:r>
            <a:r>
              <a:rPr sz="1150" dirty="0">
                <a:solidFill>
                  <a:srgbClr val="231F20"/>
                </a:solidFill>
                <a:latin typeface="Arial"/>
                <a:cs typeface="Arial"/>
              </a:rPr>
              <a:t>resource</a:t>
            </a:r>
            <a:r>
              <a:rPr sz="1150" spc="10" dirty="0">
                <a:solidFill>
                  <a:srgbClr val="231F20"/>
                </a:solidFill>
                <a:latin typeface="Arial"/>
                <a:cs typeface="Arial"/>
              </a:rPr>
              <a:t> </a:t>
            </a:r>
            <a:r>
              <a:rPr sz="1150" dirty="0">
                <a:solidFill>
                  <a:srgbClr val="231F20"/>
                </a:solidFill>
                <a:latin typeface="Arial"/>
                <a:cs typeface="Arial"/>
              </a:rPr>
              <a:t>with</a:t>
            </a:r>
            <a:r>
              <a:rPr sz="1150" spc="15" dirty="0">
                <a:solidFill>
                  <a:srgbClr val="231F20"/>
                </a:solidFill>
                <a:latin typeface="Arial"/>
                <a:cs typeface="Arial"/>
              </a:rPr>
              <a:t> </a:t>
            </a:r>
            <a:r>
              <a:rPr sz="1150" dirty="0">
                <a:solidFill>
                  <a:srgbClr val="231F20"/>
                </a:solidFill>
                <a:latin typeface="Arial"/>
                <a:cs typeface="Arial"/>
              </a:rPr>
              <a:t>almost</a:t>
            </a:r>
            <a:r>
              <a:rPr sz="1150" spc="10" dirty="0">
                <a:solidFill>
                  <a:srgbClr val="231F20"/>
                </a:solidFill>
                <a:latin typeface="Arial"/>
                <a:cs typeface="Arial"/>
              </a:rPr>
              <a:t> </a:t>
            </a:r>
            <a:r>
              <a:rPr sz="1150" dirty="0">
                <a:solidFill>
                  <a:srgbClr val="231F20"/>
                </a:solidFill>
                <a:latin typeface="Arial"/>
                <a:cs typeface="Arial"/>
              </a:rPr>
              <a:t>200</a:t>
            </a:r>
            <a:r>
              <a:rPr sz="1150" spc="15" dirty="0">
                <a:solidFill>
                  <a:srgbClr val="231F20"/>
                </a:solidFill>
                <a:latin typeface="Arial"/>
                <a:cs typeface="Arial"/>
              </a:rPr>
              <a:t> </a:t>
            </a:r>
            <a:r>
              <a:rPr sz="1150" dirty="0">
                <a:solidFill>
                  <a:srgbClr val="231F20"/>
                </a:solidFill>
                <a:latin typeface="Arial"/>
                <a:cs typeface="Arial"/>
              </a:rPr>
              <a:t>careers</a:t>
            </a:r>
            <a:r>
              <a:rPr sz="1150" spc="10" dirty="0">
                <a:solidFill>
                  <a:srgbClr val="231F20"/>
                </a:solidFill>
                <a:latin typeface="Arial"/>
                <a:cs typeface="Arial"/>
              </a:rPr>
              <a:t> </a:t>
            </a:r>
            <a:r>
              <a:rPr sz="1150" dirty="0">
                <a:solidFill>
                  <a:srgbClr val="231F20"/>
                </a:solidFill>
                <a:latin typeface="Arial"/>
                <a:cs typeface="Arial"/>
              </a:rPr>
              <a:t>in</a:t>
            </a:r>
            <a:r>
              <a:rPr sz="1150" spc="15" dirty="0">
                <a:solidFill>
                  <a:srgbClr val="231F20"/>
                </a:solidFill>
                <a:latin typeface="Arial"/>
                <a:cs typeface="Arial"/>
              </a:rPr>
              <a:t> </a:t>
            </a:r>
            <a:r>
              <a:rPr sz="1150" spc="-10" dirty="0">
                <a:solidFill>
                  <a:srgbClr val="231F20"/>
                </a:solidFill>
                <a:latin typeface="Arial"/>
                <a:cs typeface="Arial"/>
              </a:rPr>
              <a:t>manufacturing.</a:t>
            </a:r>
            <a:endParaRPr sz="1150" dirty="0">
              <a:latin typeface="Arial"/>
              <a:cs typeface="Arial"/>
            </a:endParaRPr>
          </a:p>
          <a:p>
            <a:pPr marL="12700">
              <a:lnSpc>
                <a:spcPct val="100000"/>
              </a:lnSpc>
              <a:spcBef>
                <a:spcPts val="254"/>
              </a:spcBef>
            </a:pPr>
            <a:r>
              <a:rPr sz="1150" dirty="0">
                <a:solidFill>
                  <a:srgbClr val="231F20"/>
                </a:solidFill>
                <a:latin typeface="Arial"/>
                <a:cs typeface="Arial"/>
              </a:rPr>
              <a:t>&gt; </a:t>
            </a:r>
            <a:r>
              <a:rPr sz="1150" spc="-10" dirty="0">
                <a:solidFill>
                  <a:srgbClr val="231F20"/>
                </a:solidFill>
                <a:latin typeface="Arial"/>
                <a:cs typeface="Arial"/>
              </a:rPr>
              <a:t>manufacturingmatters.com.au</a:t>
            </a:r>
            <a:endParaRPr sz="1150" dirty="0">
              <a:latin typeface="Arial"/>
              <a:cs typeface="Arial"/>
            </a:endParaRPr>
          </a:p>
        </p:txBody>
      </p:sp>
      <p:sp>
        <p:nvSpPr>
          <p:cNvPr id="16" name="object 16"/>
          <p:cNvSpPr/>
          <p:nvPr/>
        </p:nvSpPr>
        <p:spPr>
          <a:xfrm>
            <a:off x="726349" y="5870064"/>
            <a:ext cx="292100" cy="368300"/>
          </a:xfrm>
          <a:custGeom>
            <a:avLst/>
            <a:gdLst/>
            <a:ahLst/>
            <a:cxnLst/>
            <a:rect l="l" t="t" r="r" b="b"/>
            <a:pathLst>
              <a:path w="292100" h="368300">
                <a:moveTo>
                  <a:pt x="292100" y="25400"/>
                </a:moveTo>
                <a:lnTo>
                  <a:pt x="292100" y="368300"/>
                </a:lnTo>
                <a:lnTo>
                  <a:pt x="25400" y="368300"/>
                </a:lnTo>
              </a:path>
              <a:path w="292100" h="368300">
                <a:moveTo>
                  <a:pt x="76200" y="0"/>
                </a:moveTo>
                <a:lnTo>
                  <a:pt x="266700" y="0"/>
                </a:lnTo>
                <a:lnTo>
                  <a:pt x="266700" y="342900"/>
                </a:lnTo>
                <a:lnTo>
                  <a:pt x="0" y="342900"/>
                </a:lnTo>
                <a:lnTo>
                  <a:pt x="0" y="76200"/>
                </a:lnTo>
              </a:path>
              <a:path w="292100" h="368300">
                <a:moveTo>
                  <a:pt x="76200" y="0"/>
                </a:moveTo>
                <a:lnTo>
                  <a:pt x="279" y="76200"/>
                </a:lnTo>
                <a:lnTo>
                  <a:pt x="76200" y="76200"/>
                </a:lnTo>
                <a:lnTo>
                  <a:pt x="76200" y="38100"/>
                </a:lnTo>
              </a:path>
              <a:path w="292100" h="368300">
                <a:moveTo>
                  <a:pt x="164820" y="228600"/>
                </a:moveTo>
                <a:lnTo>
                  <a:pt x="38100" y="228600"/>
                </a:lnTo>
              </a:path>
              <a:path w="292100" h="368300">
                <a:moveTo>
                  <a:pt x="101320" y="203200"/>
                </a:moveTo>
                <a:lnTo>
                  <a:pt x="38100" y="203200"/>
                </a:lnTo>
              </a:path>
              <a:path w="292100" h="368300">
                <a:moveTo>
                  <a:pt x="228320" y="203200"/>
                </a:moveTo>
                <a:lnTo>
                  <a:pt x="127000" y="203200"/>
                </a:lnTo>
              </a:path>
              <a:path w="292100" h="368300">
                <a:moveTo>
                  <a:pt x="228320" y="177800"/>
                </a:moveTo>
                <a:lnTo>
                  <a:pt x="165100" y="177800"/>
                </a:lnTo>
              </a:path>
              <a:path w="292100" h="368300">
                <a:moveTo>
                  <a:pt x="139420" y="177800"/>
                </a:moveTo>
                <a:lnTo>
                  <a:pt x="38100" y="177800"/>
                </a:lnTo>
              </a:path>
              <a:path w="292100" h="368300">
                <a:moveTo>
                  <a:pt x="75920" y="152400"/>
                </a:moveTo>
                <a:lnTo>
                  <a:pt x="38100" y="152400"/>
                </a:lnTo>
              </a:path>
              <a:path w="292100" h="368300">
                <a:moveTo>
                  <a:pt x="228320" y="152400"/>
                </a:moveTo>
                <a:lnTo>
                  <a:pt x="101600" y="152400"/>
                </a:lnTo>
              </a:path>
              <a:path w="292100" h="368300">
                <a:moveTo>
                  <a:pt x="228320" y="127000"/>
                </a:moveTo>
                <a:lnTo>
                  <a:pt x="139700" y="127000"/>
                </a:lnTo>
              </a:path>
              <a:path w="292100" h="368300">
                <a:moveTo>
                  <a:pt x="114020" y="127000"/>
                </a:moveTo>
                <a:lnTo>
                  <a:pt x="38100" y="127000"/>
                </a:lnTo>
              </a:path>
            </a:pathLst>
          </a:custGeom>
          <a:ln w="12700">
            <a:solidFill>
              <a:srgbClr val="000000"/>
            </a:solidFill>
          </a:ln>
        </p:spPr>
        <p:txBody>
          <a:bodyPr wrap="square" lIns="0" tIns="0" rIns="0" bIns="0" rtlCol="0"/>
          <a:lstStyle/>
          <a:p>
            <a:endParaRPr/>
          </a:p>
        </p:txBody>
      </p:sp>
      <p:sp>
        <p:nvSpPr>
          <p:cNvPr id="17" name="object 17"/>
          <p:cNvSpPr/>
          <p:nvPr/>
        </p:nvSpPr>
        <p:spPr>
          <a:xfrm>
            <a:off x="4030407" y="898259"/>
            <a:ext cx="4132579" cy="594360"/>
          </a:xfrm>
          <a:custGeom>
            <a:avLst/>
            <a:gdLst/>
            <a:ahLst/>
            <a:cxnLst/>
            <a:rect l="l" t="t" r="r" b="b"/>
            <a:pathLst>
              <a:path w="4132579" h="594360">
                <a:moveTo>
                  <a:pt x="0" y="594232"/>
                </a:moveTo>
                <a:lnTo>
                  <a:pt x="4132376" y="594232"/>
                </a:lnTo>
                <a:lnTo>
                  <a:pt x="4132376"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18" name="object 18"/>
          <p:cNvSpPr/>
          <p:nvPr/>
        </p:nvSpPr>
        <p:spPr>
          <a:xfrm>
            <a:off x="4145509" y="1587186"/>
            <a:ext cx="3902710" cy="594360"/>
          </a:xfrm>
          <a:custGeom>
            <a:avLst/>
            <a:gdLst/>
            <a:ahLst/>
            <a:cxnLst/>
            <a:rect l="l" t="t" r="r" b="b"/>
            <a:pathLst>
              <a:path w="3902709" h="594360">
                <a:moveTo>
                  <a:pt x="0" y="594232"/>
                </a:moveTo>
                <a:lnTo>
                  <a:pt x="3902176" y="594232"/>
                </a:lnTo>
                <a:lnTo>
                  <a:pt x="3902176"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19" name="object 19"/>
          <p:cNvSpPr txBox="1">
            <a:spLocks noGrp="1"/>
          </p:cNvSpPr>
          <p:nvPr>
            <p:ph type="title"/>
          </p:nvPr>
        </p:nvSpPr>
        <p:spPr>
          <a:xfrm>
            <a:off x="4148822" y="886222"/>
            <a:ext cx="3940175" cy="574675"/>
          </a:xfrm>
          <a:prstGeom prst="rect">
            <a:avLst/>
          </a:prstGeom>
        </p:spPr>
        <p:txBody>
          <a:bodyPr vert="horz" wrap="square" lIns="0" tIns="13335" rIns="0" bIns="0" rtlCol="0">
            <a:spAutoFit/>
          </a:bodyPr>
          <a:lstStyle/>
          <a:p>
            <a:pPr marL="12700">
              <a:lnSpc>
                <a:spcPct val="100000"/>
              </a:lnSpc>
              <a:spcBef>
                <a:spcPts val="105"/>
              </a:spcBef>
            </a:pPr>
            <a:r>
              <a:rPr spc="-35" dirty="0">
                <a:solidFill>
                  <a:srgbClr val="FFFFFF"/>
                </a:solidFill>
              </a:rPr>
              <a:t>MANUFACTURE</a:t>
            </a:r>
          </a:p>
        </p:txBody>
      </p:sp>
      <p:sp>
        <p:nvSpPr>
          <p:cNvPr id="20" name="object 20"/>
          <p:cNvSpPr txBox="1"/>
          <p:nvPr/>
        </p:nvSpPr>
        <p:spPr>
          <a:xfrm>
            <a:off x="4263923" y="1575149"/>
            <a:ext cx="3710304" cy="574675"/>
          </a:xfrm>
          <a:prstGeom prst="rect">
            <a:avLst/>
          </a:prstGeom>
        </p:spPr>
        <p:txBody>
          <a:bodyPr vert="horz" wrap="square" lIns="0" tIns="13335" rIns="0" bIns="0" rtlCol="0">
            <a:spAutoFit/>
          </a:bodyPr>
          <a:lstStyle/>
          <a:p>
            <a:pPr marL="12700">
              <a:lnSpc>
                <a:spcPct val="100000"/>
              </a:lnSpc>
              <a:spcBef>
                <a:spcPts val="105"/>
              </a:spcBef>
            </a:pPr>
            <a:r>
              <a:rPr sz="3600" b="1" dirty="0">
                <a:solidFill>
                  <a:srgbClr val="FFFFFF"/>
                </a:solidFill>
                <a:latin typeface="Arial Black"/>
                <a:cs typeface="Arial Black"/>
              </a:rPr>
              <a:t>YOUR</a:t>
            </a:r>
            <a:r>
              <a:rPr sz="3600" b="1" spc="-220" dirty="0">
                <a:solidFill>
                  <a:srgbClr val="FFFFFF"/>
                </a:solidFill>
                <a:latin typeface="Arial Black"/>
                <a:cs typeface="Arial Black"/>
              </a:rPr>
              <a:t> </a:t>
            </a:r>
            <a:r>
              <a:rPr sz="3600" b="1" spc="-10" dirty="0">
                <a:solidFill>
                  <a:srgbClr val="FFFFFF"/>
                </a:solidFill>
                <a:latin typeface="Arial Black"/>
                <a:cs typeface="Arial Black"/>
              </a:rPr>
              <a:t>FUTURE</a:t>
            </a:r>
            <a:endParaRPr sz="3600">
              <a:latin typeface="Arial Black"/>
              <a:cs typeface="Arial Black"/>
            </a:endParaRPr>
          </a:p>
        </p:txBody>
      </p:sp>
      <p:pic>
        <p:nvPicPr>
          <p:cNvPr id="21" name="object 21"/>
          <p:cNvPicPr/>
          <p:nvPr/>
        </p:nvPicPr>
        <p:blipFill>
          <a:blip r:embed="rId5" cstate="print"/>
          <a:stretch>
            <a:fillRect/>
          </a:stretch>
        </p:blipFill>
        <p:spPr>
          <a:xfrm>
            <a:off x="2411996" y="3251339"/>
            <a:ext cx="355320" cy="355320"/>
          </a:xfrm>
          <a:prstGeom prst="rect">
            <a:avLst/>
          </a:prstGeom>
        </p:spPr>
      </p:pic>
      <p:sp>
        <p:nvSpPr>
          <p:cNvPr id="22" name="object 22"/>
          <p:cNvSpPr txBox="1"/>
          <p:nvPr/>
        </p:nvSpPr>
        <p:spPr>
          <a:xfrm>
            <a:off x="2497456" y="3207317"/>
            <a:ext cx="208279" cy="419734"/>
          </a:xfrm>
          <a:prstGeom prst="rect">
            <a:avLst/>
          </a:prstGeom>
        </p:spPr>
        <p:txBody>
          <a:bodyPr vert="horz" wrap="square" lIns="0" tIns="17145" rIns="0" bIns="0" rtlCol="0">
            <a:spAutoFit/>
          </a:bodyPr>
          <a:lstStyle/>
          <a:p>
            <a:pPr marL="12700">
              <a:lnSpc>
                <a:spcPct val="100000"/>
              </a:lnSpc>
              <a:spcBef>
                <a:spcPts val="135"/>
              </a:spcBef>
            </a:pPr>
            <a:r>
              <a:rPr sz="2550" b="1" spc="-50" dirty="0">
                <a:solidFill>
                  <a:srgbClr val="FFFFFF"/>
                </a:solidFill>
                <a:latin typeface="Arial"/>
                <a:cs typeface="Arial"/>
              </a:rPr>
              <a:t>1</a:t>
            </a:r>
            <a:endParaRPr sz="2550">
              <a:latin typeface="Arial"/>
              <a:cs typeface="Arial"/>
            </a:endParaRPr>
          </a:p>
        </p:txBody>
      </p:sp>
      <p:pic>
        <p:nvPicPr>
          <p:cNvPr id="23" name="object 23"/>
          <p:cNvPicPr/>
          <p:nvPr/>
        </p:nvPicPr>
        <p:blipFill>
          <a:blip r:embed="rId6" cstate="print"/>
          <a:stretch>
            <a:fillRect/>
          </a:stretch>
        </p:blipFill>
        <p:spPr>
          <a:xfrm>
            <a:off x="5916828" y="3249231"/>
            <a:ext cx="359549" cy="359549"/>
          </a:xfrm>
          <a:prstGeom prst="rect">
            <a:avLst/>
          </a:prstGeom>
        </p:spPr>
      </p:pic>
      <p:sp>
        <p:nvSpPr>
          <p:cNvPr id="24" name="object 24"/>
          <p:cNvSpPr txBox="1"/>
          <p:nvPr/>
        </p:nvSpPr>
        <p:spPr>
          <a:xfrm>
            <a:off x="6003449" y="3204828"/>
            <a:ext cx="210820" cy="424815"/>
          </a:xfrm>
          <a:prstGeom prst="rect">
            <a:avLst/>
          </a:prstGeom>
        </p:spPr>
        <p:txBody>
          <a:bodyPr vert="horz" wrap="square" lIns="0" tIns="14604" rIns="0" bIns="0" rtlCol="0">
            <a:spAutoFit/>
          </a:bodyPr>
          <a:lstStyle/>
          <a:p>
            <a:pPr marL="12700">
              <a:lnSpc>
                <a:spcPct val="100000"/>
              </a:lnSpc>
              <a:spcBef>
                <a:spcPts val="114"/>
              </a:spcBef>
            </a:pPr>
            <a:r>
              <a:rPr sz="2600" b="1" spc="-50" dirty="0">
                <a:solidFill>
                  <a:srgbClr val="FFFFFF"/>
                </a:solidFill>
                <a:latin typeface="Arial"/>
                <a:cs typeface="Arial"/>
              </a:rPr>
              <a:t>2</a:t>
            </a:r>
            <a:endParaRPr sz="2600">
              <a:latin typeface="Arial"/>
              <a:cs typeface="Arial"/>
            </a:endParaRPr>
          </a:p>
        </p:txBody>
      </p:sp>
      <p:pic>
        <p:nvPicPr>
          <p:cNvPr id="25" name="object 25"/>
          <p:cNvPicPr/>
          <p:nvPr/>
        </p:nvPicPr>
        <p:blipFill>
          <a:blip r:embed="rId7" cstate="print"/>
          <a:stretch>
            <a:fillRect/>
          </a:stretch>
        </p:blipFill>
        <p:spPr>
          <a:xfrm>
            <a:off x="9425876" y="3249231"/>
            <a:ext cx="359549" cy="359549"/>
          </a:xfrm>
          <a:prstGeom prst="rect">
            <a:avLst/>
          </a:prstGeom>
        </p:spPr>
      </p:pic>
      <p:sp>
        <p:nvSpPr>
          <p:cNvPr id="26" name="object 26"/>
          <p:cNvSpPr txBox="1"/>
          <p:nvPr/>
        </p:nvSpPr>
        <p:spPr>
          <a:xfrm>
            <a:off x="9512505" y="3204828"/>
            <a:ext cx="210820" cy="424815"/>
          </a:xfrm>
          <a:prstGeom prst="rect">
            <a:avLst/>
          </a:prstGeom>
        </p:spPr>
        <p:txBody>
          <a:bodyPr vert="horz" wrap="square" lIns="0" tIns="14604" rIns="0" bIns="0" rtlCol="0">
            <a:spAutoFit/>
          </a:bodyPr>
          <a:lstStyle/>
          <a:p>
            <a:pPr marL="12700">
              <a:lnSpc>
                <a:spcPct val="100000"/>
              </a:lnSpc>
              <a:spcBef>
                <a:spcPts val="114"/>
              </a:spcBef>
            </a:pPr>
            <a:r>
              <a:rPr sz="2600" b="1" spc="-50" dirty="0">
                <a:solidFill>
                  <a:srgbClr val="FFFFFF"/>
                </a:solidFill>
                <a:latin typeface="Arial"/>
                <a:cs typeface="Arial"/>
              </a:rPr>
              <a:t>3</a:t>
            </a:r>
            <a:endParaRPr sz="260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088777074"/>
              </p:ext>
            </p:extLst>
          </p:nvPr>
        </p:nvGraphicFramePr>
        <p:xfrm>
          <a:off x="730961" y="2384996"/>
          <a:ext cx="4960620" cy="2686899"/>
        </p:xfrm>
        <a:graphic>
          <a:graphicData uri="http://schemas.openxmlformats.org/drawingml/2006/table">
            <a:tbl>
              <a:tblPr firstRow="1" bandRow="1">
                <a:tableStyleId>{2D5ABB26-0587-4C30-8999-92F81FD0307C}</a:tableStyleId>
              </a:tblPr>
              <a:tblGrid>
                <a:gridCol w="4960620">
                  <a:extLst>
                    <a:ext uri="{9D8B030D-6E8A-4147-A177-3AD203B41FA5}">
                      <a16:colId xmlns:a16="http://schemas.microsoft.com/office/drawing/2014/main" val="20000"/>
                    </a:ext>
                  </a:extLst>
                </a:gridCol>
              </a:tblGrid>
              <a:tr h="299629">
                <a:tc>
                  <a:txBody>
                    <a:bodyPr/>
                    <a:lstStyle/>
                    <a:p>
                      <a:pPr marL="53340">
                        <a:lnSpc>
                          <a:spcPct val="100000"/>
                        </a:lnSpc>
                        <a:spcBef>
                          <a:spcPts val="215"/>
                        </a:spcBef>
                      </a:pPr>
                      <a:r>
                        <a:rPr lang="en-AU" sz="1800" b="1" spc="-10" dirty="0">
                          <a:solidFill>
                            <a:srgbClr val="FFFFFF"/>
                          </a:solidFill>
                          <a:latin typeface="Arial"/>
                          <a:cs typeface="Arial"/>
                        </a:rPr>
                        <a:t>What we’ll cover?</a:t>
                      </a:r>
                      <a:endParaRPr sz="1800" dirty="0">
                        <a:latin typeface="Arial"/>
                        <a:cs typeface="Arial"/>
                      </a:endParaRPr>
                    </a:p>
                  </a:txBody>
                  <a:tcPr marL="0" marR="0" marT="27305" marB="0">
                    <a:solidFill>
                      <a:srgbClr val="00AEEF"/>
                    </a:solidFill>
                  </a:tcPr>
                </a:tc>
                <a:extLst>
                  <a:ext uri="{0D108BD9-81ED-4DB2-BD59-A6C34878D82A}">
                    <a16:rowId xmlns:a16="http://schemas.microsoft.com/office/drawing/2014/main" val="10000"/>
                  </a:ext>
                </a:extLst>
              </a:tr>
              <a:tr h="479074">
                <a:tc>
                  <a:txBody>
                    <a:bodyPr/>
                    <a:lstStyle/>
                    <a:p>
                      <a:pPr marL="281940" indent="-231140">
                        <a:lnSpc>
                          <a:spcPct val="100000"/>
                        </a:lnSpc>
                        <a:spcBef>
                          <a:spcPts val="725"/>
                        </a:spcBef>
                        <a:buChar char="•"/>
                        <a:tabLst>
                          <a:tab pos="281940" algn="l"/>
                        </a:tabLst>
                      </a:pPr>
                      <a:r>
                        <a:rPr lang="en-AU" sz="1500" dirty="0">
                          <a:solidFill>
                            <a:srgbClr val="231F20"/>
                          </a:solidFill>
                          <a:latin typeface="Arial"/>
                          <a:cs typeface="Arial"/>
                        </a:rPr>
                        <a:t>Understand key performance expectations of employers</a:t>
                      </a:r>
                      <a:endParaRPr sz="1500" dirty="0">
                        <a:latin typeface="Arial"/>
                        <a:cs typeface="Arial"/>
                      </a:endParaRPr>
                    </a:p>
                  </a:txBody>
                  <a:tcPr marL="0" marR="0" marT="92075" marB="0">
                    <a:solidFill>
                      <a:srgbClr val="EFF9FE"/>
                    </a:solidFill>
                  </a:tcPr>
                </a:tc>
                <a:extLst>
                  <a:ext uri="{0D108BD9-81ED-4DB2-BD59-A6C34878D82A}">
                    <a16:rowId xmlns:a16="http://schemas.microsoft.com/office/drawing/2014/main" val="10001"/>
                  </a:ext>
                </a:extLst>
              </a:tr>
              <a:tr h="371628">
                <a:tc>
                  <a:txBody>
                    <a:bodyPr/>
                    <a:lstStyle/>
                    <a:p>
                      <a:pPr marL="281940" indent="-231140">
                        <a:lnSpc>
                          <a:spcPct val="100000"/>
                        </a:lnSpc>
                        <a:spcBef>
                          <a:spcPts val="700"/>
                        </a:spcBef>
                        <a:buChar char="•"/>
                        <a:tabLst>
                          <a:tab pos="281940" algn="l"/>
                        </a:tabLst>
                      </a:pPr>
                      <a:r>
                        <a:rPr lang="en-AU" sz="1500" dirty="0">
                          <a:solidFill>
                            <a:srgbClr val="231F20"/>
                          </a:solidFill>
                          <a:latin typeface="Arial"/>
                          <a:cs typeface="Arial"/>
                        </a:rPr>
                        <a:t>How to be a productive and valued worker</a:t>
                      </a:r>
                      <a:endParaRPr sz="1500" dirty="0">
                        <a:latin typeface="Arial"/>
                        <a:cs typeface="Arial"/>
                      </a:endParaRPr>
                    </a:p>
                  </a:txBody>
                  <a:tcPr marL="0" marR="0" marT="88900" marB="0">
                    <a:solidFill>
                      <a:srgbClr val="EFF9FE"/>
                    </a:solidFill>
                  </a:tcPr>
                </a:tc>
                <a:extLst>
                  <a:ext uri="{0D108BD9-81ED-4DB2-BD59-A6C34878D82A}">
                    <a16:rowId xmlns:a16="http://schemas.microsoft.com/office/drawing/2014/main" val="10002"/>
                  </a:ext>
                </a:extLst>
              </a:tr>
              <a:tr h="476305">
                <a:tc>
                  <a:txBody>
                    <a:bodyPr/>
                    <a:lstStyle/>
                    <a:p>
                      <a:pPr marL="281940" indent="-231140">
                        <a:lnSpc>
                          <a:spcPct val="100000"/>
                        </a:lnSpc>
                        <a:spcBef>
                          <a:spcPts val="700"/>
                        </a:spcBef>
                        <a:buChar char="•"/>
                        <a:tabLst>
                          <a:tab pos="281940" algn="l"/>
                        </a:tabLst>
                      </a:pPr>
                      <a:r>
                        <a:rPr lang="en-AU" sz="1500" spc="-10" dirty="0">
                          <a:solidFill>
                            <a:srgbClr val="231F20"/>
                          </a:solidFill>
                          <a:latin typeface="Arial"/>
                          <a:cs typeface="Arial"/>
                        </a:rPr>
                        <a:t>Learn strategies to manage learning, working and leisure for a balanced lifestyle</a:t>
                      </a:r>
                      <a:endParaRPr sz="1500" dirty="0">
                        <a:latin typeface="Arial"/>
                        <a:cs typeface="Arial"/>
                      </a:endParaRPr>
                    </a:p>
                  </a:txBody>
                  <a:tcPr marL="0" marR="0" marT="88900" marB="0">
                    <a:solidFill>
                      <a:srgbClr val="EFF9FE"/>
                    </a:solidFill>
                  </a:tcPr>
                </a:tc>
                <a:extLst>
                  <a:ext uri="{0D108BD9-81ED-4DB2-BD59-A6C34878D82A}">
                    <a16:rowId xmlns:a16="http://schemas.microsoft.com/office/drawing/2014/main" val="10003"/>
                  </a:ext>
                </a:extLst>
              </a:tr>
              <a:tr h="918271">
                <a:tc>
                  <a:txBody>
                    <a:bodyPr/>
                    <a:lstStyle/>
                    <a:p>
                      <a:pPr marL="281940" marR="265430" indent="-231775">
                        <a:lnSpc>
                          <a:spcPct val="100000"/>
                        </a:lnSpc>
                        <a:spcBef>
                          <a:spcPts val="735"/>
                        </a:spcBef>
                        <a:buChar char="•"/>
                        <a:tabLst>
                          <a:tab pos="281940" algn="l"/>
                        </a:tabLst>
                      </a:pPr>
                      <a:r>
                        <a:rPr lang="en-AU" sz="1500" dirty="0">
                          <a:solidFill>
                            <a:srgbClr val="231F20"/>
                          </a:solidFill>
                          <a:latin typeface="Arial"/>
                          <a:cs typeface="Arial"/>
                        </a:rPr>
                        <a:t>Recognise the warning signs of employment scams and challenging work situations</a:t>
                      </a:r>
                      <a:endParaRPr sz="1500" dirty="0">
                        <a:latin typeface="Arial"/>
                        <a:cs typeface="Arial"/>
                      </a:endParaRPr>
                    </a:p>
                  </a:txBody>
                  <a:tcPr marL="0" marR="0" marT="93345" marB="0">
                    <a:solidFill>
                      <a:srgbClr val="EFF9FE"/>
                    </a:solidFill>
                  </a:tcPr>
                </a:tc>
                <a:extLst>
                  <a:ext uri="{0D108BD9-81ED-4DB2-BD59-A6C34878D82A}">
                    <a16:rowId xmlns:a16="http://schemas.microsoft.com/office/drawing/2014/main" val="10004"/>
                  </a:ext>
                </a:extLst>
              </a:tr>
            </a:tbl>
          </a:graphicData>
        </a:graphic>
      </p:graphicFrame>
      <p:sp>
        <p:nvSpPr>
          <p:cNvPr id="3" name="object 3"/>
          <p:cNvSpPr/>
          <p:nvPr/>
        </p:nvSpPr>
        <p:spPr>
          <a:xfrm>
            <a:off x="719584" y="700692"/>
            <a:ext cx="2277110" cy="594360"/>
          </a:xfrm>
          <a:custGeom>
            <a:avLst/>
            <a:gdLst/>
            <a:ahLst/>
            <a:cxnLst/>
            <a:rect l="l" t="t" r="r" b="b"/>
            <a:pathLst>
              <a:path w="2277110" h="594360">
                <a:moveTo>
                  <a:pt x="0" y="594232"/>
                </a:moveTo>
                <a:lnTo>
                  <a:pt x="2276894" y="594232"/>
                </a:lnTo>
                <a:lnTo>
                  <a:pt x="2276894"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4" name="object 4"/>
          <p:cNvSpPr/>
          <p:nvPr/>
        </p:nvSpPr>
        <p:spPr>
          <a:xfrm>
            <a:off x="719584" y="1389617"/>
            <a:ext cx="2936240" cy="594360"/>
          </a:xfrm>
          <a:custGeom>
            <a:avLst/>
            <a:gdLst/>
            <a:ahLst/>
            <a:cxnLst/>
            <a:rect l="l" t="t" r="r" b="b"/>
            <a:pathLst>
              <a:path w="2936240" h="594360">
                <a:moveTo>
                  <a:pt x="0" y="594232"/>
                </a:moveTo>
                <a:lnTo>
                  <a:pt x="2936214" y="594232"/>
                </a:lnTo>
                <a:lnTo>
                  <a:pt x="2936214"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5" name="object 5"/>
          <p:cNvSpPr txBox="1">
            <a:spLocks noGrp="1"/>
          </p:cNvSpPr>
          <p:nvPr>
            <p:ph type="title"/>
          </p:nvPr>
        </p:nvSpPr>
        <p:spPr>
          <a:xfrm>
            <a:off x="815557" y="688654"/>
            <a:ext cx="2085339" cy="574675"/>
          </a:xfrm>
          <a:prstGeom prst="rect">
            <a:avLst/>
          </a:prstGeom>
        </p:spPr>
        <p:txBody>
          <a:bodyPr vert="horz" wrap="square" lIns="0" tIns="13335" rIns="0" bIns="0" rtlCol="0">
            <a:spAutoFit/>
          </a:bodyPr>
          <a:lstStyle/>
          <a:p>
            <a:pPr marL="12700">
              <a:lnSpc>
                <a:spcPct val="100000"/>
              </a:lnSpc>
              <a:spcBef>
                <a:spcPts val="105"/>
              </a:spcBef>
            </a:pPr>
            <a:r>
              <a:rPr spc="-10" dirty="0">
                <a:solidFill>
                  <a:srgbClr val="FFFFFF"/>
                </a:solidFill>
              </a:rPr>
              <a:t>LESSON</a:t>
            </a:r>
          </a:p>
        </p:txBody>
      </p:sp>
      <p:sp>
        <p:nvSpPr>
          <p:cNvPr id="6" name="object 6"/>
          <p:cNvSpPr txBox="1"/>
          <p:nvPr/>
        </p:nvSpPr>
        <p:spPr>
          <a:xfrm>
            <a:off x="815557" y="1377580"/>
            <a:ext cx="2744470" cy="574675"/>
          </a:xfrm>
          <a:prstGeom prst="rect">
            <a:avLst/>
          </a:prstGeom>
        </p:spPr>
        <p:txBody>
          <a:bodyPr vert="horz" wrap="square" lIns="0" tIns="13335" rIns="0" bIns="0" rtlCol="0">
            <a:spAutoFit/>
          </a:bodyPr>
          <a:lstStyle/>
          <a:p>
            <a:pPr marL="12700">
              <a:lnSpc>
                <a:spcPct val="100000"/>
              </a:lnSpc>
              <a:spcBef>
                <a:spcPts val="105"/>
              </a:spcBef>
            </a:pPr>
            <a:r>
              <a:rPr sz="3600" b="1" spc="-25" dirty="0">
                <a:solidFill>
                  <a:srgbClr val="FFFFFF"/>
                </a:solidFill>
                <a:latin typeface="Arial Black"/>
                <a:cs typeface="Arial Black"/>
              </a:rPr>
              <a:t>OVERVIEW</a:t>
            </a:r>
            <a:endParaRPr sz="3600">
              <a:latin typeface="Arial Black"/>
              <a:cs typeface="Arial Black"/>
            </a:endParaRPr>
          </a:p>
        </p:txBody>
      </p:sp>
      <p:sp>
        <p:nvSpPr>
          <p:cNvPr id="8" name="object 8"/>
          <p:cNvSpPr/>
          <p:nvPr/>
        </p:nvSpPr>
        <p:spPr>
          <a:xfrm>
            <a:off x="6478650" y="1146929"/>
            <a:ext cx="5039995" cy="2208530"/>
          </a:xfrm>
          <a:custGeom>
            <a:avLst/>
            <a:gdLst/>
            <a:ahLst/>
            <a:cxnLst/>
            <a:rect l="l" t="t" r="r" b="b"/>
            <a:pathLst>
              <a:path w="5039995" h="2208529">
                <a:moveTo>
                  <a:pt x="5039995" y="0"/>
                </a:moveTo>
                <a:lnTo>
                  <a:pt x="0" y="0"/>
                </a:lnTo>
                <a:lnTo>
                  <a:pt x="0" y="2207996"/>
                </a:lnTo>
                <a:lnTo>
                  <a:pt x="5039995" y="2207996"/>
                </a:lnTo>
                <a:lnTo>
                  <a:pt x="5039995" y="0"/>
                </a:lnTo>
                <a:close/>
              </a:path>
            </a:pathLst>
          </a:custGeom>
          <a:solidFill>
            <a:srgbClr val="00AEEF"/>
          </a:solidFill>
        </p:spPr>
        <p:txBody>
          <a:bodyPr wrap="square" lIns="0" tIns="0" rIns="0" bIns="0" rtlCol="0"/>
          <a:lstStyle/>
          <a:p>
            <a:endParaRPr dirty="0"/>
          </a:p>
        </p:txBody>
      </p:sp>
      <p:pic>
        <p:nvPicPr>
          <p:cNvPr id="12" name="object 12"/>
          <p:cNvPicPr/>
          <p:nvPr/>
        </p:nvPicPr>
        <p:blipFill>
          <a:blip r:embed="rId2" cstate="print"/>
          <a:stretch>
            <a:fillRect/>
          </a:stretch>
        </p:blipFill>
        <p:spPr>
          <a:xfrm>
            <a:off x="6478650" y="3853682"/>
            <a:ext cx="5039994" cy="2207996"/>
          </a:xfrm>
          <a:prstGeom prst="rect">
            <a:avLst/>
          </a:prstGeom>
        </p:spPr>
      </p:pic>
      <p:grpSp>
        <p:nvGrpSpPr>
          <p:cNvPr id="15" name="object 15"/>
          <p:cNvGrpSpPr/>
          <p:nvPr/>
        </p:nvGrpSpPr>
        <p:grpSpPr>
          <a:xfrm>
            <a:off x="8554605" y="0"/>
            <a:ext cx="2927985" cy="525145"/>
            <a:chOff x="8554605" y="0"/>
            <a:chExt cx="2927985" cy="525145"/>
          </a:xfrm>
        </p:grpSpPr>
        <p:sp>
          <p:nvSpPr>
            <p:cNvPr id="16" name="object 16"/>
            <p:cNvSpPr/>
            <p:nvPr/>
          </p:nvSpPr>
          <p:spPr>
            <a:xfrm>
              <a:off x="8554605" y="0"/>
              <a:ext cx="2927985" cy="525145"/>
            </a:xfrm>
            <a:custGeom>
              <a:avLst/>
              <a:gdLst/>
              <a:ahLst/>
              <a:cxnLst/>
              <a:rect l="l" t="t" r="r" b="b"/>
              <a:pathLst>
                <a:path w="2927984" h="525145">
                  <a:moveTo>
                    <a:pt x="2927388" y="0"/>
                  </a:moveTo>
                  <a:lnTo>
                    <a:pt x="0" y="0"/>
                  </a:lnTo>
                  <a:lnTo>
                    <a:pt x="0" y="525005"/>
                  </a:lnTo>
                  <a:lnTo>
                    <a:pt x="2927388" y="525005"/>
                  </a:lnTo>
                  <a:lnTo>
                    <a:pt x="2927388" y="0"/>
                  </a:lnTo>
                  <a:close/>
                </a:path>
              </a:pathLst>
            </a:custGeom>
            <a:solidFill>
              <a:srgbClr val="003FCE"/>
            </a:solidFill>
          </p:spPr>
          <p:txBody>
            <a:bodyPr wrap="square" lIns="0" tIns="0" rIns="0" bIns="0" rtlCol="0"/>
            <a:lstStyle/>
            <a:p>
              <a:endParaRPr/>
            </a:p>
          </p:txBody>
        </p:sp>
        <p:pic>
          <p:nvPicPr>
            <p:cNvPr id="17" name="object 17"/>
            <p:cNvPicPr/>
            <p:nvPr/>
          </p:nvPicPr>
          <p:blipFill>
            <a:blip r:embed="rId3" cstate="print"/>
            <a:stretch>
              <a:fillRect/>
            </a:stretch>
          </p:blipFill>
          <p:spPr>
            <a:xfrm>
              <a:off x="9024272" y="222597"/>
              <a:ext cx="164795" cy="205993"/>
            </a:xfrm>
            <a:prstGeom prst="rect">
              <a:avLst/>
            </a:prstGeom>
          </p:spPr>
        </p:pic>
      </p:grpSp>
      <p:sp>
        <p:nvSpPr>
          <p:cNvPr id="18" name="object 18"/>
          <p:cNvSpPr txBox="1"/>
          <p:nvPr/>
        </p:nvSpPr>
        <p:spPr>
          <a:xfrm>
            <a:off x="8554605" y="0"/>
            <a:ext cx="2927985" cy="525145"/>
          </a:xfrm>
          <a:prstGeom prst="rect">
            <a:avLst/>
          </a:prstGeom>
        </p:spPr>
        <p:txBody>
          <a:bodyPr vert="horz" wrap="square" lIns="0" tIns="34925" rIns="0" bIns="0" rtlCol="0">
            <a:spAutoFit/>
          </a:bodyPr>
          <a:lstStyle/>
          <a:p>
            <a:pPr>
              <a:lnSpc>
                <a:spcPct val="100000"/>
              </a:lnSpc>
              <a:spcBef>
                <a:spcPts val="275"/>
              </a:spcBef>
            </a:pPr>
            <a:endParaRPr sz="1300">
              <a:latin typeface="Times New Roman"/>
              <a:cs typeface="Times New Roman"/>
            </a:endParaRPr>
          </a:p>
          <a:p>
            <a:pPr marL="689610">
              <a:lnSpc>
                <a:spcPct val="100000"/>
              </a:lnSpc>
              <a:spcBef>
                <a:spcPts val="5"/>
              </a:spcBef>
            </a:pPr>
            <a:r>
              <a:rPr sz="1300" b="1" dirty="0">
                <a:solidFill>
                  <a:srgbClr val="FFFFFF"/>
                </a:solidFill>
                <a:latin typeface="Arial Black"/>
                <a:cs typeface="Arial Black"/>
              </a:rPr>
              <a:t>LESSON</a:t>
            </a:r>
            <a:r>
              <a:rPr sz="1300" b="1" spc="60" dirty="0">
                <a:solidFill>
                  <a:srgbClr val="FFFFFF"/>
                </a:solidFill>
                <a:latin typeface="Arial Black"/>
                <a:cs typeface="Arial Black"/>
              </a:rPr>
              <a:t> </a:t>
            </a:r>
            <a:r>
              <a:rPr sz="1300" b="1" spc="-10" dirty="0">
                <a:solidFill>
                  <a:srgbClr val="FFFFFF"/>
                </a:solidFill>
                <a:latin typeface="Arial Black"/>
                <a:cs typeface="Arial Black"/>
              </a:rPr>
              <a:t>SUMMARY</a:t>
            </a:r>
            <a:endParaRPr sz="1300">
              <a:latin typeface="Arial Black"/>
              <a:cs typeface="Arial Black"/>
            </a:endParaRPr>
          </a:p>
        </p:txBody>
      </p:sp>
      <p:pic>
        <p:nvPicPr>
          <p:cNvPr id="19" name="object 19"/>
          <p:cNvPicPr/>
          <p:nvPr/>
        </p:nvPicPr>
        <p:blipFill>
          <a:blip r:embed="rId4" cstate="print"/>
          <a:stretch>
            <a:fillRect/>
          </a:stretch>
        </p:blipFill>
        <p:spPr>
          <a:xfrm>
            <a:off x="0" y="6674116"/>
            <a:ext cx="12193206" cy="183883"/>
          </a:xfrm>
          <a:prstGeom prst="rect">
            <a:avLst/>
          </a:prstGeom>
        </p:spPr>
      </p:pic>
      <p:sp>
        <p:nvSpPr>
          <p:cNvPr id="20" name="object 20"/>
          <p:cNvSpPr txBox="1"/>
          <p:nvPr/>
        </p:nvSpPr>
        <p:spPr>
          <a:xfrm>
            <a:off x="6714577" y="1313660"/>
            <a:ext cx="3512601" cy="1780616"/>
          </a:xfrm>
          <a:prstGeom prst="rect">
            <a:avLst/>
          </a:prstGeom>
        </p:spPr>
        <p:txBody>
          <a:bodyPr vert="horz" wrap="square" lIns="0" tIns="155575" rIns="0" bIns="0" rtlCol="0" anchor="t">
            <a:spAutoFit/>
          </a:bodyPr>
          <a:lstStyle/>
          <a:p>
            <a:pPr>
              <a:lnSpc>
                <a:spcPct val="100000"/>
              </a:lnSpc>
              <a:spcBef>
                <a:spcPts val="1225"/>
              </a:spcBef>
            </a:pPr>
            <a:r>
              <a:rPr sz="1750" b="1" spc="-10" dirty="0">
                <a:solidFill>
                  <a:srgbClr val="FFFFFF"/>
                </a:solidFill>
                <a:latin typeface="Arial Black"/>
                <a:cs typeface="Arial Black"/>
              </a:rPr>
              <a:t>ACTIVITIES</a:t>
            </a:r>
            <a:endParaRPr lang="en-AU" sz="1750" dirty="0">
              <a:latin typeface="Arial Black"/>
              <a:cs typeface="Arial Black"/>
            </a:endParaRP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Match the expectations to a given role</a:t>
            </a: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Discuss workplace scams and challenges</a:t>
            </a: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Create a weekly schedule</a:t>
            </a: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Course </a:t>
            </a:r>
            <a:r>
              <a:rPr lang="en-AU" sz="1200" b="1" spc="-10" dirty="0" err="1">
                <a:solidFill>
                  <a:srgbClr val="FFFFFF"/>
                </a:solidFill>
                <a:latin typeface="Arial"/>
                <a:cs typeface="Arial"/>
              </a:rPr>
              <a:t>ChatBot</a:t>
            </a:r>
          </a:p>
        </p:txBody>
      </p:sp>
      <p:grpSp>
        <p:nvGrpSpPr>
          <p:cNvPr id="21" name="object 21"/>
          <p:cNvGrpSpPr/>
          <p:nvPr/>
        </p:nvGrpSpPr>
        <p:grpSpPr>
          <a:xfrm>
            <a:off x="6636156" y="1346047"/>
            <a:ext cx="2338705" cy="1831339"/>
            <a:chOff x="6636156" y="1346047"/>
            <a:chExt cx="2338705" cy="1831339"/>
          </a:xfrm>
        </p:grpSpPr>
        <p:sp>
          <p:nvSpPr>
            <p:cNvPr id="22" name="object 22"/>
            <p:cNvSpPr/>
            <p:nvPr/>
          </p:nvSpPr>
          <p:spPr>
            <a:xfrm>
              <a:off x="6636156" y="2345288"/>
              <a:ext cx="156845" cy="0"/>
            </a:xfrm>
            <a:custGeom>
              <a:avLst/>
              <a:gdLst/>
              <a:ahLst/>
              <a:cxnLst/>
              <a:rect l="l" t="t" r="r" b="b"/>
              <a:pathLst>
                <a:path w="156845">
                  <a:moveTo>
                    <a:pt x="0" y="0"/>
                  </a:moveTo>
                  <a:lnTo>
                    <a:pt x="156527" y="0"/>
                  </a:lnTo>
                </a:path>
              </a:pathLst>
            </a:custGeom>
            <a:ln w="12700">
              <a:noFill/>
            </a:ln>
          </p:spPr>
          <p:txBody>
            <a:bodyPr wrap="square" lIns="0" tIns="0" rIns="0" bIns="0" rtlCol="0"/>
            <a:lstStyle/>
            <a:p>
              <a:endParaRPr/>
            </a:p>
          </p:txBody>
        </p:sp>
        <p:sp>
          <p:nvSpPr>
            <p:cNvPr id="23" name="object 23"/>
            <p:cNvSpPr/>
            <p:nvPr/>
          </p:nvSpPr>
          <p:spPr>
            <a:xfrm>
              <a:off x="6740857" y="2297108"/>
              <a:ext cx="52069" cy="96520"/>
            </a:xfrm>
            <a:custGeom>
              <a:avLst/>
              <a:gdLst/>
              <a:ahLst/>
              <a:cxnLst/>
              <a:rect l="l" t="t" r="r" b="b"/>
              <a:pathLst>
                <a:path w="52070" h="96519">
                  <a:moveTo>
                    <a:pt x="0" y="0"/>
                  </a:moveTo>
                  <a:lnTo>
                    <a:pt x="51816" y="48183"/>
                  </a:lnTo>
                  <a:lnTo>
                    <a:pt x="0" y="96354"/>
                  </a:lnTo>
                </a:path>
              </a:pathLst>
            </a:custGeom>
            <a:ln w="13589">
              <a:noFill/>
            </a:ln>
          </p:spPr>
          <p:txBody>
            <a:bodyPr wrap="square" lIns="0" tIns="0" rIns="0" bIns="0" rtlCol="0"/>
            <a:lstStyle/>
            <a:p>
              <a:endParaRPr/>
            </a:p>
          </p:txBody>
        </p:sp>
        <p:sp>
          <p:nvSpPr>
            <p:cNvPr id="24" name="object 24"/>
            <p:cNvSpPr/>
            <p:nvPr/>
          </p:nvSpPr>
          <p:spPr>
            <a:xfrm>
              <a:off x="6636156" y="2922554"/>
              <a:ext cx="156845" cy="0"/>
            </a:xfrm>
            <a:custGeom>
              <a:avLst/>
              <a:gdLst/>
              <a:ahLst/>
              <a:cxnLst/>
              <a:rect l="l" t="t" r="r" b="b"/>
              <a:pathLst>
                <a:path w="156845">
                  <a:moveTo>
                    <a:pt x="0" y="0"/>
                  </a:moveTo>
                  <a:lnTo>
                    <a:pt x="156527" y="0"/>
                  </a:lnTo>
                </a:path>
              </a:pathLst>
            </a:custGeom>
            <a:ln w="12700">
              <a:noFill/>
            </a:ln>
          </p:spPr>
          <p:txBody>
            <a:bodyPr wrap="square" lIns="0" tIns="0" rIns="0" bIns="0" rtlCol="0"/>
            <a:lstStyle/>
            <a:p>
              <a:endParaRPr/>
            </a:p>
          </p:txBody>
        </p:sp>
        <p:sp>
          <p:nvSpPr>
            <p:cNvPr id="25" name="object 25"/>
            <p:cNvSpPr/>
            <p:nvPr/>
          </p:nvSpPr>
          <p:spPr>
            <a:xfrm>
              <a:off x="6740857" y="2874375"/>
              <a:ext cx="52069" cy="96520"/>
            </a:xfrm>
            <a:custGeom>
              <a:avLst/>
              <a:gdLst/>
              <a:ahLst/>
              <a:cxnLst/>
              <a:rect l="l" t="t" r="r" b="b"/>
              <a:pathLst>
                <a:path w="52070" h="96519">
                  <a:moveTo>
                    <a:pt x="0" y="0"/>
                  </a:moveTo>
                  <a:lnTo>
                    <a:pt x="51816" y="48183"/>
                  </a:lnTo>
                  <a:lnTo>
                    <a:pt x="0" y="96354"/>
                  </a:lnTo>
                </a:path>
              </a:pathLst>
            </a:custGeom>
            <a:ln w="13589">
              <a:noFill/>
            </a:ln>
          </p:spPr>
          <p:txBody>
            <a:bodyPr wrap="square" lIns="0" tIns="0" rIns="0" bIns="0" rtlCol="0"/>
            <a:lstStyle/>
            <a:p>
              <a:endParaRPr/>
            </a:p>
          </p:txBody>
        </p:sp>
        <p:sp>
          <p:nvSpPr>
            <p:cNvPr id="26" name="object 26"/>
            <p:cNvSpPr/>
            <p:nvPr/>
          </p:nvSpPr>
          <p:spPr>
            <a:xfrm>
              <a:off x="8968349" y="1346047"/>
              <a:ext cx="0" cy="1831339"/>
            </a:xfrm>
            <a:custGeom>
              <a:avLst/>
              <a:gdLst/>
              <a:ahLst/>
              <a:cxnLst/>
              <a:rect l="l" t="t" r="r" b="b"/>
              <a:pathLst>
                <a:path h="1831339">
                  <a:moveTo>
                    <a:pt x="0" y="0"/>
                  </a:moveTo>
                  <a:lnTo>
                    <a:pt x="0" y="1830958"/>
                  </a:lnTo>
                </a:path>
              </a:pathLst>
            </a:custGeom>
            <a:ln w="12700">
              <a:noFill/>
            </a:ln>
          </p:spPr>
          <p:txBody>
            <a:bodyPr wrap="square" lIns="0" tIns="0" rIns="0" bIns="0" rtlCol="0"/>
            <a:lstStyle/>
            <a:p>
              <a:endParaRPr/>
            </a:p>
          </p:txBody>
        </p:sp>
      </p:grpSp>
      <p:sp>
        <p:nvSpPr>
          <p:cNvPr id="45" name="object 20">
            <a:extLst>
              <a:ext uri="{FF2B5EF4-FFF2-40B4-BE49-F238E27FC236}">
                <a16:creationId xmlns:a16="http://schemas.microsoft.com/office/drawing/2014/main" id="{8E6D0E36-BC86-00C1-D62C-2DF1BF1467B8}"/>
              </a:ext>
            </a:extLst>
          </p:cNvPr>
          <p:cNvSpPr txBox="1"/>
          <p:nvPr/>
        </p:nvSpPr>
        <p:spPr>
          <a:xfrm>
            <a:off x="6714578" y="3995849"/>
            <a:ext cx="3512601" cy="1442061"/>
          </a:xfrm>
          <a:prstGeom prst="rect">
            <a:avLst/>
          </a:prstGeom>
        </p:spPr>
        <p:txBody>
          <a:bodyPr vert="horz" wrap="square" lIns="0" tIns="155575" rIns="0" bIns="0" rtlCol="0">
            <a:spAutoFit/>
          </a:bodyPr>
          <a:lstStyle/>
          <a:p>
            <a:pPr>
              <a:lnSpc>
                <a:spcPct val="100000"/>
              </a:lnSpc>
              <a:spcBef>
                <a:spcPts val="1225"/>
              </a:spcBef>
            </a:pPr>
            <a:r>
              <a:rPr lang="en-AU" sz="1750" b="1" spc="-10" dirty="0">
                <a:solidFill>
                  <a:srgbClr val="FFFFFF"/>
                </a:solidFill>
                <a:latin typeface="Arial Black"/>
                <a:cs typeface="Arial Black"/>
              </a:rPr>
              <a:t>RESOURCES</a:t>
            </a:r>
            <a:endParaRPr lang="en-AU" sz="1750" dirty="0">
              <a:latin typeface="Arial Black"/>
              <a:cs typeface="Arial Black"/>
            </a:endParaRP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Slide deck</a:t>
            </a:r>
          </a:p>
          <a:p>
            <a:pPr marL="171450" indent="-171450">
              <a:lnSpc>
                <a:spcPct val="100000"/>
              </a:lnSpc>
              <a:spcBef>
                <a:spcPts val="1225"/>
              </a:spcBef>
              <a:buFont typeface="Wingdings" panose="05000000000000000000" pitchFamily="2" charset="2"/>
              <a:buChar char="ü"/>
            </a:pPr>
            <a:r>
              <a:rPr lang="en-AU" sz="1200" b="1" spc="-10" dirty="0">
                <a:solidFill>
                  <a:schemeClr val="bg1"/>
                </a:solidFill>
                <a:latin typeface="Arial"/>
                <a:cs typeface="Arial"/>
                <a:hlinkClick r:id="rId5">
                  <a:extLst>
                    <a:ext uri="{A12FA001-AC4F-418D-AE19-62706E023703}">
                      <ahyp:hlinkClr xmlns:ahyp="http://schemas.microsoft.com/office/drawing/2018/hyperlinkcolor" val="tx"/>
                    </a:ext>
                  </a:extLst>
                </a:hlinkClick>
              </a:rPr>
              <a:t>manufacturingmatters.com.au</a:t>
            </a:r>
            <a:endParaRPr lang="en-AU" sz="1200" b="1" spc="-10" dirty="0">
              <a:solidFill>
                <a:schemeClr val="bg1"/>
              </a:solidFill>
              <a:latin typeface="Arial"/>
              <a:cs typeface="Arial"/>
            </a:endParaRPr>
          </a:p>
          <a:p>
            <a:pPr marL="171450" indent="-171450">
              <a:lnSpc>
                <a:spcPct val="100000"/>
              </a:lnSpc>
              <a:spcBef>
                <a:spcPts val="1225"/>
              </a:spcBef>
              <a:buFont typeface="Wingdings" panose="05000000000000000000" pitchFamily="2" charset="2"/>
              <a:buChar char="ü"/>
            </a:pPr>
            <a:r>
              <a:rPr lang="en-AU" sz="1200" b="1" spc="-10" dirty="0">
                <a:solidFill>
                  <a:srgbClr val="FFFFFF"/>
                </a:solidFill>
                <a:latin typeface="Arial"/>
                <a:cs typeface="Arial"/>
              </a:rPr>
              <a:t>Industry Packs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997585" cy="6858000"/>
            <a:chOff x="0" y="0"/>
            <a:chExt cx="12997585" cy="6858000"/>
          </a:xfrm>
        </p:grpSpPr>
        <p:pic>
          <p:nvPicPr>
            <p:cNvPr id="3" name="object 3"/>
            <p:cNvPicPr/>
            <p:nvPr/>
          </p:nvPicPr>
          <p:blipFill>
            <a:blip r:embed="rId2" cstate="print"/>
            <a:stretch>
              <a:fillRect/>
            </a:stretch>
          </p:blipFill>
          <p:spPr>
            <a:xfrm>
              <a:off x="804392" y="0"/>
              <a:ext cx="12193193" cy="6858000"/>
            </a:xfrm>
            <a:prstGeom prst="rect">
              <a:avLst/>
            </a:prstGeom>
          </p:spPr>
        </p:pic>
        <p:pic>
          <p:nvPicPr>
            <p:cNvPr id="4" name="object 4"/>
            <p:cNvPicPr/>
            <p:nvPr/>
          </p:nvPicPr>
          <p:blipFill>
            <a:blip r:embed="rId3" cstate="print"/>
            <a:stretch>
              <a:fillRect/>
            </a:stretch>
          </p:blipFill>
          <p:spPr>
            <a:xfrm>
              <a:off x="0" y="0"/>
              <a:ext cx="12193206" cy="6858000"/>
            </a:xfrm>
            <a:prstGeom prst="rect">
              <a:avLst/>
            </a:prstGeom>
          </p:spPr>
        </p:pic>
        <p:sp>
          <p:nvSpPr>
            <p:cNvPr id="5" name="object 5"/>
            <p:cNvSpPr/>
            <p:nvPr/>
          </p:nvSpPr>
          <p:spPr>
            <a:xfrm>
              <a:off x="777874" y="700696"/>
              <a:ext cx="4403726" cy="1283335"/>
            </a:xfrm>
            <a:custGeom>
              <a:avLst/>
              <a:gdLst/>
              <a:ahLst/>
              <a:cxnLst/>
              <a:rect l="l" t="t" r="r" b="b"/>
              <a:pathLst>
                <a:path w="3237229" h="1283335">
                  <a:moveTo>
                    <a:pt x="2633154" y="0"/>
                  </a:moveTo>
                  <a:lnTo>
                    <a:pt x="0" y="0"/>
                  </a:lnTo>
                  <a:lnTo>
                    <a:pt x="0" y="594233"/>
                  </a:lnTo>
                  <a:lnTo>
                    <a:pt x="2633154" y="594233"/>
                  </a:lnTo>
                  <a:lnTo>
                    <a:pt x="2633154" y="0"/>
                  </a:lnTo>
                  <a:close/>
                </a:path>
                <a:path w="3237229" h="1283335">
                  <a:moveTo>
                    <a:pt x="3237039" y="688924"/>
                  </a:moveTo>
                  <a:lnTo>
                    <a:pt x="0" y="688924"/>
                  </a:lnTo>
                  <a:lnTo>
                    <a:pt x="0" y="1283157"/>
                  </a:lnTo>
                  <a:lnTo>
                    <a:pt x="3237039" y="1283157"/>
                  </a:lnTo>
                  <a:lnTo>
                    <a:pt x="3237039" y="688924"/>
                  </a:lnTo>
                  <a:close/>
                </a:path>
              </a:pathLst>
            </a:custGeom>
            <a:solidFill>
              <a:srgbClr val="FFFFFF"/>
            </a:solidFill>
          </p:spPr>
          <p:txBody>
            <a:bodyPr wrap="square" lIns="0" tIns="0" rIns="0" bIns="0" rtlCol="0"/>
            <a:lstStyle/>
            <a:p>
              <a:endParaRPr/>
            </a:p>
          </p:txBody>
        </p:sp>
      </p:grpSp>
      <p:sp>
        <p:nvSpPr>
          <p:cNvPr id="6" name="object 6"/>
          <p:cNvSpPr txBox="1">
            <a:spLocks noGrp="1"/>
          </p:cNvSpPr>
          <p:nvPr>
            <p:ph type="title"/>
          </p:nvPr>
        </p:nvSpPr>
        <p:spPr>
          <a:xfrm>
            <a:off x="873855" y="688654"/>
            <a:ext cx="3045460" cy="567463"/>
          </a:xfrm>
          <a:prstGeom prst="rect">
            <a:avLst/>
          </a:prstGeom>
        </p:spPr>
        <p:txBody>
          <a:bodyPr vert="horz" wrap="square" lIns="0" tIns="13335" rIns="0" bIns="0" rtlCol="0">
            <a:spAutoFit/>
          </a:bodyPr>
          <a:lstStyle/>
          <a:p>
            <a:pPr marL="12700">
              <a:lnSpc>
                <a:spcPct val="100000"/>
              </a:lnSpc>
              <a:spcBef>
                <a:spcPts val="105"/>
              </a:spcBef>
            </a:pPr>
            <a:r>
              <a:rPr lang="en-AU" spc="-10" dirty="0">
                <a:gradFill>
                  <a:gsLst>
                    <a:gs pos="100000">
                      <a:srgbClr val="0041CF"/>
                    </a:gs>
                    <a:gs pos="0">
                      <a:srgbClr val="030083"/>
                    </a:gs>
                  </a:gsLst>
                  <a:lin ang="10800000" scaled="0"/>
                </a:gradFill>
              </a:rPr>
              <a:t>EMPLOYER</a:t>
            </a:r>
            <a:endParaRPr spc="-10" dirty="0">
              <a:gradFill>
                <a:gsLst>
                  <a:gs pos="100000">
                    <a:srgbClr val="0041CF"/>
                  </a:gs>
                  <a:gs pos="0">
                    <a:srgbClr val="030083"/>
                  </a:gs>
                </a:gsLst>
                <a:lin ang="10800000" scaled="0"/>
              </a:gradFill>
            </a:endParaRPr>
          </a:p>
        </p:txBody>
      </p:sp>
      <p:sp>
        <p:nvSpPr>
          <p:cNvPr id="7" name="object 7"/>
          <p:cNvSpPr txBox="1"/>
          <p:nvPr/>
        </p:nvSpPr>
        <p:spPr>
          <a:xfrm>
            <a:off x="873854" y="1377580"/>
            <a:ext cx="4022725" cy="567463"/>
          </a:xfrm>
          <a:prstGeom prst="rect">
            <a:avLst/>
          </a:prstGeom>
        </p:spPr>
        <p:txBody>
          <a:bodyPr vert="horz" wrap="square" lIns="0" tIns="13335" rIns="0" bIns="0" rtlCol="0">
            <a:spAutoFit/>
          </a:bodyPr>
          <a:lstStyle/>
          <a:p>
            <a:pPr marL="12700">
              <a:lnSpc>
                <a:spcPct val="100000"/>
              </a:lnSpc>
              <a:spcBef>
                <a:spcPts val="105"/>
              </a:spcBef>
            </a:pPr>
            <a:r>
              <a:rPr lang="en-AU" sz="3600" b="1" spc="-25" dirty="0">
                <a:gradFill>
                  <a:gsLst>
                    <a:gs pos="100000">
                      <a:srgbClr val="0041CF"/>
                    </a:gs>
                    <a:gs pos="0">
                      <a:srgbClr val="030083"/>
                    </a:gs>
                  </a:gsLst>
                  <a:lin ang="10800000" scaled="0"/>
                </a:gradFill>
                <a:latin typeface="Arial Black"/>
                <a:cs typeface="Arial Black"/>
              </a:rPr>
              <a:t>EXPECTATIONS</a:t>
            </a:r>
            <a:endParaRPr sz="3600" dirty="0">
              <a:gradFill>
                <a:gsLst>
                  <a:gs pos="100000">
                    <a:srgbClr val="0041CF"/>
                  </a:gs>
                  <a:gs pos="0">
                    <a:srgbClr val="030083"/>
                  </a:gs>
                </a:gsLst>
                <a:lin ang="10800000" scaled="0"/>
              </a:gradFill>
              <a:latin typeface="Arial Black"/>
              <a:cs typeface="Arial Black"/>
            </a:endParaRPr>
          </a:p>
        </p:txBody>
      </p:sp>
      <p:grpSp>
        <p:nvGrpSpPr>
          <p:cNvPr id="8" name="object 8"/>
          <p:cNvGrpSpPr/>
          <p:nvPr/>
        </p:nvGrpSpPr>
        <p:grpSpPr>
          <a:xfrm>
            <a:off x="707643" y="3769156"/>
            <a:ext cx="10772140" cy="2527935"/>
            <a:chOff x="707643" y="3769156"/>
            <a:chExt cx="10772140" cy="2527935"/>
          </a:xfrm>
        </p:grpSpPr>
        <p:sp>
          <p:nvSpPr>
            <p:cNvPr id="9" name="object 9"/>
            <p:cNvSpPr/>
            <p:nvPr/>
          </p:nvSpPr>
          <p:spPr>
            <a:xfrm>
              <a:off x="720001" y="3769156"/>
              <a:ext cx="10759440" cy="2527935"/>
            </a:xfrm>
            <a:custGeom>
              <a:avLst/>
              <a:gdLst/>
              <a:ahLst/>
              <a:cxnLst/>
              <a:rect l="l" t="t" r="r" b="b"/>
              <a:pathLst>
                <a:path w="10759440" h="2527935">
                  <a:moveTo>
                    <a:pt x="10759198" y="0"/>
                  </a:moveTo>
                  <a:lnTo>
                    <a:pt x="0" y="0"/>
                  </a:lnTo>
                  <a:lnTo>
                    <a:pt x="0" y="2527808"/>
                  </a:lnTo>
                  <a:lnTo>
                    <a:pt x="10759198" y="2527808"/>
                  </a:lnTo>
                  <a:lnTo>
                    <a:pt x="10759198" y="0"/>
                  </a:lnTo>
                  <a:close/>
                </a:path>
              </a:pathLst>
            </a:custGeom>
            <a:solidFill>
              <a:srgbClr val="FFFFFF"/>
            </a:solidFill>
          </p:spPr>
          <p:txBody>
            <a:bodyPr wrap="square" lIns="0" tIns="0" rIns="0" bIns="0" rtlCol="0"/>
            <a:lstStyle/>
            <a:p>
              <a:endParaRPr/>
            </a:p>
          </p:txBody>
        </p:sp>
        <p:pic>
          <p:nvPicPr>
            <p:cNvPr id="10" name="object 10"/>
            <p:cNvPicPr/>
            <p:nvPr/>
          </p:nvPicPr>
          <p:blipFill>
            <a:blip r:embed="rId4" cstate="print"/>
            <a:stretch>
              <a:fillRect/>
            </a:stretch>
          </p:blipFill>
          <p:spPr>
            <a:xfrm>
              <a:off x="707643" y="6197968"/>
              <a:ext cx="10771555" cy="98996"/>
            </a:xfrm>
            <a:prstGeom prst="rect">
              <a:avLst/>
            </a:prstGeom>
          </p:spPr>
        </p:pic>
      </p:grpSp>
      <p:graphicFrame>
        <p:nvGraphicFramePr>
          <p:cNvPr id="11" name="object 11"/>
          <p:cNvGraphicFramePr>
            <a:graphicFrameLocks noGrp="1"/>
          </p:cNvGraphicFramePr>
          <p:nvPr>
            <p:extLst>
              <p:ext uri="{D42A27DB-BD31-4B8C-83A1-F6EECF244321}">
                <p14:modId xmlns:p14="http://schemas.microsoft.com/office/powerpoint/2010/main" val="3961546430"/>
              </p:ext>
            </p:extLst>
          </p:nvPr>
        </p:nvGraphicFramePr>
        <p:xfrm>
          <a:off x="923568" y="4175925"/>
          <a:ext cx="10339704" cy="1839981"/>
        </p:xfrm>
        <a:graphic>
          <a:graphicData uri="http://schemas.openxmlformats.org/drawingml/2006/table">
            <a:tbl>
              <a:tblPr firstRow="1" bandRow="1">
                <a:tableStyleId>{2D5ABB26-0587-4C30-8999-92F81FD0307C}</a:tableStyleId>
              </a:tblPr>
              <a:tblGrid>
                <a:gridCol w="1939289">
                  <a:extLst>
                    <a:ext uri="{9D8B030D-6E8A-4147-A177-3AD203B41FA5}">
                      <a16:colId xmlns:a16="http://schemas.microsoft.com/office/drawing/2014/main" val="20000"/>
                    </a:ext>
                  </a:extLst>
                </a:gridCol>
                <a:gridCol w="2183130">
                  <a:extLst>
                    <a:ext uri="{9D8B030D-6E8A-4147-A177-3AD203B41FA5}">
                      <a16:colId xmlns:a16="http://schemas.microsoft.com/office/drawing/2014/main" val="20001"/>
                    </a:ext>
                  </a:extLst>
                </a:gridCol>
                <a:gridCol w="2174240">
                  <a:extLst>
                    <a:ext uri="{9D8B030D-6E8A-4147-A177-3AD203B41FA5}">
                      <a16:colId xmlns:a16="http://schemas.microsoft.com/office/drawing/2014/main" val="20002"/>
                    </a:ext>
                  </a:extLst>
                </a:gridCol>
                <a:gridCol w="2056130">
                  <a:extLst>
                    <a:ext uri="{9D8B030D-6E8A-4147-A177-3AD203B41FA5}">
                      <a16:colId xmlns:a16="http://schemas.microsoft.com/office/drawing/2014/main" val="20003"/>
                    </a:ext>
                  </a:extLst>
                </a:gridCol>
                <a:gridCol w="1986915">
                  <a:extLst>
                    <a:ext uri="{9D8B030D-6E8A-4147-A177-3AD203B41FA5}">
                      <a16:colId xmlns:a16="http://schemas.microsoft.com/office/drawing/2014/main" val="20004"/>
                    </a:ext>
                  </a:extLst>
                </a:gridCol>
              </a:tblGrid>
              <a:tr h="346461">
                <a:tc>
                  <a:txBody>
                    <a:bodyPr/>
                    <a:lstStyle/>
                    <a:p>
                      <a:pPr marL="38100" algn="ctr">
                        <a:lnSpc>
                          <a:spcPts val="1435"/>
                        </a:lnSpc>
                      </a:pPr>
                      <a:r>
                        <a:rPr lang="en-AU" sz="1400" b="1" dirty="0">
                          <a:solidFill>
                            <a:srgbClr val="FD6601"/>
                          </a:solidFill>
                          <a:latin typeface="Arial" panose="020B0604020202020204" pitchFamily="34" charset="0"/>
                          <a:cs typeface="Arial" panose="020B0604020202020204" pitchFamily="34" charset="0"/>
                        </a:rPr>
                        <a:t>Reliability</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124460" algn="ctr">
                        <a:lnSpc>
                          <a:spcPts val="1435"/>
                        </a:lnSpc>
                      </a:pPr>
                      <a:r>
                        <a:rPr lang="en-AU" sz="1400" b="1" dirty="0">
                          <a:solidFill>
                            <a:srgbClr val="FD6601"/>
                          </a:solidFill>
                          <a:latin typeface="Arial" panose="020B0604020202020204" pitchFamily="34" charset="0"/>
                          <a:cs typeface="Arial" panose="020B0604020202020204" pitchFamily="34" charset="0"/>
                        </a:rPr>
                        <a:t>Quality and accuracy</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86360" algn="ctr">
                        <a:lnSpc>
                          <a:spcPts val="1435"/>
                        </a:lnSpc>
                      </a:pPr>
                      <a:r>
                        <a:rPr lang="en-AU" sz="1400" b="1" dirty="0">
                          <a:solidFill>
                            <a:srgbClr val="FD6601"/>
                          </a:solidFill>
                          <a:latin typeface="Arial" panose="020B0604020202020204" pitchFamily="34" charset="0"/>
                          <a:cs typeface="Arial" panose="020B0604020202020204" pitchFamily="34" charset="0"/>
                        </a:rPr>
                        <a:t>Problem solving</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532130" indent="0" algn="ctr">
                        <a:lnSpc>
                          <a:spcPts val="1435"/>
                        </a:lnSpc>
                        <a:buFont typeface="Arial" panose="020B0604020202020204" pitchFamily="34" charset="0"/>
                        <a:buNone/>
                      </a:pPr>
                      <a:r>
                        <a:rPr lang="en-AU" sz="1400" b="1" dirty="0">
                          <a:solidFill>
                            <a:srgbClr val="FD6601"/>
                          </a:solidFill>
                          <a:latin typeface="Arial" panose="020B0604020202020204" pitchFamily="34" charset="0"/>
                          <a:cs typeface="Arial" panose="020B0604020202020204" pitchFamily="34" charset="0"/>
                        </a:rPr>
                        <a:t>Communication</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400685" algn="ctr">
                        <a:lnSpc>
                          <a:spcPts val="1435"/>
                        </a:lnSpc>
                      </a:pPr>
                      <a:r>
                        <a:rPr lang="en-AU" sz="1400" b="1" dirty="0">
                          <a:solidFill>
                            <a:srgbClr val="FD6601"/>
                          </a:solidFill>
                          <a:latin typeface="Arial" panose="020B0604020202020204" pitchFamily="34" charset="0"/>
                          <a:cs typeface="Arial" panose="020B0604020202020204" pitchFamily="34" charset="0"/>
                        </a:rPr>
                        <a:t>Collaboration</a:t>
                      </a:r>
                      <a:endParaRPr sz="1400" dirty="0">
                        <a:latin typeface="Arial" panose="020B0604020202020204" pitchFamily="34" charset="0"/>
                        <a:cs typeface="Arial" panose="020B0604020202020204" pitchFamily="34" charset="0"/>
                      </a:endParaRPr>
                    </a:p>
                  </a:txBody>
                  <a:tcPr marL="0" marR="0" marT="0" marB="0">
                    <a:solidFill>
                      <a:srgbClr val="FFFFFF"/>
                    </a:solidFill>
                  </a:tcPr>
                </a:tc>
                <a:extLst>
                  <a:ext uri="{0D108BD9-81ED-4DB2-BD59-A6C34878D82A}">
                    <a16:rowId xmlns:a16="http://schemas.microsoft.com/office/drawing/2014/main" val="10000"/>
                  </a:ext>
                </a:extLst>
              </a:tr>
              <a:tr h="1443880">
                <a:tc>
                  <a:txBody>
                    <a:bodyPr/>
                    <a:lstStyle/>
                    <a:p>
                      <a:pPr marL="31750" marR="116839" algn="ctr">
                        <a:lnSpc>
                          <a:spcPct val="100000"/>
                        </a:lnSpc>
                        <a:spcBef>
                          <a:spcPts val="395"/>
                        </a:spcBef>
                      </a:pPr>
                      <a:r>
                        <a:rPr lang="en-US" sz="1400" dirty="0">
                          <a:latin typeface="Arial" panose="020B0604020202020204" pitchFamily="34" charset="0"/>
                          <a:cs typeface="Arial" panose="020B0604020202020204" pitchFamily="34" charset="0"/>
                        </a:rPr>
                        <a:t>Being on time and consistently dependable shows that others can count on you to meet deadlines and commitments.</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189865" marR="144145" algn="ctr">
                        <a:lnSpc>
                          <a:spcPct val="100000"/>
                        </a:lnSpc>
                        <a:spcBef>
                          <a:spcPts val="395"/>
                        </a:spcBef>
                      </a:pPr>
                      <a:r>
                        <a:rPr lang="en-US" sz="1400" dirty="0">
                          <a:latin typeface="Arial" panose="020B0604020202020204" pitchFamily="34" charset="0"/>
                          <a:cs typeface="Arial" panose="020B0604020202020204" pitchFamily="34" charset="0"/>
                        </a:rPr>
                        <a:t>Producing work that is thorough, neat, and correct reflects professionalism and attention to detail.</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219075" marR="278130" algn="ctr">
                        <a:lnSpc>
                          <a:spcPct val="100000"/>
                        </a:lnSpc>
                        <a:spcBef>
                          <a:spcPts val="395"/>
                        </a:spcBef>
                      </a:pPr>
                      <a:r>
                        <a:rPr lang="en-US" sz="1400" dirty="0">
                          <a:latin typeface="Arial" panose="020B0604020202020204" pitchFamily="34" charset="0"/>
                          <a:cs typeface="Arial" panose="020B0604020202020204" pitchFamily="34" charset="0"/>
                        </a:rPr>
                        <a:t>Taking proactive steps and finding solutions to challenges demonstrates independence and critical thinking.</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152400" marR="189230" indent="-635" algn="ctr">
                        <a:lnSpc>
                          <a:spcPct val="100000"/>
                        </a:lnSpc>
                        <a:spcBef>
                          <a:spcPts val="310"/>
                        </a:spcBef>
                      </a:pPr>
                      <a:r>
                        <a:rPr lang="en-US" sz="1400" dirty="0">
                          <a:latin typeface="Arial" panose="020B0604020202020204" pitchFamily="34" charset="0"/>
                          <a:cs typeface="Arial" panose="020B0604020202020204" pitchFamily="34" charset="0"/>
                        </a:rPr>
                        <a:t>Clearly expressing ideas and actively listening helps build understanding and prevent misunderstandings.</a:t>
                      </a:r>
                      <a:endParaRPr sz="1400" dirty="0">
                        <a:latin typeface="Arial" panose="020B0604020202020204" pitchFamily="34" charset="0"/>
                        <a:cs typeface="Arial" panose="020B0604020202020204" pitchFamily="34" charset="0"/>
                      </a:endParaRPr>
                    </a:p>
                  </a:txBody>
                  <a:tcPr marL="0" marR="0" marT="0" marB="0">
                    <a:solidFill>
                      <a:srgbClr val="FFFFFF"/>
                    </a:solidFill>
                  </a:tcPr>
                </a:tc>
                <a:tc>
                  <a:txBody>
                    <a:bodyPr/>
                    <a:lstStyle/>
                    <a:p>
                      <a:pPr marL="196850" marR="24130" algn="ctr">
                        <a:lnSpc>
                          <a:spcPct val="100000"/>
                        </a:lnSpc>
                        <a:spcBef>
                          <a:spcPts val="310"/>
                        </a:spcBef>
                      </a:pPr>
                      <a:r>
                        <a:rPr lang="en-US" sz="1400" dirty="0">
                          <a:latin typeface="Arial" panose="020B0604020202020204" pitchFamily="34" charset="0"/>
                          <a:cs typeface="Arial" panose="020B0604020202020204" pitchFamily="34" charset="0"/>
                        </a:rPr>
                        <a:t>Working effectively with others and contributing to group goals supports a positive and productive work environment.</a:t>
                      </a:r>
                      <a:endParaRPr sz="1400" dirty="0">
                        <a:latin typeface="Arial" panose="020B0604020202020204" pitchFamily="34" charset="0"/>
                        <a:cs typeface="Arial" panose="020B0604020202020204" pitchFamily="34" charset="0"/>
                      </a:endParaRPr>
                    </a:p>
                  </a:txBody>
                  <a:tcPr marL="0" marR="0" marT="0" marB="0">
                    <a:solidFill>
                      <a:srgbClr val="FFFFFF"/>
                    </a:solidFill>
                  </a:tcPr>
                </a:tc>
                <a:extLst>
                  <a:ext uri="{0D108BD9-81ED-4DB2-BD59-A6C34878D82A}">
                    <a16:rowId xmlns:a16="http://schemas.microsoft.com/office/drawing/2014/main" val="10001"/>
                  </a:ext>
                </a:extLst>
              </a:tr>
            </a:tbl>
          </a:graphicData>
        </a:graphic>
      </p:graphicFrame>
      <p:grpSp>
        <p:nvGrpSpPr>
          <p:cNvPr id="12" name="object 12"/>
          <p:cNvGrpSpPr/>
          <p:nvPr/>
        </p:nvGrpSpPr>
        <p:grpSpPr>
          <a:xfrm>
            <a:off x="1654200" y="3583076"/>
            <a:ext cx="2581275" cy="423545"/>
            <a:chOff x="1654200" y="3583076"/>
            <a:chExt cx="2581275" cy="423545"/>
          </a:xfrm>
        </p:grpSpPr>
        <p:pic>
          <p:nvPicPr>
            <p:cNvPr id="13" name="object 13"/>
            <p:cNvPicPr/>
            <p:nvPr/>
          </p:nvPicPr>
          <p:blipFill>
            <a:blip r:embed="rId5" cstate="print"/>
            <a:stretch>
              <a:fillRect/>
            </a:stretch>
          </p:blipFill>
          <p:spPr>
            <a:xfrm>
              <a:off x="1654200" y="3583076"/>
              <a:ext cx="422998" cy="422998"/>
            </a:xfrm>
            <a:prstGeom prst="rect">
              <a:avLst/>
            </a:prstGeom>
          </p:spPr>
        </p:pic>
        <p:pic>
          <p:nvPicPr>
            <p:cNvPr id="14" name="object 14"/>
            <p:cNvPicPr/>
            <p:nvPr/>
          </p:nvPicPr>
          <p:blipFill>
            <a:blip r:embed="rId6" cstate="print"/>
            <a:stretch>
              <a:fillRect/>
            </a:stretch>
          </p:blipFill>
          <p:spPr>
            <a:xfrm>
              <a:off x="3812400" y="3583076"/>
              <a:ext cx="422998" cy="422998"/>
            </a:xfrm>
            <a:prstGeom prst="rect">
              <a:avLst/>
            </a:prstGeom>
          </p:spPr>
        </p:pic>
      </p:grpSp>
      <p:sp>
        <p:nvSpPr>
          <p:cNvPr id="15" name="object 15"/>
          <p:cNvSpPr txBox="1"/>
          <p:nvPr/>
        </p:nvSpPr>
        <p:spPr>
          <a:xfrm>
            <a:off x="770863" y="2196183"/>
            <a:ext cx="6010937" cy="1305486"/>
          </a:xfrm>
          <a:prstGeom prst="rect">
            <a:avLst/>
          </a:prstGeom>
        </p:spPr>
        <p:txBody>
          <a:bodyPr vert="horz" wrap="square" lIns="0" tIns="12700" rIns="0" bIns="0" rtlCol="0">
            <a:spAutoFit/>
          </a:bodyPr>
          <a:lstStyle/>
          <a:p>
            <a:pPr marL="12700" marR="5080">
              <a:lnSpc>
                <a:spcPct val="100000"/>
              </a:lnSpc>
              <a:spcBef>
                <a:spcPts val="100"/>
              </a:spcBef>
            </a:pPr>
            <a:r>
              <a:rPr lang="en-US" sz="1400" dirty="0">
                <a:solidFill>
                  <a:schemeClr val="bg1"/>
                </a:solidFill>
                <a:latin typeface="Arial" panose="020B0604020202020204" pitchFamily="34" charset="0"/>
                <a:cs typeface="Arial" panose="020B0604020202020204" pitchFamily="34" charset="0"/>
              </a:rPr>
              <a:t>Understanding what employers expect from their employees is an important step in preparing for the workplace. These expectations often go beyond technical skills and include qualities such as reliability, a strong work ethic, the ability to work well with others, good communication, and a willingness to learn and adapt. Meeting these expectations helps build trust, improve team performance, and contribute to a positive work environment.</a:t>
            </a:r>
            <a:endParaRPr lang="en-AU" sz="3050" dirty="0">
              <a:solidFill>
                <a:schemeClr val="bg1"/>
              </a:solidFill>
              <a:latin typeface="Arial" panose="020B0604020202020204" pitchFamily="34" charset="0"/>
              <a:cs typeface="Arial" panose="020B0604020202020204" pitchFamily="34" charset="0"/>
            </a:endParaRPr>
          </a:p>
        </p:txBody>
      </p:sp>
      <p:pic>
        <p:nvPicPr>
          <p:cNvPr id="16" name="object 16"/>
          <p:cNvPicPr/>
          <p:nvPr/>
        </p:nvPicPr>
        <p:blipFill>
          <a:blip r:embed="rId7" cstate="print"/>
          <a:stretch>
            <a:fillRect/>
          </a:stretch>
        </p:blipFill>
        <p:spPr>
          <a:xfrm>
            <a:off x="5938202" y="3583075"/>
            <a:ext cx="422998" cy="422998"/>
          </a:xfrm>
          <a:prstGeom prst="rect">
            <a:avLst/>
          </a:prstGeom>
        </p:spPr>
      </p:pic>
      <p:sp>
        <p:nvSpPr>
          <p:cNvPr id="17" name="object 17"/>
          <p:cNvSpPr txBox="1"/>
          <p:nvPr/>
        </p:nvSpPr>
        <p:spPr>
          <a:xfrm>
            <a:off x="6042352" y="3533083"/>
            <a:ext cx="243204" cy="495300"/>
          </a:xfrm>
          <a:prstGeom prst="rect">
            <a:avLst/>
          </a:prstGeom>
        </p:spPr>
        <p:txBody>
          <a:bodyPr vert="horz" wrap="square" lIns="0" tIns="16510" rIns="0" bIns="0" rtlCol="0">
            <a:spAutoFit/>
          </a:bodyPr>
          <a:lstStyle/>
          <a:p>
            <a:pPr marL="12700">
              <a:lnSpc>
                <a:spcPct val="100000"/>
              </a:lnSpc>
              <a:spcBef>
                <a:spcPts val="130"/>
              </a:spcBef>
            </a:pPr>
            <a:r>
              <a:rPr sz="3050" b="1" spc="-50" dirty="0">
                <a:solidFill>
                  <a:srgbClr val="FFFFFF"/>
                </a:solidFill>
                <a:latin typeface="Arial"/>
                <a:cs typeface="Arial"/>
              </a:rPr>
              <a:t>3</a:t>
            </a:r>
            <a:endParaRPr sz="3050" dirty="0">
              <a:latin typeface="Arial"/>
              <a:cs typeface="Arial"/>
            </a:endParaRPr>
          </a:p>
        </p:txBody>
      </p:sp>
      <p:pic>
        <p:nvPicPr>
          <p:cNvPr id="18" name="object 18"/>
          <p:cNvPicPr/>
          <p:nvPr/>
        </p:nvPicPr>
        <p:blipFill>
          <a:blip r:embed="rId7" cstate="print"/>
          <a:stretch>
            <a:fillRect/>
          </a:stretch>
        </p:blipFill>
        <p:spPr>
          <a:xfrm>
            <a:off x="8064004" y="3583075"/>
            <a:ext cx="422998" cy="422998"/>
          </a:xfrm>
          <a:prstGeom prst="rect">
            <a:avLst/>
          </a:prstGeom>
        </p:spPr>
      </p:pic>
      <p:sp>
        <p:nvSpPr>
          <p:cNvPr id="19" name="object 19"/>
          <p:cNvSpPr txBox="1"/>
          <p:nvPr/>
        </p:nvSpPr>
        <p:spPr>
          <a:xfrm>
            <a:off x="8168152" y="3533083"/>
            <a:ext cx="243204" cy="495300"/>
          </a:xfrm>
          <a:prstGeom prst="rect">
            <a:avLst/>
          </a:prstGeom>
        </p:spPr>
        <p:txBody>
          <a:bodyPr vert="horz" wrap="square" lIns="0" tIns="16510" rIns="0" bIns="0" rtlCol="0">
            <a:spAutoFit/>
          </a:bodyPr>
          <a:lstStyle/>
          <a:p>
            <a:pPr marL="12700">
              <a:lnSpc>
                <a:spcPct val="100000"/>
              </a:lnSpc>
              <a:spcBef>
                <a:spcPts val="130"/>
              </a:spcBef>
            </a:pPr>
            <a:r>
              <a:rPr sz="3050" b="1" spc="-50" dirty="0">
                <a:solidFill>
                  <a:srgbClr val="FFFFFF"/>
                </a:solidFill>
                <a:latin typeface="Arial"/>
                <a:cs typeface="Arial"/>
              </a:rPr>
              <a:t>4</a:t>
            </a:r>
            <a:endParaRPr sz="3050">
              <a:latin typeface="Arial"/>
              <a:cs typeface="Arial"/>
            </a:endParaRPr>
          </a:p>
        </p:txBody>
      </p:sp>
      <p:pic>
        <p:nvPicPr>
          <p:cNvPr id="20" name="object 20"/>
          <p:cNvPicPr/>
          <p:nvPr/>
        </p:nvPicPr>
        <p:blipFill>
          <a:blip r:embed="rId7" cstate="print"/>
          <a:stretch>
            <a:fillRect/>
          </a:stretch>
        </p:blipFill>
        <p:spPr>
          <a:xfrm>
            <a:off x="10135794" y="3583075"/>
            <a:ext cx="422998" cy="422998"/>
          </a:xfrm>
          <a:prstGeom prst="rect">
            <a:avLst/>
          </a:prstGeom>
        </p:spPr>
      </p:pic>
      <p:sp>
        <p:nvSpPr>
          <p:cNvPr id="21" name="object 21"/>
          <p:cNvSpPr txBox="1"/>
          <p:nvPr/>
        </p:nvSpPr>
        <p:spPr>
          <a:xfrm>
            <a:off x="10239952" y="3533083"/>
            <a:ext cx="243204" cy="495300"/>
          </a:xfrm>
          <a:prstGeom prst="rect">
            <a:avLst/>
          </a:prstGeom>
        </p:spPr>
        <p:txBody>
          <a:bodyPr vert="horz" wrap="square" lIns="0" tIns="16510" rIns="0" bIns="0" rtlCol="0">
            <a:spAutoFit/>
          </a:bodyPr>
          <a:lstStyle/>
          <a:p>
            <a:pPr marL="12700">
              <a:lnSpc>
                <a:spcPct val="100000"/>
              </a:lnSpc>
              <a:spcBef>
                <a:spcPts val="130"/>
              </a:spcBef>
            </a:pPr>
            <a:r>
              <a:rPr sz="3050" b="1" spc="-50" dirty="0">
                <a:solidFill>
                  <a:srgbClr val="FFFFFF"/>
                </a:solidFill>
                <a:latin typeface="Arial"/>
                <a:cs typeface="Arial"/>
              </a:rPr>
              <a:t>5</a:t>
            </a:r>
            <a:endParaRPr sz="3050">
              <a:latin typeface="Arial"/>
              <a:cs typeface="Arial"/>
            </a:endParaRPr>
          </a:p>
        </p:txBody>
      </p:sp>
      <p:sp>
        <p:nvSpPr>
          <p:cNvPr id="22" name="object 17">
            <a:extLst>
              <a:ext uri="{FF2B5EF4-FFF2-40B4-BE49-F238E27FC236}">
                <a16:creationId xmlns:a16="http://schemas.microsoft.com/office/drawing/2014/main" id="{0C99C821-86DF-484E-A5CF-6141F0D9E353}"/>
              </a:ext>
            </a:extLst>
          </p:cNvPr>
          <p:cNvSpPr txBox="1"/>
          <p:nvPr/>
        </p:nvSpPr>
        <p:spPr>
          <a:xfrm>
            <a:off x="3893503" y="3548118"/>
            <a:ext cx="243204" cy="495300"/>
          </a:xfrm>
          <a:prstGeom prst="rect">
            <a:avLst/>
          </a:prstGeom>
        </p:spPr>
        <p:txBody>
          <a:bodyPr vert="horz" wrap="square" lIns="0" tIns="16510" rIns="0" bIns="0" rtlCol="0">
            <a:spAutoFit/>
          </a:bodyPr>
          <a:lstStyle/>
          <a:p>
            <a:pPr marL="12700">
              <a:lnSpc>
                <a:spcPct val="100000"/>
              </a:lnSpc>
              <a:spcBef>
                <a:spcPts val="130"/>
              </a:spcBef>
            </a:pPr>
            <a:r>
              <a:rPr lang="en-AU" sz="3050" b="1" spc="-50" dirty="0">
                <a:solidFill>
                  <a:srgbClr val="FFFFFF"/>
                </a:solidFill>
                <a:latin typeface="Arial"/>
                <a:cs typeface="Arial"/>
              </a:rPr>
              <a:t>2</a:t>
            </a:r>
            <a:endParaRPr sz="3050" dirty="0">
              <a:latin typeface="Arial"/>
              <a:cs typeface="Arial"/>
            </a:endParaRPr>
          </a:p>
        </p:txBody>
      </p:sp>
      <p:sp>
        <p:nvSpPr>
          <p:cNvPr id="23" name="object 17">
            <a:extLst>
              <a:ext uri="{FF2B5EF4-FFF2-40B4-BE49-F238E27FC236}">
                <a16:creationId xmlns:a16="http://schemas.microsoft.com/office/drawing/2014/main" id="{77592256-6402-F743-6B03-779016336A6E}"/>
              </a:ext>
            </a:extLst>
          </p:cNvPr>
          <p:cNvSpPr txBox="1"/>
          <p:nvPr/>
        </p:nvSpPr>
        <p:spPr>
          <a:xfrm>
            <a:off x="1744685" y="3548118"/>
            <a:ext cx="243204" cy="495300"/>
          </a:xfrm>
          <a:prstGeom prst="rect">
            <a:avLst/>
          </a:prstGeom>
        </p:spPr>
        <p:txBody>
          <a:bodyPr vert="horz" wrap="square" lIns="0" tIns="16510" rIns="0" bIns="0" rtlCol="0">
            <a:spAutoFit/>
          </a:bodyPr>
          <a:lstStyle/>
          <a:p>
            <a:pPr marL="12700">
              <a:lnSpc>
                <a:spcPct val="100000"/>
              </a:lnSpc>
              <a:spcBef>
                <a:spcPts val="130"/>
              </a:spcBef>
            </a:pPr>
            <a:r>
              <a:rPr lang="en-AU" sz="3050" b="1" spc="-50" dirty="0">
                <a:solidFill>
                  <a:srgbClr val="FFFFFF"/>
                </a:solidFill>
                <a:latin typeface="Arial"/>
                <a:cs typeface="Arial"/>
              </a:rPr>
              <a:t>1</a:t>
            </a:r>
            <a:endParaRPr sz="3050" dirty="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6674116"/>
            <a:ext cx="12193206" cy="183883"/>
          </a:xfrm>
          <a:prstGeom prst="rect">
            <a:avLst/>
          </a:prstGeom>
        </p:spPr>
      </p:pic>
      <p:sp>
        <p:nvSpPr>
          <p:cNvPr id="17" name="Title 16">
            <a:extLst>
              <a:ext uri="{FF2B5EF4-FFF2-40B4-BE49-F238E27FC236}">
                <a16:creationId xmlns:a16="http://schemas.microsoft.com/office/drawing/2014/main" id="{AF23E2E3-38A3-38AD-3692-6F631A427A67}"/>
              </a:ext>
            </a:extLst>
          </p:cNvPr>
          <p:cNvSpPr>
            <a:spLocks noGrp="1"/>
          </p:cNvSpPr>
          <p:nvPr>
            <p:ph type="title"/>
          </p:nvPr>
        </p:nvSpPr>
        <p:spPr>
          <a:xfrm>
            <a:off x="805815" y="288160"/>
            <a:ext cx="4262120" cy="574675"/>
          </a:xfrm>
        </p:spPr>
        <p:txBody>
          <a:bodyPr/>
          <a:lstStyle/>
          <a:p>
            <a:r>
              <a:rPr lang="en-AU" dirty="0"/>
              <a:t>Mix and Match</a:t>
            </a:r>
          </a:p>
        </p:txBody>
      </p:sp>
      <p:pic>
        <p:nvPicPr>
          <p:cNvPr id="19" name="object 10">
            <a:extLst>
              <a:ext uri="{FF2B5EF4-FFF2-40B4-BE49-F238E27FC236}">
                <a16:creationId xmlns:a16="http://schemas.microsoft.com/office/drawing/2014/main" id="{3A951D9F-EE39-64E3-C982-80151ED52EA4}"/>
              </a:ext>
            </a:extLst>
          </p:cNvPr>
          <p:cNvPicPr/>
          <p:nvPr/>
        </p:nvPicPr>
        <p:blipFill>
          <a:blip r:embed="rId3" cstate="print"/>
          <a:stretch>
            <a:fillRect/>
          </a:stretch>
        </p:blipFill>
        <p:spPr>
          <a:xfrm>
            <a:off x="9437672" y="205400"/>
            <a:ext cx="198653" cy="205498"/>
          </a:xfrm>
          <a:prstGeom prst="rect">
            <a:avLst/>
          </a:prstGeom>
        </p:spPr>
      </p:pic>
      <p:grpSp>
        <p:nvGrpSpPr>
          <p:cNvPr id="20" name="object 8">
            <a:extLst>
              <a:ext uri="{FF2B5EF4-FFF2-40B4-BE49-F238E27FC236}">
                <a16:creationId xmlns:a16="http://schemas.microsoft.com/office/drawing/2014/main" id="{1904FD91-6107-859B-3524-B1F25F41ED31}"/>
              </a:ext>
            </a:extLst>
          </p:cNvPr>
          <p:cNvGrpSpPr/>
          <p:nvPr/>
        </p:nvGrpSpPr>
        <p:grpSpPr>
          <a:xfrm>
            <a:off x="8616943" y="0"/>
            <a:ext cx="2927985" cy="525145"/>
            <a:chOff x="8763000" y="-168782"/>
            <a:chExt cx="2927985" cy="525145"/>
          </a:xfrm>
        </p:grpSpPr>
        <p:sp>
          <p:nvSpPr>
            <p:cNvPr id="21" name="object 9">
              <a:extLst>
                <a:ext uri="{FF2B5EF4-FFF2-40B4-BE49-F238E27FC236}">
                  <a16:creationId xmlns:a16="http://schemas.microsoft.com/office/drawing/2014/main" id="{21511ABE-5F91-7EB1-D3C3-EE8171FD1DD7}"/>
                </a:ext>
              </a:extLst>
            </p:cNvPr>
            <p:cNvSpPr/>
            <p:nvPr/>
          </p:nvSpPr>
          <p:spPr>
            <a:xfrm>
              <a:off x="8763000" y="-168782"/>
              <a:ext cx="2927985" cy="525145"/>
            </a:xfrm>
            <a:custGeom>
              <a:avLst/>
              <a:gdLst/>
              <a:ahLst/>
              <a:cxnLst/>
              <a:rect l="l" t="t" r="r" b="b"/>
              <a:pathLst>
                <a:path w="2927984" h="525145">
                  <a:moveTo>
                    <a:pt x="2927388" y="0"/>
                  </a:moveTo>
                  <a:lnTo>
                    <a:pt x="0" y="0"/>
                  </a:lnTo>
                  <a:lnTo>
                    <a:pt x="0" y="525005"/>
                  </a:lnTo>
                  <a:lnTo>
                    <a:pt x="2927388" y="525005"/>
                  </a:lnTo>
                  <a:lnTo>
                    <a:pt x="2927388" y="0"/>
                  </a:lnTo>
                  <a:close/>
                </a:path>
              </a:pathLst>
            </a:custGeom>
            <a:solidFill>
              <a:srgbClr val="003FCE"/>
            </a:solidFill>
          </p:spPr>
          <p:txBody>
            <a:bodyPr wrap="square" lIns="0" tIns="0" rIns="0" bIns="0" rtlCol="0"/>
            <a:lstStyle/>
            <a:p>
              <a:endParaRPr/>
            </a:p>
          </p:txBody>
        </p:sp>
        <p:pic>
          <p:nvPicPr>
            <p:cNvPr id="22" name="object 10">
              <a:extLst>
                <a:ext uri="{FF2B5EF4-FFF2-40B4-BE49-F238E27FC236}">
                  <a16:creationId xmlns:a16="http://schemas.microsoft.com/office/drawing/2014/main" id="{DEC52EC4-764B-B0D1-7EE1-88002649C0EB}"/>
                </a:ext>
              </a:extLst>
            </p:cNvPr>
            <p:cNvPicPr/>
            <p:nvPr/>
          </p:nvPicPr>
          <p:blipFill>
            <a:blip r:embed="rId3" cstate="print"/>
            <a:stretch>
              <a:fillRect/>
            </a:stretch>
          </p:blipFill>
          <p:spPr>
            <a:xfrm>
              <a:off x="9385076" y="16629"/>
              <a:ext cx="198653" cy="205498"/>
            </a:xfrm>
            <a:prstGeom prst="rect">
              <a:avLst/>
            </a:prstGeom>
          </p:spPr>
        </p:pic>
      </p:grpSp>
      <p:sp>
        <p:nvSpPr>
          <p:cNvPr id="18" name="object 12">
            <a:extLst>
              <a:ext uri="{FF2B5EF4-FFF2-40B4-BE49-F238E27FC236}">
                <a16:creationId xmlns:a16="http://schemas.microsoft.com/office/drawing/2014/main" id="{595B6002-E3F6-E1EF-7F83-5CC038BF0490}"/>
              </a:ext>
            </a:extLst>
          </p:cNvPr>
          <p:cNvSpPr txBox="1">
            <a:spLocks/>
          </p:cNvSpPr>
          <p:nvPr/>
        </p:nvSpPr>
        <p:spPr>
          <a:xfrm>
            <a:off x="8458200" y="-10044"/>
            <a:ext cx="2927985" cy="430887"/>
          </a:xfrm>
          <a:prstGeom prst="rect">
            <a:avLst/>
          </a:prstGeom>
        </p:spPr>
        <p:txBody>
          <a:bodyPr vert="horz" wrap="square" lIns="0" tIns="30480" rIns="0" bIns="0" rtlCol="0">
            <a:spAutoFit/>
          </a:bodyPr>
          <a:lstStyle>
            <a:lvl1pPr>
              <a:defRPr sz="3600" b="1" i="0">
                <a:solidFill>
                  <a:schemeClr val="tx1"/>
                </a:solidFill>
                <a:latin typeface="Arial Black"/>
                <a:ea typeface="+mj-ea"/>
                <a:cs typeface="Arial Black"/>
              </a:defRPr>
            </a:lvl1pPr>
          </a:lstStyle>
          <a:p>
            <a:pPr>
              <a:spcBef>
                <a:spcPts val="240"/>
              </a:spcBef>
            </a:pPr>
            <a:endParaRPr lang="en-AU" sz="1300" dirty="0">
              <a:latin typeface="Times New Roman"/>
              <a:cs typeface="Times New Roman"/>
            </a:endParaRPr>
          </a:p>
          <a:p>
            <a:pPr marL="1149350"/>
            <a:r>
              <a:rPr lang="en-AU" sz="1300" spc="-10" dirty="0">
                <a:solidFill>
                  <a:schemeClr val="bg1"/>
                </a:solidFill>
              </a:rPr>
              <a:t>ACTIVITY</a:t>
            </a:r>
            <a:endParaRPr lang="en-AU" sz="1300" dirty="0">
              <a:solidFill>
                <a:schemeClr val="bg1"/>
              </a:solidFill>
            </a:endParaRPr>
          </a:p>
        </p:txBody>
      </p:sp>
      <p:sp>
        <p:nvSpPr>
          <p:cNvPr id="23" name="TextBox 22">
            <a:extLst>
              <a:ext uri="{FF2B5EF4-FFF2-40B4-BE49-F238E27FC236}">
                <a16:creationId xmlns:a16="http://schemas.microsoft.com/office/drawing/2014/main" id="{753E6361-382B-8F6C-7CFA-631F87D5876C}"/>
              </a:ext>
            </a:extLst>
          </p:cNvPr>
          <p:cNvSpPr txBox="1"/>
          <p:nvPr/>
        </p:nvSpPr>
        <p:spPr>
          <a:xfrm>
            <a:off x="805815" y="1066800"/>
            <a:ext cx="9199954" cy="1477328"/>
          </a:xfrm>
          <a:prstGeom prst="rect">
            <a:avLst/>
          </a:prstGeom>
          <a:noFill/>
        </p:spPr>
        <p:txBody>
          <a:bodyPr wrap="none" rtlCol="0">
            <a:spAutoFit/>
          </a:bodyPr>
          <a:lstStyle/>
          <a:p>
            <a:pPr marL="342900" indent="-342900">
              <a:buFont typeface="+mj-lt"/>
              <a:buAutoNum type="arabicPeriod"/>
            </a:pPr>
            <a:r>
              <a:rPr lang="en-AU" dirty="0"/>
              <a:t>Go to manufacturingmatters.com.au</a:t>
            </a:r>
          </a:p>
          <a:p>
            <a:pPr marL="342900" indent="-342900">
              <a:buFont typeface="+mj-lt"/>
              <a:buAutoNum type="arabicPeriod"/>
            </a:pPr>
            <a:r>
              <a:rPr lang="en-AU" dirty="0"/>
              <a:t>Select any occupation, try to choose one that interests you</a:t>
            </a:r>
          </a:p>
          <a:p>
            <a:pPr marL="342900" indent="-342900">
              <a:buFont typeface="+mj-lt"/>
              <a:buAutoNum type="arabicPeriod"/>
            </a:pPr>
            <a:r>
              <a:rPr lang="en-AU" dirty="0"/>
              <a:t>Read about the role</a:t>
            </a:r>
          </a:p>
          <a:p>
            <a:pPr marL="342900" indent="-342900">
              <a:buFont typeface="+mj-lt"/>
              <a:buAutoNum type="arabicPeriod"/>
            </a:pPr>
            <a:r>
              <a:rPr lang="en-AU" dirty="0"/>
              <a:t>Consider which performance expectation would make someone successful in this job</a:t>
            </a:r>
          </a:p>
          <a:p>
            <a:pPr marL="342900" indent="-342900">
              <a:buFont typeface="+mj-lt"/>
              <a:buAutoNum type="arabicPeriod"/>
            </a:pPr>
            <a:r>
              <a:rPr lang="en-AU" dirty="0"/>
              <a:t>As a class, match two roles to each performance expectation</a:t>
            </a:r>
          </a:p>
        </p:txBody>
      </p:sp>
      <p:sp>
        <p:nvSpPr>
          <p:cNvPr id="25" name="TextBox 24">
            <a:extLst>
              <a:ext uri="{FF2B5EF4-FFF2-40B4-BE49-F238E27FC236}">
                <a16:creationId xmlns:a16="http://schemas.microsoft.com/office/drawing/2014/main" id="{66F58441-C4F8-4533-B19F-A04B04990413}"/>
              </a:ext>
            </a:extLst>
          </p:cNvPr>
          <p:cNvSpPr txBox="1"/>
          <p:nvPr/>
        </p:nvSpPr>
        <p:spPr>
          <a:xfrm>
            <a:off x="1295400" y="3646714"/>
            <a:ext cx="2362200" cy="369332"/>
          </a:xfrm>
          <a:prstGeom prst="rect">
            <a:avLst/>
          </a:prstGeom>
          <a:solidFill>
            <a:srgbClr val="FE6601"/>
          </a:solidFill>
        </p:spPr>
        <p:txBody>
          <a:bodyPr wrap="square" rtlCol="0">
            <a:spAutoFit/>
          </a:bodyPr>
          <a:lstStyle/>
          <a:p>
            <a:pPr algn="ctr"/>
            <a:r>
              <a:rPr lang="en-AU" b="1" dirty="0">
                <a:solidFill>
                  <a:schemeClr val="bg1"/>
                </a:solidFill>
              </a:rPr>
              <a:t>Accuracy</a:t>
            </a:r>
          </a:p>
        </p:txBody>
      </p:sp>
      <p:sp>
        <p:nvSpPr>
          <p:cNvPr id="26" name="TextBox 25">
            <a:extLst>
              <a:ext uri="{FF2B5EF4-FFF2-40B4-BE49-F238E27FC236}">
                <a16:creationId xmlns:a16="http://schemas.microsoft.com/office/drawing/2014/main" id="{C14DA7DA-ECE0-87E3-5719-E6B6830464BE}"/>
              </a:ext>
            </a:extLst>
          </p:cNvPr>
          <p:cNvSpPr txBox="1"/>
          <p:nvPr/>
        </p:nvSpPr>
        <p:spPr>
          <a:xfrm>
            <a:off x="4914900" y="2836834"/>
            <a:ext cx="2362200" cy="369332"/>
          </a:xfrm>
          <a:prstGeom prst="rect">
            <a:avLst/>
          </a:prstGeom>
          <a:solidFill>
            <a:srgbClr val="FE6601"/>
          </a:solidFill>
        </p:spPr>
        <p:txBody>
          <a:bodyPr wrap="square" rtlCol="0">
            <a:spAutoFit/>
          </a:bodyPr>
          <a:lstStyle/>
          <a:p>
            <a:pPr algn="ctr"/>
            <a:r>
              <a:rPr lang="en-AU" b="1" dirty="0">
                <a:solidFill>
                  <a:schemeClr val="bg1"/>
                </a:solidFill>
              </a:rPr>
              <a:t>Punctuality</a:t>
            </a:r>
          </a:p>
        </p:txBody>
      </p:sp>
      <p:sp>
        <p:nvSpPr>
          <p:cNvPr id="27" name="TextBox 26">
            <a:extLst>
              <a:ext uri="{FF2B5EF4-FFF2-40B4-BE49-F238E27FC236}">
                <a16:creationId xmlns:a16="http://schemas.microsoft.com/office/drawing/2014/main" id="{689862B6-E975-AB1E-5337-4D7272164123}"/>
              </a:ext>
            </a:extLst>
          </p:cNvPr>
          <p:cNvSpPr txBox="1"/>
          <p:nvPr/>
        </p:nvSpPr>
        <p:spPr>
          <a:xfrm>
            <a:off x="1295400" y="5017532"/>
            <a:ext cx="2362200" cy="369332"/>
          </a:xfrm>
          <a:prstGeom prst="rect">
            <a:avLst/>
          </a:prstGeom>
          <a:solidFill>
            <a:srgbClr val="FE6601"/>
          </a:solidFill>
        </p:spPr>
        <p:txBody>
          <a:bodyPr wrap="square" rtlCol="0">
            <a:spAutoFit/>
          </a:bodyPr>
          <a:lstStyle/>
          <a:p>
            <a:pPr algn="ctr"/>
            <a:r>
              <a:rPr lang="en-AU" b="1" dirty="0">
                <a:solidFill>
                  <a:schemeClr val="bg1"/>
                </a:solidFill>
              </a:rPr>
              <a:t>Initiative</a:t>
            </a:r>
          </a:p>
        </p:txBody>
      </p:sp>
      <p:sp>
        <p:nvSpPr>
          <p:cNvPr id="28" name="TextBox 27">
            <a:extLst>
              <a:ext uri="{FF2B5EF4-FFF2-40B4-BE49-F238E27FC236}">
                <a16:creationId xmlns:a16="http://schemas.microsoft.com/office/drawing/2014/main" id="{52549A95-74BA-EB30-6D15-8C635E2CA1EA}"/>
              </a:ext>
            </a:extLst>
          </p:cNvPr>
          <p:cNvSpPr txBox="1"/>
          <p:nvPr/>
        </p:nvSpPr>
        <p:spPr>
          <a:xfrm>
            <a:off x="4914900" y="4340378"/>
            <a:ext cx="2362200" cy="369332"/>
          </a:xfrm>
          <a:prstGeom prst="rect">
            <a:avLst/>
          </a:prstGeom>
          <a:solidFill>
            <a:srgbClr val="FE6601"/>
          </a:solidFill>
        </p:spPr>
        <p:txBody>
          <a:bodyPr wrap="square" rtlCol="0">
            <a:spAutoFit/>
          </a:bodyPr>
          <a:lstStyle/>
          <a:p>
            <a:pPr algn="ctr"/>
            <a:r>
              <a:rPr lang="en-AU" b="1" dirty="0">
                <a:solidFill>
                  <a:schemeClr val="bg1"/>
                </a:solidFill>
              </a:rPr>
              <a:t>Collaboration</a:t>
            </a:r>
          </a:p>
        </p:txBody>
      </p:sp>
      <p:sp>
        <p:nvSpPr>
          <p:cNvPr id="29" name="TextBox 28">
            <a:extLst>
              <a:ext uri="{FF2B5EF4-FFF2-40B4-BE49-F238E27FC236}">
                <a16:creationId xmlns:a16="http://schemas.microsoft.com/office/drawing/2014/main" id="{BB156B2B-1BA8-C343-6B40-259C91150FB2}"/>
              </a:ext>
            </a:extLst>
          </p:cNvPr>
          <p:cNvSpPr txBox="1"/>
          <p:nvPr/>
        </p:nvSpPr>
        <p:spPr>
          <a:xfrm>
            <a:off x="8534400" y="3645682"/>
            <a:ext cx="2362200" cy="369332"/>
          </a:xfrm>
          <a:prstGeom prst="rect">
            <a:avLst/>
          </a:prstGeom>
          <a:solidFill>
            <a:srgbClr val="FE6601"/>
          </a:solidFill>
        </p:spPr>
        <p:txBody>
          <a:bodyPr wrap="square" rtlCol="0">
            <a:spAutoFit/>
          </a:bodyPr>
          <a:lstStyle/>
          <a:p>
            <a:pPr algn="ctr"/>
            <a:r>
              <a:rPr lang="en-AU" b="1" dirty="0">
                <a:solidFill>
                  <a:schemeClr val="bg1"/>
                </a:solidFill>
              </a:rPr>
              <a:t>Safety focus</a:t>
            </a:r>
          </a:p>
        </p:txBody>
      </p:sp>
      <p:sp>
        <p:nvSpPr>
          <p:cNvPr id="30" name="TextBox 29">
            <a:extLst>
              <a:ext uri="{FF2B5EF4-FFF2-40B4-BE49-F238E27FC236}">
                <a16:creationId xmlns:a16="http://schemas.microsoft.com/office/drawing/2014/main" id="{FEA9730C-EE3C-312B-032F-4511189B6E40}"/>
              </a:ext>
            </a:extLst>
          </p:cNvPr>
          <p:cNvSpPr txBox="1"/>
          <p:nvPr/>
        </p:nvSpPr>
        <p:spPr>
          <a:xfrm>
            <a:off x="8512629" y="5017532"/>
            <a:ext cx="2362200" cy="369332"/>
          </a:xfrm>
          <a:prstGeom prst="rect">
            <a:avLst/>
          </a:prstGeom>
          <a:solidFill>
            <a:srgbClr val="FE6601"/>
          </a:solidFill>
        </p:spPr>
        <p:txBody>
          <a:bodyPr wrap="square" rtlCol="0">
            <a:spAutoFit/>
          </a:bodyPr>
          <a:lstStyle/>
          <a:p>
            <a:pPr algn="ctr"/>
            <a:r>
              <a:rPr lang="en-AU" b="1" dirty="0">
                <a:solidFill>
                  <a:schemeClr val="bg1"/>
                </a:solidFill>
              </a:rPr>
              <a:t>Willing to learn</a:t>
            </a:r>
          </a:p>
        </p:txBody>
      </p:sp>
      <p:sp>
        <p:nvSpPr>
          <p:cNvPr id="31" name="TextBox 30">
            <a:extLst>
              <a:ext uri="{FF2B5EF4-FFF2-40B4-BE49-F238E27FC236}">
                <a16:creationId xmlns:a16="http://schemas.microsoft.com/office/drawing/2014/main" id="{944F34DB-32D5-1E34-7AD6-28AA6BF79E36}"/>
              </a:ext>
            </a:extLst>
          </p:cNvPr>
          <p:cNvSpPr txBox="1"/>
          <p:nvPr/>
        </p:nvSpPr>
        <p:spPr>
          <a:xfrm>
            <a:off x="4914900" y="5812296"/>
            <a:ext cx="2362200" cy="369332"/>
          </a:xfrm>
          <a:prstGeom prst="rect">
            <a:avLst/>
          </a:prstGeom>
          <a:solidFill>
            <a:srgbClr val="FE6601"/>
          </a:solidFill>
        </p:spPr>
        <p:txBody>
          <a:bodyPr wrap="square" rtlCol="0">
            <a:spAutoFit/>
          </a:bodyPr>
          <a:lstStyle/>
          <a:p>
            <a:pPr algn="ctr"/>
            <a:r>
              <a:rPr lang="en-AU" b="1" dirty="0">
                <a:solidFill>
                  <a:schemeClr val="bg1"/>
                </a:solidFill>
              </a:rPr>
              <a:t>Problem solving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A person wearing a hard hat&#10;&#10;AI-generated content may be incorrect.">
            <a:extLst>
              <a:ext uri="{FF2B5EF4-FFF2-40B4-BE49-F238E27FC236}">
                <a16:creationId xmlns:a16="http://schemas.microsoft.com/office/drawing/2014/main" id="{883ACDB2-D43D-9516-9419-85624203C14C}"/>
              </a:ext>
            </a:extLst>
          </p:cNvPr>
          <p:cNvPicPr>
            <a:picLocks noChangeAspect="1"/>
          </p:cNvPicPr>
          <p:nvPr/>
        </p:nvPicPr>
        <p:blipFill>
          <a:blip r:embed="rId2"/>
          <a:stretch>
            <a:fillRect/>
          </a:stretch>
        </p:blipFill>
        <p:spPr>
          <a:xfrm>
            <a:off x="5045780" y="-20614"/>
            <a:ext cx="4851908" cy="3234605"/>
          </a:xfrm>
          <a:prstGeom prst="rect">
            <a:avLst/>
          </a:prstGeom>
        </p:spPr>
      </p:pic>
      <p:grpSp>
        <p:nvGrpSpPr>
          <p:cNvPr id="2" name="object 2"/>
          <p:cNvGrpSpPr/>
          <p:nvPr/>
        </p:nvGrpSpPr>
        <p:grpSpPr>
          <a:xfrm>
            <a:off x="720001" y="2816999"/>
            <a:ext cx="10753725" cy="3038475"/>
            <a:chOff x="720001" y="2816999"/>
            <a:chExt cx="10753725" cy="3038475"/>
          </a:xfrm>
        </p:grpSpPr>
        <p:pic>
          <p:nvPicPr>
            <p:cNvPr id="3" name="object 3"/>
            <p:cNvPicPr/>
            <p:nvPr/>
          </p:nvPicPr>
          <p:blipFill>
            <a:blip r:embed="rId3" cstate="print"/>
            <a:stretch>
              <a:fillRect/>
            </a:stretch>
          </p:blipFill>
          <p:spPr>
            <a:xfrm>
              <a:off x="720001" y="3231946"/>
              <a:ext cx="10753204" cy="2623362"/>
            </a:xfrm>
            <a:prstGeom prst="rect">
              <a:avLst/>
            </a:prstGeom>
          </p:spPr>
        </p:pic>
        <p:pic>
          <p:nvPicPr>
            <p:cNvPr id="4" name="object 4"/>
            <p:cNvPicPr/>
            <p:nvPr/>
          </p:nvPicPr>
          <p:blipFill>
            <a:blip r:embed="rId4" cstate="print"/>
            <a:stretch>
              <a:fillRect/>
            </a:stretch>
          </p:blipFill>
          <p:spPr>
            <a:xfrm>
              <a:off x="720001" y="2816999"/>
              <a:ext cx="3558603" cy="806399"/>
            </a:xfrm>
            <a:prstGeom prst="rect">
              <a:avLst/>
            </a:prstGeom>
          </p:spPr>
        </p:pic>
        <p:pic>
          <p:nvPicPr>
            <p:cNvPr id="5" name="object 5"/>
            <p:cNvPicPr/>
            <p:nvPr/>
          </p:nvPicPr>
          <p:blipFill>
            <a:blip r:embed="rId5" cstate="print"/>
            <a:stretch>
              <a:fillRect/>
            </a:stretch>
          </p:blipFill>
          <p:spPr>
            <a:xfrm>
              <a:off x="4278604" y="2816999"/>
              <a:ext cx="3549688" cy="806399"/>
            </a:xfrm>
            <a:prstGeom prst="rect">
              <a:avLst/>
            </a:prstGeom>
          </p:spPr>
        </p:pic>
        <p:pic>
          <p:nvPicPr>
            <p:cNvPr id="6" name="object 6"/>
            <p:cNvPicPr/>
            <p:nvPr/>
          </p:nvPicPr>
          <p:blipFill>
            <a:blip r:embed="rId6" cstate="print"/>
            <a:stretch>
              <a:fillRect/>
            </a:stretch>
          </p:blipFill>
          <p:spPr>
            <a:xfrm>
              <a:off x="7828292" y="2816999"/>
              <a:ext cx="3644912" cy="806399"/>
            </a:xfrm>
            <a:prstGeom prst="rect">
              <a:avLst/>
            </a:prstGeom>
          </p:spPr>
        </p:pic>
      </p:grpSp>
      <p:pic>
        <p:nvPicPr>
          <p:cNvPr id="13" name="object 13"/>
          <p:cNvPicPr/>
          <p:nvPr/>
        </p:nvPicPr>
        <p:blipFill>
          <a:blip r:embed="rId7" cstate="print"/>
          <a:stretch>
            <a:fillRect/>
          </a:stretch>
        </p:blipFill>
        <p:spPr>
          <a:xfrm>
            <a:off x="0" y="6674116"/>
            <a:ext cx="12193206" cy="183883"/>
          </a:xfrm>
          <a:prstGeom prst="rect">
            <a:avLst/>
          </a:prstGeom>
        </p:spPr>
      </p:pic>
      <p:sp>
        <p:nvSpPr>
          <p:cNvPr id="14" name="object 14"/>
          <p:cNvSpPr/>
          <p:nvPr/>
        </p:nvSpPr>
        <p:spPr>
          <a:xfrm>
            <a:off x="719584" y="700692"/>
            <a:ext cx="3559020" cy="594360"/>
          </a:xfrm>
          <a:custGeom>
            <a:avLst/>
            <a:gdLst/>
            <a:ahLst/>
            <a:cxnLst/>
            <a:rect l="l" t="t" r="r" b="b"/>
            <a:pathLst>
              <a:path w="2446655" h="594360">
                <a:moveTo>
                  <a:pt x="0" y="594232"/>
                </a:moveTo>
                <a:lnTo>
                  <a:pt x="2446528" y="594232"/>
                </a:lnTo>
                <a:lnTo>
                  <a:pt x="2446528"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15" name="object 15"/>
          <p:cNvSpPr/>
          <p:nvPr/>
        </p:nvSpPr>
        <p:spPr>
          <a:xfrm>
            <a:off x="719584" y="1389617"/>
            <a:ext cx="3710304" cy="594360"/>
          </a:xfrm>
          <a:custGeom>
            <a:avLst/>
            <a:gdLst/>
            <a:ahLst/>
            <a:cxnLst/>
            <a:rect l="l" t="t" r="r" b="b"/>
            <a:pathLst>
              <a:path w="3902710" h="594360">
                <a:moveTo>
                  <a:pt x="0" y="594232"/>
                </a:moveTo>
                <a:lnTo>
                  <a:pt x="3902176" y="594232"/>
                </a:lnTo>
                <a:lnTo>
                  <a:pt x="3902176" y="0"/>
                </a:lnTo>
                <a:lnTo>
                  <a:pt x="0" y="0"/>
                </a:lnTo>
                <a:lnTo>
                  <a:pt x="0" y="594232"/>
                </a:lnTo>
                <a:close/>
              </a:path>
            </a:pathLst>
          </a:custGeom>
          <a:gradFill>
            <a:gsLst>
              <a:gs pos="100000">
                <a:srgbClr val="0041CF"/>
              </a:gs>
              <a:gs pos="0">
                <a:srgbClr val="030083"/>
              </a:gs>
            </a:gsLst>
            <a:lin ang="10800000" scaled="0"/>
          </a:gradFill>
        </p:spPr>
        <p:txBody>
          <a:bodyPr wrap="square" lIns="0" tIns="0" rIns="0" bIns="0" rtlCol="0"/>
          <a:lstStyle/>
          <a:p>
            <a:endParaRPr/>
          </a:p>
        </p:txBody>
      </p:sp>
      <p:sp>
        <p:nvSpPr>
          <p:cNvPr id="16" name="object 16"/>
          <p:cNvSpPr txBox="1"/>
          <p:nvPr/>
        </p:nvSpPr>
        <p:spPr>
          <a:xfrm>
            <a:off x="815557" y="688654"/>
            <a:ext cx="3710304" cy="567463"/>
          </a:xfrm>
          <a:prstGeom prst="rect">
            <a:avLst/>
          </a:prstGeom>
        </p:spPr>
        <p:txBody>
          <a:bodyPr vert="horz" wrap="square" lIns="0" tIns="13335" rIns="0" bIns="0" rtlCol="0">
            <a:spAutoFit/>
          </a:bodyPr>
          <a:lstStyle/>
          <a:p>
            <a:pPr marL="12700">
              <a:lnSpc>
                <a:spcPct val="100000"/>
              </a:lnSpc>
              <a:spcBef>
                <a:spcPts val="105"/>
              </a:spcBef>
            </a:pPr>
            <a:r>
              <a:rPr lang="en-AU" sz="3600" b="1" spc="-10" dirty="0">
                <a:solidFill>
                  <a:srgbClr val="FFFFFF"/>
                </a:solidFill>
                <a:latin typeface="Arial Black"/>
                <a:cs typeface="Arial Black"/>
              </a:rPr>
              <a:t>WORKPLACE</a:t>
            </a:r>
            <a:endParaRPr sz="3600" dirty="0">
              <a:latin typeface="Arial Black"/>
              <a:cs typeface="Arial Black"/>
            </a:endParaRPr>
          </a:p>
        </p:txBody>
      </p:sp>
      <p:sp>
        <p:nvSpPr>
          <p:cNvPr id="17" name="object 17"/>
          <p:cNvSpPr txBox="1"/>
          <p:nvPr/>
        </p:nvSpPr>
        <p:spPr>
          <a:xfrm>
            <a:off x="815557" y="1377580"/>
            <a:ext cx="3710304" cy="574675"/>
          </a:xfrm>
          <a:prstGeom prst="rect">
            <a:avLst/>
          </a:prstGeom>
        </p:spPr>
        <p:txBody>
          <a:bodyPr vert="horz" wrap="square" lIns="0" tIns="13335" rIns="0" bIns="0" rtlCol="0">
            <a:spAutoFit/>
          </a:bodyPr>
          <a:lstStyle/>
          <a:p>
            <a:pPr marL="12700">
              <a:lnSpc>
                <a:spcPct val="100000"/>
              </a:lnSpc>
              <a:spcBef>
                <a:spcPts val="105"/>
              </a:spcBef>
            </a:pPr>
            <a:r>
              <a:rPr lang="en-AU" sz="3600" b="1" dirty="0">
                <a:solidFill>
                  <a:srgbClr val="FFFFFF"/>
                </a:solidFill>
                <a:latin typeface="Arial Black"/>
                <a:cs typeface="Arial Black"/>
              </a:rPr>
              <a:t>CHALLENGES</a:t>
            </a:r>
            <a:endParaRPr sz="3600" dirty="0">
              <a:latin typeface="Arial Black"/>
              <a:cs typeface="Arial Black"/>
            </a:endParaRPr>
          </a:p>
        </p:txBody>
      </p:sp>
      <p:graphicFrame>
        <p:nvGraphicFramePr>
          <p:cNvPr id="18" name="object 18"/>
          <p:cNvGraphicFramePr>
            <a:graphicFrameLocks noGrp="1"/>
          </p:cNvGraphicFramePr>
          <p:nvPr>
            <p:extLst>
              <p:ext uri="{D42A27DB-BD31-4B8C-83A1-F6EECF244321}">
                <p14:modId xmlns:p14="http://schemas.microsoft.com/office/powerpoint/2010/main" val="1314818177"/>
              </p:ext>
            </p:extLst>
          </p:nvPr>
        </p:nvGraphicFramePr>
        <p:xfrm>
          <a:off x="867860" y="3623395"/>
          <a:ext cx="10308590" cy="2192020"/>
        </p:xfrm>
        <a:graphic>
          <a:graphicData uri="http://schemas.openxmlformats.org/drawingml/2006/table">
            <a:tbl>
              <a:tblPr firstRow="1" bandRow="1">
                <a:tableStyleId>{2D5ABB26-0587-4C30-8999-92F81FD0307C}</a:tableStyleId>
              </a:tblPr>
              <a:tblGrid>
                <a:gridCol w="3408045">
                  <a:extLst>
                    <a:ext uri="{9D8B030D-6E8A-4147-A177-3AD203B41FA5}">
                      <a16:colId xmlns:a16="http://schemas.microsoft.com/office/drawing/2014/main" val="20000"/>
                    </a:ext>
                  </a:extLst>
                </a:gridCol>
                <a:gridCol w="3556000">
                  <a:extLst>
                    <a:ext uri="{9D8B030D-6E8A-4147-A177-3AD203B41FA5}">
                      <a16:colId xmlns:a16="http://schemas.microsoft.com/office/drawing/2014/main" val="20001"/>
                    </a:ext>
                  </a:extLst>
                </a:gridCol>
                <a:gridCol w="3344545">
                  <a:extLst>
                    <a:ext uri="{9D8B030D-6E8A-4147-A177-3AD203B41FA5}">
                      <a16:colId xmlns:a16="http://schemas.microsoft.com/office/drawing/2014/main" val="20002"/>
                    </a:ext>
                  </a:extLst>
                </a:gridCol>
              </a:tblGrid>
              <a:tr h="371475">
                <a:tc>
                  <a:txBody>
                    <a:bodyPr/>
                    <a:lstStyle/>
                    <a:p>
                      <a:pPr marL="457200" algn="l">
                        <a:lnSpc>
                          <a:spcPct val="100000"/>
                        </a:lnSpc>
                        <a:spcBef>
                          <a:spcPts val="420"/>
                        </a:spcBef>
                      </a:pPr>
                      <a:r>
                        <a:rPr lang="en-AU" sz="1500" b="1" dirty="0">
                          <a:solidFill>
                            <a:srgbClr val="FD6601"/>
                          </a:solidFill>
                          <a:latin typeface="Arial"/>
                          <a:cs typeface="Arial"/>
                        </a:rPr>
                        <a:t>     Employment scams</a:t>
                      </a:r>
                      <a:endParaRPr sz="1500" dirty="0">
                        <a:latin typeface="Arial"/>
                        <a:cs typeface="Arial"/>
                      </a:endParaRPr>
                    </a:p>
                  </a:txBody>
                  <a:tcPr marL="0" marR="0" marT="53340" marB="0">
                    <a:lnR w="12700">
                      <a:solidFill>
                        <a:srgbClr val="FFFFFF"/>
                      </a:solidFill>
                      <a:prstDash val="solid"/>
                    </a:lnR>
                  </a:tcPr>
                </a:tc>
                <a:tc>
                  <a:txBody>
                    <a:bodyPr/>
                    <a:lstStyle/>
                    <a:p>
                      <a:pPr marL="1007744">
                        <a:lnSpc>
                          <a:spcPct val="100000"/>
                        </a:lnSpc>
                        <a:spcBef>
                          <a:spcPts val="420"/>
                        </a:spcBef>
                      </a:pPr>
                      <a:r>
                        <a:rPr lang="en-AU" sz="1500" b="1" dirty="0">
                          <a:solidFill>
                            <a:srgbClr val="FD6601"/>
                          </a:solidFill>
                          <a:latin typeface="Arial"/>
                          <a:cs typeface="Arial"/>
                        </a:rPr>
                        <a:t>Discrimination</a:t>
                      </a:r>
                      <a:endParaRPr sz="1500" dirty="0">
                        <a:latin typeface="Arial"/>
                        <a:cs typeface="Arial"/>
                      </a:endParaRPr>
                    </a:p>
                  </a:txBody>
                  <a:tcPr marL="0" marR="0" marT="53340" marB="0">
                    <a:lnL w="12700">
                      <a:solidFill>
                        <a:srgbClr val="FFFFFF"/>
                      </a:solidFill>
                      <a:prstDash val="solid"/>
                    </a:lnL>
                    <a:lnR w="12700">
                      <a:solidFill>
                        <a:srgbClr val="FFFFFF"/>
                      </a:solidFill>
                      <a:prstDash val="solid"/>
                    </a:lnR>
                  </a:tcPr>
                </a:tc>
                <a:tc>
                  <a:txBody>
                    <a:bodyPr/>
                    <a:lstStyle/>
                    <a:p>
                      <a:pPr marL="824230">
                        <a:lnSpc>
                          <a:spcPct val="100000"/>
                        </a:lnSpc>
                        <a:spcBef>
                          <a:spcPts val="420"/>
                        </a:spcBef>
                      </a:pPr>
                      <a:r>
                        <a:rPr lang="en-AU" sz="1500" b="1" dirty="0">
                          <a:solidFill>
                            <a:srgbClr val="FD6601"/>
                          </a:solidFill>
                          <a:latin typeface="Arial"/>
                          <a:cs typeface="Arial"/>
                        </a:rPr>
                        <a:t>Unsafe work conditions</a:t>
                      </a:r>
                      <a:endParaRPr sz="1500" dirty="0">
                        <a:latin typeface="Arial"/>
                        <a:cs typeface="Arial"/>
                      </a:endParaRPr>
                    </a:p>
                  </a:txBody>
                  <a:tcPr marL="0" marR="0" marT="53340" marB="0">
                    <a:lnL w="12700">
                      <a:solidFill>
                        <a:srgbClr val="FFFFFF"/>
                      </a:solidFill>
                      <a:prstDash val="solid"/>
                    </a:lnL>
                  </a:tcPr>
                </a:tc>
                <a:extLst>
                  <a:ext uri="{0D108BD9-81ED-4DB2-BD59-A6C34878D82A}">
                    <a16:rowId xmlns:a16="http://schemas.microsoft.com/office/drawing/2014/main" val="10000"/>
                  </a:ext>
                </a:extLst>
              </a:tr>
              <a:tr h="1820545">
                <a:tc>
                  <a:txBody>
                    <a:bodyPr/>
                    <a:lstStyle/>
                    <a:p>
                      <a:pPr marL="31115" marR="171450" indent="-635" algn="ctr">
                        <a:lnSpc>
                          <a:spcPct val="100000"/>
                        </a:lnSpc>
                        <a:spcBef>
                          <a:spcPts val="560"/>
                        </a:spcBef>
                      </a:pPr>
                      <a:r>
                        <a:rPr lang="en-US" sz="1400" dirty="0">
                          <a:solidFill>
                            <a:schemeClr val="bg1"/>
                          </a:solidFill>
                          <a:latin typeface="Arial" panose="020B0604020202020204" pitchFamily="34" charset="0"/>
                          <a:cs typeface="Arial" panose="020B0604020202020204" pitchFamily="34" charset="0"/>
                        </a:rPr>
                        <a:t>Sometimes people pretend to offer jobs just to steal your personal information or money. Always check if a job is real by doing some research about the job or company or asking a trusted adult.</a:t>
                      </a:r>
                      <a:endParaRPr sz="1350" dirty="0">
                        <a:solidFill>
                          <a:schemeClr val="bg1"/>
                        </a:solidFill>
                        <a:latin typeface="Arial" panose="020B0604020202020204" pitchFamily="34" charset="0"/>
                        <a:cs typeface="Arial" panose="020B0604020202020204" pitchFamily="34" charset="0"/>
                      </a:endParaRPr>
                    </a:p>
                  </a:txBody>
                  <a:tcPr marL="0" marR="0" marT="71120" marB="0">
                    <a:lnR w="12700">
                      <a:solidFill>
                        <a:srgbClr val="FFFFFF"/>
                      </a:solidFill>
                      <a:prstDash val="solid"/>
                    </a:lnR>
                  </a:tcPr>
                </a:tc>
                <a:tc>
                  <a:txBody>
                    <a:bodyPr/>
                    <a:lstStyle/>
                    <a:p>
                      <a:pPr marL="528320" marR="521334" algn="ctr">
                        <a:lnSpc>
                          <a:spcPct val="100000"/>
                        </a:lnSpc>
                        <a:spcBef>
                          <a:spcPts val="560"/>
                        </a:spcBef>
                      </a:pPr>
                      <a:r>
                        <a:rPr lang="en-US" sz="1400" dirty="0">
                          <a:solidFill>
                            <a:schemeClr val="bg1"/>
                          </a:solidFill>
                          <a:latin typeface="Arial" panose="020B0604020202020204" pitchFamily="34" charset="0"/>
                          <a:cs typeface="Arial" panose="020B0604020202020204" pitchFamily="34" charset="0"/>
                        </a:rPr>
                        <a:t>Discrimination happens when someone is treated unfairly because of their race, gender, age, or other personal traits. Everyone has the right to feel safe and respected at work.</a:t>
                      </a:r>
                      <a:endParaRPr sz="1350" dirty="0">
                        <a:solidFill>
                          <a:schemeClr val="bg1"/>
                        </a:solidFill>
                        <a:latin typeface="Arial" panose="020B0604020202020204" pitchFamily="34" charset="0"/>
                        <a:cs typeface="Arial" panose="020B0604020202020204" pitchFamily="34" charset="0"/>
                      </a:endParaRPr>
                    </a:p>
                  </a:txBody>
                  <a:tcPr marL="0" marR="0" marT="71120" marB="0">
                    <a:lnL w="12700">
                      <a:solidFill>
                        <a:srgbClr val="FFFFFF"/>
                      </a:solidFill>
                      <a:prstDash val="solid"/>
                    </a:lnL>
                    <a:lnR w="12700">
                      <a:solidFill>
                        <a:srgbClr val="FFFFFF"/>
                      </a:solidFill>
                      <a:prstDash val="solid"/>
                    </a:lnR>
                  </a:tcPr>
                </a:tc>
                <a:tc>
                  <a:txBody>
                    <a:bodyPr/>
                    <a:lstStyle/>
                    <a:p>
                      <a:pPr marL="327025" marR="24130" algn="ctr">
                        <a:lnSpc>
                          <a:spcPct val="100000"/>
                        </a:lnSpc>
                        <a:spcBef>
                          <a:spcPts val="560"/>
                        </a:spcBef>
                      </a:pPr>
                      <a:r>
                        <a:rPr lang="en-US" sz="1400" dirty="0">
                          <a:solidFill>
                            <a:schemeClr val="bg1"/>
                          </a:solidFill>
                          <a:latin typeface="Arial" panose="020B0604020202020204" pitchFamily="34" charset="0"/>
                          <a:cs typeface="Arial" panose="020B0604020202020204" pitchFamily="34" charset="0"/>
                        </a:rPr>
                        <a:t>A workplace is unsafe if there are hazards that could cause injury, like broken equipment or no safety gear. If something doesn’t feel safe, it’s important to speak up or tell someone in charge.</a:t>
                      </a:r>
                      <a:endParaRPr sz="1350" dirty="0">
                        <a:solidFill>
                          <a:schemeClr val="bg1"/>
                        </a:solidFill>
                        <a:latin typeface="Arial" panose="020B0604020202020204" pitchFamily="34" charset="0"/>
                        <a:cs typeface="Arial" panose="020B0604020202020204" pitchFamily="34" charset="0"/>
                      </a:endParaRPr>
                    </a:p>
                  </a:txBody>
                  <a:tcPr marL="0" marR="0" marT="71120" marB="0">
                    <a:lnL w="12700">
                      <a:solidFill>
                        <a:srgbClr val="FFFFFF"/>
                      </a:solidFill>
                      <a:prstDash val="solid"/>
                    </a:lnL>
                  </a:tcPr>
                </a:tc>
                <a:extLst>
                  <a:ext uri="{0D108BD9-81ED-4DB2-BD59-A6C34878D82A}">
                    <a16:rowId xmlns:a16="http://schemas.microsoft.com/office/drawing/2014/main" val="10001"/>
                  </a:ext>
                </a:extLst>
              </a:tr>
            </a:tbl>
          </a:graphicData>
        </a:graphic>
      </p:graphicFrame>
      <p:sp>
        <p:nvSpPr>
          <p:cNvPr id="19" name="Thought Bubble: Cloud 18">
            <a:extLst>
              <a:ext uri="{FF2B5EF4-FFF2-40B4-BE49-F238E27FC236}">
                <a16:creationId xmlns:a16="http://schemas.microsoft.com/office/drawing/2014/main" id="{5FB4DDB2-1091-0E8A-87F2-BEAAF5582106}"/>
              </a:ext>
            </a:extLst>
          </p:cNvPr>
          <p:cNvSpPr/>
          <p:nvPr/>
        </p:nvSpPr>
        <p:spPr>
          <a:xfrm>
            <a:off x="9307971" y="-59661"/>
            <a:ext cx="2884029" cy="1518182"/>
          </a:xfrm>
          <a:prstGeom prst="cloudCallout">
            <a:avLst>
              <a:gd name="adj1" fmla="val -68686"/>
              <a:gd name="adj2" fmla="val 36611"/>
            </a:avLst>
          </a:prstGeom>
          <a:solidFill>
            <a:srgbClr val="004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3" name="TextBox 22">
            <a:extLst>
              <a:ext uri="{FF2B5EF4-FFF2-40B4-BE49-F238E27FC236}">
                <a16:creationId xmlns:a16="http://schemas.microsoft.com/office/drawing/2014/main" id="{C28FAC9E-FEC5-21D1-F585-460099F48CF4}"/>
              </a:ext>
            </a:extLst>
          </p:cNvPr>
          <p:cNvSpPr txBox="1"/>
          <p:nvPr/>
        </p:nvSpPr>
        <p:spPr>
          <a:xfrm>
            <a:off x="9721285" y="297825"/>
            <a:ext cx="2057400" cy="738664"/>
          </a:xfrm>
          <a:prstGeom prst="rect">
            <a:avLst/>
          </a:prstGeom>
          <a:noFill/>
        </p:spPr>
        <p:txBody>
          <a:bodyPr wrap="square" rtlCol="0">
            <a:spAutoFit/>
          </a:bodyPr>
          <a:lstStyle/>
          <a:p>
            <a:pPr algn="ctr"/>
            <a:r>
              <a:rPr lang="en-AU" sz="1400" b="1" dirty="0">
                <a:solidFill>
                  <a:schemeClr val="bg1"/>
                </a:solidFill>
                <a:latin typeface="Arial" panose="020B0604020202020204" pitchFamily="34" charset="0"/>
                <a:cs typeface="Arial" panose="020B0604020202020204" pitchFamily="34" charset="0"/>
              </a:rPr>
              <a:t>Can you think of another challenge in the workplace?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6626"/>
            <a:ext cx="13281195" cy="6858000"/>
            <a:chOff x="0" y="0"/>
            <a:chExt cx="13281195" cy="6858000"/>
          </a:xfrm>
        </p:grpSpPr>
        <p:pic>
          <p:nvPicPr>
            <p:cNvPr id="3" name="object 3"/>
            <p:cNvPicPr/>
            <p:nvPr/>
          </p:nvPicPr>
          <p:blipFill>
            <a:blip r:embed="rId2" cstate="print"/>
            <a:stretch>
              <a:fillRect/>
            </a:stretch>
          </p:blipFill>
          <p:spPr>
            <a:xfrm>
              <a:off x="1088002" y="0"/>
              <a:ext cx="12193193" cy="6858000"/>
            </a:xfrm>
            <a:prstGeom prst="rect">
              <a:avLst/>
            </a:prstGeom>
          </p:spPr>
        </p:pic>
        <p:pic>
          <p:nvPicPr>
            <p:cNvPr id="4" name="object 4"/>
            <p:cNvPicPr/>
            <p:nvPr/>
          </p:nvPicPr>
          <p:blipFill>
            <a:blip r:embed="rId3" cstate="print"/>
            <a:stretch>
              <a:fillRect/>
            </a:stretch>
          </p:blipFill>
          <p:spPr>
            <a:xfrm>
              <a:off x="0" y="0"/>
              <a:ext cx="7878597" cy="6858000"/>
            </a:xfrm>
            <a:prstGeom prst="rect">
              <a:avLst/>
            </a:prstGeom>
          </p:spPr>
        </p:pic>
      </p:grpSp>
      <p:sp>
        <p:nvSpPr>
          <p:cNvPr id="5" name="object 5"/>
          <p:cNvSpPr txBox="1"/>
          <p:nvPr/>
        </p:nvSpPr>
        <p:spPr>
          <a:xfrm>
            <a:off x="920113" y="2875538"/>
            <a:ext cx="6264485" cy="2793714"/>
          </a:xfrm>
          <a:prstGeom prst="rect">
            <a:avLst/>
          </a:prstGeom>
        </p:spPr>
        <p:txBody>
          <a:bodyPr vert="horz" wrap="square" lIns="0" tIns="13335" rIns="0" bIns="0" rtlCol="0">
            <a:spAutoFit/>
          </a:bodyPr>
          <a:lstStyle/>
          <a:p>
            <a:pPr marL="12700">
              <a:lnSpc>
                <a:spcPct val="100000"/>
              </a:lnSpc>
              <a:spcBef>
                <a:spcPts val="105"/>
              </a:spcBef>
              <a:tabLst>
                <a:tab pos="240665" algn="l"/>
              </a:tabLst>
            </a:pPr>
            <a:r>
              <a:rPr lang="en-AU" sz="1700" b="1" dirty="0">
                <a:solidFill>
                  <a:srgbClr val="FFFFFF"/>
                </a:solidFill>
                <a:latin typeface="Arial"/>
                <a:cs typeface="Arial"/>
              </a:rPr>
              <a:t>Why is it important to manage time and assess balance?</a:t>
            </a:r>
          </a:p>
          <a:p>
            <a:pPr marL="240665" indent="-227965">
              <a:lnSpc>
                <a:spcPct val="100000"/>
              </a:lnSpc>
              <a:spcBef>
                <a:spcPts val="105"/>
              </a:spcBef>
              <a:buChar char="•"/>
              <a:tabLst>
                <a:tab pos="240665" algn="l"/>
              </a:tabLst>
            </a:pPr>
            <a:endParaRPr lang="en-AU" sz="1700" dirty="0">
              <a:solidFill>
                <a:srgbClr val="FFFFFF"/>
              </a:solidFill>
              <a:latin typeface="Arial"/>
              <a:cs typeface="Arial"/>
            </a:endParaRPr>
          </a:p>
          <a:p>
            <a:pPr marL="240665" indent="-227965">
              <a:lnSpc>
                <a:spcPct val="100000"/>
              </a:lnSpc>
              <a:spcBef>
                <a:spcPts val="105"/>
              </a:spcBef>
              <a:buChar char="•"/>
              <a:tabLst>
                <a:tab pos="240665" algn="l"/>
              </a:tabLst>
            </a:pPr>
            <a:r>
              <a:rPr lang="en-AU" sz="1700" dirty="0">
                <a:solidFill>
                  <a:srgbClr val="FFFFFF"/>
                </a:solidFill>
                <a:latin typeface="Arial"/>
                <a:cs typeface="Arial"/>
              </a:rPr>
              <a:t>Prioritising and setting goals</a:t>
            </a:r>
            <a:endParaRPr sz="1700" dirty="0">
              <a:latin typeface="Arial"/>
              <a:cs typeface="Arial"/>
            </a:endParaRPr>
          </a:p>
          <a:p>
            <a:pPr marL="240665" indent="-227965">
              <a:lnSpc>
                <a:spcPct val="100000"/>
              </a:lnSpc>
              <a:spcBef>
                <a:spcPts val="1825"/>
              </a:spcBef>
              <a:buChar char="•"/>
              <a:tabLst>
                <a:tab pos="240665" algn="l"/>
              </a:tabLst>
            </a:pPr>
            <a:r>
              <a:rPr lang="en-AU" sz="1700" dirty="0">
                <a:solidFill>
                  <a:srgbClr val="FFFFFF"/>
                </a:solidFill>
                <a:latin typeface="Arial"/>
                <a:cs typeface="Arial"/>
              </a:rPr>
              <a:t>Learning and skill development</a:t>
            </a:r>
            <a:endParaRPr sz="1700" dirty="0">
              <a:latin typeface="Arial"/>
              <a:cs typeface="Arial"/>
            </a:endParaRPr>
          </a:p>
          <a:p>
            <a:pPr marL="240665" indent="-227965">
              <a:lnSpc>
                <a:spcPct val="100000"/>
              </a:lnSpc>
              <a:spcBef>
                <a:spcPts val="1825"/>
              </a:spcBef>
              <a:buChar char="•"/>
              <a:tabLst>
                <a:tab pos="240665" algn="l"/>
              </a:tabLst>
            </a:pPr>
            <a:r>
              <a:rPr lang="en-AU" sz="1700" spc="-40" dirty="0">
                <a:solidFill>
                  <a:srgbClr val="FFFFFF"/>
                </a:solidFill>
                <a:latin typeface="Arial"/>
                <a:cs typeface="Arial"/>
              </a:rPr>
              <a:t>Leisure and hobbies</a:t>
            </a:r>
            <a:endParaRPr sz="1700" dirty="0">
              <a:latin typeface="Arial"/>
              <a:cs typeface="Arial"/>
            </a:endParaRPr>
          </a:p>
          <a:p>
            <a:pPr marL="240665" indent="-227965">
              <a:lnSpc>
                <a:spcPct val="100000"/>
              </a:lnSpc>
              <a:spcBef>
                <a:spcPts val="1825"/>
              </a:spcBef>
              <a:buChar char="•"/>
              <a:tabLst>
                <a:tab pos="240665" algn="l"/>
              </a:tabLst>
            </a:pPr>
            <a:r>
              <a:rPr lang="en-AU" sz="1700" dirty="0">
                <a:solidFill>
                  <a:srgbClr val="FFFFFF"/>
                </a:solidFill>
                <a:latin typeface="Arial"/>
                <a:cs typeface="Arial"/>
              </a:rPr>
              <a:t>Mental and physical health </a:t>
            </a:r>
            <a:endParaRPr sz="1700" dirty="0">
              <a:latin typeface="Arial"/>
              <a:cs typeface="Arial"/>
            </a:endParaRPr>
          </a:p>
          <a:p>
            <a:pPr marL="240665" indent="-227965">
              <a:lnSpc>
                <a:spcPct val="100000"/>
              </a:lnSpc>
              <a:spcBef>
                <a:spcPts val="1830"/>
              </a:spcBef>
              <a:buChar char="•"/>
              <a:tabLst>
                <a:tab pos="240665" algn="l"/>
              </a:tabLst>
            </a:pPr>
            <a:r>
              <a:rPr lang="en-AU" sz="1700" dirty="0">
                <a:solidFill>
                  <a:srgbClr val="FFFFFF"/>
                </a:solidFill>
                <a:latin typeface="Arial"/>
                <a:cs typeface="Arial"/>
              </a:rPr>
              <a:t>Time with friends and family</a:t>
            </a:r>
            <a:endParaRPr sz="1700" dirty="0">
              <a:latin typeface="Arial"/>
              <a:cs typeface="Arial"/>
            </a:endParaRPr>
          </a:p>
        </p:txBody>
      </p:sp>
      <p:sp>
        <p:nvSpPr>
          <p:cNvPr id="6" name="object 6"/>
          <p:cNvSpPr/>
          <p:nvPr/>
        </p:nvSpPr>
        <p:spPr>
          <a:xfrm>
            <a:off x="726135" y="1153070"/>
            <a:ext cx="6817665" cy="1283335"/>
          </a:xfrm>
          <a:custGeom>
            <a:avLst/>
            <a:gdLst/>
            <a:ahLst/>
            <a:cxnLst/>
            <a:rect l="l" t="t" r="r" b="b"/>
            <a:pathLst>
              <a:path w="4557395" h="1283335">
                <a:moveTo>
                  <a:pt x="3233686" y="0"/>
                </a:moveTo>
                <a:lnTo>
                  <a:pt x="0" y="0"/>
                </a:lnTo>
                <a:lnTo>
                  <a:pt x="0" y="594233"/>
                </a:lnTo>
                <a:lnTo>
                  <a:pt x="3233686" y="594233"/>
                </a:lnTo>
                <a:lnTo>
                  <a:pt x="3233686" y="0"/>
                </a:lnTo>
                <a:close/>
              </a:path>
              <a:path w="4557395" h="1283335">
                <a:moveTo>
                  <a:pt x="4557255" y="688924"/>
                </a:moveTo>
                <a:lnTo>
                  <a:pt x="0" y="688924"/>
                </a:lnTo>
                <a:lnTo>
                  <a:pt x="0" y="1283157"/>
                </a:lnTo>
                <a:lnTo>
                  <a:pt x="4557255" y="1283157"/>
                </a:lnTo>
                <a:lnTo>
                  <a:pt x="4557255" y="688924"/>
                </a:lnTo>
                <a:close/>
              </a:path>
            </a:pathLst>
          </a:custGeom>
          <a:solidFill>
            <a:srgbClr val="FFFFFF"/>
          </a:solidFill>
        </p:spPr>
        <p:txBody>
          <a:bodyPr wrap="square" lIns="0" tIns="0" rIns="0" bIns="0" rtlCol="0"/>
          <a:lstStyle/>
          <a:p>
            <a:endParaRPr/>
          </a:p>
        </p:txBody>
      </p:sp>
      <p:sp>
        <p:nvSpPr>
          <p:cNvPr id="7" name="object 7"/>
          <p:cNvSpPr txBox="1">
            <a:spLocks noGrp="1"/>
          </p:cNvSpPr>
          <p:nvPr>
            <p:ph type="title"/>
          </p:nvPr>
        </p:nvSpPr>
        <p:spPr>
          <a:xfrm>
            <a:off x="822115" y="1141022"/>
            <a:ext cx="4207085" cy="567463"/>
          </a:xfrm>
          <a:prstGeom prst="rect">
            <a:avLst/>
          </a:prstGeom>
        </p:spPr>
        <p:txBody>
          <a:bodyPr vert="horz" wrap="square" lIns="0" tIns="13335" rIns="0" bIns="0" rtlCol="0">
            <a:spAutoFit/>
          </a:bodyPr>
          <a:lstStyle/>
          <a:p>
            <a:pPr marL="12700">
              <a:lnSpc>
                <a:spcPct val="100000"/>
              </a:lnSpc>
              <a:spcBef>
                <a:spcPts val="105"/>
              </a:spcBef>
            </a:pPr>
            <a:r>
              <a:rPr lang="en-AU" dirty="0">
                <a:gradFill>
                  <a:gsLst>
                    <a:gs pos="100000">
                      <a:srgbClr val="0041CF"/>
                    </a:gs>
                    <a:gs pos="0">
                      <a:srgbClr val="030083"/>
                    </a:gs>
                  </a:gsLst>
                  <a:lin ang="10800000" scaled="0"/>
                </a:gradFill>
              </a:rPr>
              <a:t>BALANCING…..</a:t>
            </a:r>
            <a:endParaRPr spc="-45" dirty="0">
              <a:gradFill>
                <a:gsLst>
                  <a:gs pos="100000">
                    <a:srgbClr val="0041CF"/>
                  </a:gs>
                  <a:gs pos="0">
                    <a:srgbClr val="030083"/>
                  </a:gs>
                </a:gsLst>
                <a:lin ang="10800000" scaled="0"/>
              </a:gradFill>
            </a:endParaRPr>
          </a:p>
        </p:txBody>
      </p:sp>
      <p:sp>
        <p:nvSpPr>
          <p:cNvPr id="8" name="object 8"/>
          <p:cNvSpPr txBox="1"/>
          <p:nvPr/>
        </p:nvSpPr>
        <p:spPr>
          <a:xfrm>
            <a:off x="822115" y="1829949"/>
            <a:ext cx="6721685" cy="567463"/>
          </a:xfrm>
          <a:prstGeom prst="rect">
            <a:avLst/>
          </a:prstGeom>
        </p:spPr>
        <p:txBody>
          <a:bodyPr vert="horz" wrap="square" lIns="0" tIns="13335" rIns="0" bIns="0" rtlCol="0">
            <a:spAutoFit/>
          </a:bodyPr>
          <a:lstStyle/>
          <a:p>
            <a:pPr marL="12700">
              <a:lnSpc>
                <a:spcPct val="100000"/>
              </a:lnSpc>
              <a:spcBef>
                <a:spcPts val="105"/>
              </a:spcBef>
            </a:pPr>
            <a:r>
              <a:rPr lang="en-AU" sz="3600" b="1" dirty="0">
                <a:gradFill>
                  <a:gsLst>
                    <a:gs pos="100000">
                      <a:srgbClr val="0041CF"/>
                    </a:gs>
                    <a:gs pos="0">
                      <a:srgbClr val="030083"/>
                    </a:gs>
                  </a:gsLst>
                  <a:lin ang="10800000" scaled="0"/>
                </a:gradFill>
                <a:latin typeface="Arial Black"/>
                <a:cs typeface="Arial Black"/>
              </a:rPr>
              <a:t>WORK, LIFE AND LEISURE</a:t>
            </a:r>
            <a:endParaRPr sz="3600" dirty="0">
              <a:gradFill>
                <a:gsLst>
                  <a:gs pos="100000">
                    <a:srgbClr val="0041CF"/>
                  </a:gs>
                  <a:gs pos="0">
                    <a:srgbClr val="030083"/>
                  </a:gs>
                </a:gsLst>
                <a:lin ang="10800000" scaled="0"/>
              </a:gradFill>
              <a:latin typeface="Arial Black"/>
              <a:cs typeface="Arial Black"/>
            </a:endParaRPr>
          </a:p>
        </p:txBody>
      </p:sp>
      <p:pic>
        <p:nvPicPr>
          <p:cNvPr id="9" name="object 9"/>
          <p:cNvPicPr/>
          <p:nvPr/>
        </p:nvPicPr>
        <p:blipFill>
          <a:blip r:embed="rId4" cstate="print"/>
          <a:stretch>
            <a:fillRect/>
          </a:stretch>
        </p:blipFill>
        <p:spPr>
          <a:xfrm>
            <a:off x="0" y="6674116"/>
            <a:ext cx="12193206" cy="18388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8545804" y="0"/>
            <a:ext cx="2927985" cy="525145"/>
          </a:xfrm>
          <a:prstGeom prst="rect">
            <a:avLst/>
          </a:prstGeom>
        </p:spPr>
        <p:txBody>
          <a:bodyPr vert="horz" wrap="square" lIns="0" tIns="34290" rIns="0" bIns="0" rtlCol="0">
            <a:spAutoFit/>
          </a:bodyPr>
          <a:lstStyle/>
          <a:p>
            <a:pPr>
              <a:lnSpc>
                <a:spcPct val="100000"/>
              </a:lnSpc>
              <a:spcBef>
                <a:spcPts val="270"/>
              </a:spcBef>
            </a:pPr>
            <a:endParaRPr sz="1300">
              <a:latin typeface="Times New Roman"/>
              <a:cs typeface="Times New Roman"/>
            </a:endParaRPr>
          </a:p>
          <a:p>
            <a:pPr marL="1000760">
              <a:lnSpc>
                <a:spcPct val="100000"/>
              </a:lnSpc>
            </a:pPr>
            <a:r>
              <a:rPr sz="1300" b="1" spc="-10" dirty="0">
                <a:solidFill>
                  <a:srgbClr val="FFFFFF"/>
                </a:solidFill>
                <a:latin typeface="Arial Black"/>
                <a:cs typeface="Arial Black"/>
              </a:rPr>
              <a:t>MULTIMEDIA</a:t>
            </a:r>
            <a:endParaRPr sz="1300">
              <a:latin typeface="Arial Black"/>
              <a:cs typeface="Arial Black"/>
            </a:endParaRPr>
          </a:p>
        </p:txBody>
      </p:sp>
      <p:pic>
        <p:nvPicPr>
          <p:cNvPr id="8" name="object 8"/>
          <p:cNvPicPr/>
          <p:nvPr/>
        </p:nvPicPr>
        <p:blipFill>
          <a:blip r:embed="rId3" cstate="print"/>
          <a:stretch>
            <a:fillRect/>
          </a:stretch>
        </p:blipFill>
        <p:spPr>
          <a:xfrm>
            <a:off x="0" y="6674116"/>
            <a:ext cx="12193206" cy="183883"/>
          </a:xfrm>
          <a:prstGeom prst="rect">
            <a:avLst/>
          </a:prstGeom>
        </p:spPr>
      </p:pic>
      <p:pic>
        <p:nvPicPr>
          <p:cNvPr id="15" name="Online Media 14" title="3 rules for better work-life balance | The Way We Work, a TED series">
            <a:hlinkClick r:id="" action="ppaction://media"/>
            <a:extLst>
              <a:ext uri="{FF2B5EF4-FFF2-40B4-BE49-F238E27FC236}">
                <a16:creationId xmlns:a16="http://schemas.microsoft.com/office/drawing/2014/main" id="{D6CB88EB-B51C-7A16-D186-5F76688D34F3}"/>
              </a:ext>
            </a:extLst>
          </p:cNvPr>
          <p:cNvPicPr>
            <a:picLocks noRot="1" noChangeAspect="1"/>
          </p:cNvPicPr>
          <p:nvPr>
            <a:videoFile r:link="rId1"/>
          </p:nvPr>
        </p:nvPicPr>
        <p:blipFill>
          <a:blip r:embed="rId4"/>
          <a:stretch>
            <a:fillRect/>
          </a:stretch>
        </p:blipFill>
        <p:spPr>
          <a:xfrm>
            <a:off x="1016000" y="558800"/>
            <a:ext cx="10160000" cy="5740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FF40E-28BE-752F-360E-A7435105C405}"/>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2653DD70-10D9-0BF9-016A-2F0BC186028A}"/>
              </a:ext>
            </a:extLst>
          </p:cNvPr>
          <p:cNvPicPr/>
          <p:nvPr/>
        </p:nvPicPr>
        <p:blipFill>
          <a:blip r:embed="rId2" cstate="print"/>
          <a:stretch>
            <a:fillRect/>
          </a:stretch>
        </p:blipFill>
        <p:spPr>
          <a:xfrm>
            <a:off x="0" y="6674116"/>
            <a:ext cx="12193206" cy="183883"/>
          </a:xfrm>
          <a:prstGeom prst="rect">
            <a:avLst/>
          </a:prstGeom>
        </p:spPr>
      </p:pic>
      <p:sp>
        <p:nvSpPr>
          <p:cNvPr id="17" name="Title 16">
            <a:extLst>
              <a:ext uri="{FF2B5EF4-FFF2-40B4-BE49-F238E27FC236}">
                <a16:creationId xmlns:a16="http://schemas.microsoft.com/office/drawing/2014/main" id="{62DBC4E9-79CF-E30F-92EF-8A8FCFCF1F5A}"/>
              </a:ext>
            </a:extLst>
          </p:cNvPr>
          <p:cNvSpPr>
            <a:spLocks noGrp="1"/>
          </p:cNvSpPr>
          <p:nvPr>
            <p:ph type="title"/>
          </p:nvPr>
        </p:nvSpPr>
        <p:spPr>
          <a:xfrm>
            <a:off x="805815" y="288160"/>
            <a:ext cx="4262120" cy="574675"/>
          </a:xfrm>
        </p:spPr>
        <p:txBody>
          <a:bodyPr/>
          <a:lstStyle/>
          <a:p>
            <a:r>
              <a:rPr lang="en-AU" dirty="0"/>
              <a:t>Scheduling</a:t>
            </a:r>
          </a:p>
        </p:txBody>
      </p:sp>
      <p:pic>
        <p:nvPicPr>
          <p:cNvPr id="19" name="object 10">
            <a:extLst>
              <a:ext uri="{FF2B5EF4-FFF2-40B4-BE49-F238E27FC236}">
                <a16:creationId xmlns:a16="http://schemas.microsoft.com/office/drawing/2014/main" id="{583006CC-A73F-8EFB-DA5B-5F7F8C596089}"/>
              </a:ext>
            </a:extLst>
          </p:cNvPr>
          <p:cNvPicPr/>
          <p:nvPr/>
        </p:nvPicPr>
        <p:blipFill>
          <a:blip r:embed="rId3" cstate="print"/>
          <a:stretch>
            <a:fillRect/>
          </a:stretch>
        </p:blipFill>
        <p:spPr>
          <a:xfrm>
            <a:off x="9437672" y="205400"/>
            <a:ext cx="198653" cy="205498"/>
          </a:xfrm>
          <a:prstGeom prst="rect">
            <a:avLst/>
          </a:prstGeom>
        </p:spPr>
      </p:pic>
      <p:grpSp>
        <p:nvGrpSpPr>
          <p:cNvPr id="20" name="object 8">
            <a:extLst>
              <a:ext uri="{FF2B5EF4-FFF2-40B4-BE49-F238E27FC236}">
                <a16:creationId xmlns:a16="http://schemas.microsoft.com/office/drawing/2014/main" id="{1FF3FBC9-3ECB-881B-D150-32813003890B}"/>
              </a:ext>
            </a:extLst>
          </p:cNvPr>
          <p:cNvGrpSpPr/>
          <p:nvPr/>
        </p:nvGrpSpPr>
        <p:grpSpPr>
          <a:xfrm>
            <a:off x="8616943" y="0"/>
            <a:ext cx="2927985" cy="525145"/>
            <a:chOff x="8763000" y="-168782"/>
            <a:chExt cx="2927985" cy="525145"/>
          </a:xfrm>
        </p:grpSpPr>
        <p:sp>
          <p:nvSpPr>
            <p:cNvPr id="21" name="object 9">
              <a:extLst>
                <a:ext uri="{FF2B5EF4-FFF2-40B4-BE49-F238E27FC236}">
                  <a16:creationId xmlns:a16="http://schemas.microsoft.com/office/drawing/2014/main" id="{A50F2AC2-1D2A-C3CE-9E5C-E3353FAB0CC4}"/>
                </a:ext>
              </a:extLst>
            </p:cNvPr>
            <p:cNvSpPr/>
            <p:nvPr/>
          </p:nvSpPr>
          <p:spPr>
            <a:xfrm>
              <a:off x="8763000" y="-168782"/>
              <a:ext cx="2927985" cy="525145"/>
            </a:xfrm>
            <a:custGeom>
              <a:avLst/>
              <a:gdLst/>
              <a:ahLst/>
              <a:cxnLst/>
              <a:rect l="l" t="t" r="r" b="b"/>
              <a:pathLst>
                <a:path w="2927984" h="525145">
                  <a:moveTo>
                    <a:pt x="2927388" y="0"/>
                  </a:moveTo>
                  <a:lnTo>
                    <a:pt x="0" y="0"/>
                  </a:lnTo>
                  <a:lnTo>
                    <a:pt x="0" y="525005"/>
                  </a:lnTo>
                  <a:lnTo>
                    <a:pt x="2927388" y="525005"/>
                  </a:lnTo>
                  <a:lnTo>
                    <a:pt x="2927388" y="0"/>
                  </a:lnTo>
                  <a:close/>
                </a:path>
              </a:pathLst>
            </a:custGeom>
            <a:solidFill>
              <a:srgbClr val="003FCE"/>
            </a:solidFill>
          </p:spPr>
          <p:txBody>
            <a:bodyPr wrap="square" lIns="0" tIns="0" rIns="0" bIns="0" rtlCol="0"/>
            <a:lstStyle/>
            <a:p>
              <a:endParaRPr/>
            </a:p>
          </p:txBody>
        </p:sp>
        <p:pic>
          <p:nvPicPr>
            <p:cNvPr id="22" name="object 10">
              <a:extLst>
                <a:ext uri="{FF2B5EF4-FFF2-40B4-BE49-F238E27FC236}">
                  <a16:creationId xmlns:a16="http://schemas.microsoft.com/office/drawing/2014/main" id="{69B0D67B-D419-2A32-CBD7-35157AA89B52}"/>
                </a:ext>
              </a:extLst>
            </p:cNvPr>
            <p:cNvPicPr/>
            <p:nvPr/>
          </p:nvPicPr>
          <p:blipFill>
            <a:blip r:embed="rId3" cstate="print"/>
            <a:stretch>
              <a:fillRect/>
            </a:stretch>
          </p:blipFill>
          <p:spPr>
            <a:xfrm>
              <a:off x="9385076" y="16629"/>
              <a:ext cx="198653" cy="205498"/>
            </a:xfrm>
            <a:prstGeom prst="rect">
              <a:avLst/>
            </a:prstGeom>
          </p:spPr>
        </p:pic>
      </p:grpSp>
      <p:sp>
        <p:nvSpPr>
          <p:cNvPr id="18" name="object 12">
            <a:extLst>
              <a:ext uri="{FF2B5EF4-FFF2-40B4-BE49-F238E27FC236}">
                <a16:creationId xmlns:a16="http://schemas.microsoft.com/office/drawing/2014/main" id="{019DB3DB-A84B-E4C1-1AC5-52C1F601CB1E}"/>
              </a:ext>
            </a:extLst>
          </p:cNvPr>
          <p:cNvSpPr txBox="1">
            <a:spLocks/>
          </p:cNvSpPr>
          <p:nvPr/>
        </p:nvSpPr>
        <p:spPr>
          <a:xfrm>
            <a:off x="8458200" y="-10044"/>
            <a:ext cx="2927985" cy="430887"/>
          </a:xfrm>
          <a:prstGeom prst="rect">
            <a:avLst/>
          </a:prstGeom>
        </p:spPr>
        <p:txBody>
          <a:bodyPr vert="horz" wrap="square" lIns="0" tIns="30480" rIns="0" bIns="0" rtlCol="0">
            <a:spAutoFit/>
          </a:bodyPr>
          <a:lstStyle>
            <a:lvl1pPr>
              <a:defRPr sz="3600" b="1" i="0">
                <a:solidFill>
                  <a:schemeClr val="tx1"/>
                </a:solidFill>
                <a:latin typeface="Arial Black"/>
                <a:ea typeface="+mj-ea"/>
                <a:cs typeface="Arial Black"/>
              </a:defRPr>
            </a:lvl1pPr>
          </a:lstStyle>
          <a:p>
            <a:pPr>
              <a:spcBef>
                <a:spcPts val="240"/>
              </a:spcBef>
            </a:pPr>
            <a:endParaRPr lang="en-AU" sz="1300" dirty="0">
              <a:latin typeface="Times New Roman"/>
              <a:cs typeface="Times New Roman"/>
            </a:endParaRPr>
          </a:p>
          <a:p>
            <a:pPr marL="1149350"/>
            <a:r>
              <a:rPr lang="en-AU" sz="1300" spc="-10" dirty="0">
                <a:solidFill>
                  <a:schemeClr val="bg1"/>
                </a:solidFill>
              </a:rPr>
              <a:t>ACTIVITY</a:t>
            </a:r>
            <a:endParaRPr lang="en-AU" sz="1300" dirty="0">
              <a:solidFill>
                <a:schemeClr val="bg1"/>
              </a:solidFill>
            </a:endParaRPr>
          </a:p>
        </p:txBody>
      </p:sp>
      <p:sp>
        <p:nvSpPr>
          <p:cNvPr id="23" name="TextBox 22">
            <a:extLst>
              <a:ext uri="{FF2B5EF4-FFF2-40B4-BE49-F238E27FC236}">
                <a16:creationId xmlns:a16="http://schemas.microsoft.com/office/drawing/2014/main" id="{8F396DB6-5AAF-F386-6D7C-75EDFF0D1DF4}"/>
              </a:ext>
            </a:extLst>
          </p:cNvPr>
          <p:cNvSpPr txBox="1"/>
          <p:nvPr/>
        </p:nvSpPr>
        <p:spPr>
          <a:xfrm>
            <a:off x="805815" y="897522"/>
            <a:ext cx="11033790" cy="1200329"/>
          </a:xfrm>
          <a:prstGeom prst="rect">
            <a:avLst/>
          </a:prstGeom>
          <a:noFill/>
        </p:spPr>
        <p:txBody>
          <a:bodyPr wrap="none" rtlCol="0">
            <a:spAutoFit/>
          </a:bodyPr>
          <a:lstStyle/>
          <a:p>
            <a:pPr marL="342900" indent="-342900">
              <a:buFont typeface="+mj-lt"/>
              <a:buAutoNum type="arabicPeriod"/>
            </a:pPr>
            <a:r>
              <a:rPr lang="en-AU" dirty="0"/>
              <a:t>Create a weekly schedule</a:t>
            </a:r>
          </a:p>
          <a:p>
            <a:pPr marL="342900" indent="-342900">
              <a:buFont typeface="+mj-lt"/>
              <a:buAutoNum type="arabicPeriod"/>
            </a:pPr>
            <a:r>
              <a:rPr lang="en-AU" dirty="0"/>
              <a:t>It should reflect a typical school week for you</a:t>
            </a:r>
          </a:p>
          <a:p>
            <a:pPr marL="342900" indent="-342900">
              <a:buFont typeface="+mj-lt"/>
              <a:buAutoNum type="arabicPeriod"/>
            </a:pPr>
            <a:r>
              <a:rPr lang="en-AU" dirty="0"/>
              <a:t>Consider time spent at school or on school work, travel, jobs, hobbies, sleep and other leisure activities</a:t>
            </a:r>
          </a:p>
          <a:p>
            <a:pPr marL="342900" indent="-342900">
              <a:buFont typeface="+mj-lt"/>
              <a:buAutoNum type="arabicPeriod"/>
            </a:pPr>
            <a:r>
              <a:rPr lang="en-AU" dirty="0"/>
              <a:t>Reflect on the strengths of your schedule and where you could make a small change for the better</a:t>
            </a:r>
          </a:p>
        </p:txBody>
      </p:sp>
      <p:graphicFrame>
        <p:nvGraphicFramePr>
          <p:cNvPr id="3" name="Table 2">
            <a:extLst>
              <a:ext uri="{FF2B5EF4-FFF2-40B4-BE49-F238E27FC236}">
                <a16:creationId xmlns:a16="http://schemas.microsoft.com/office/drawing/2014/main" id="{A6233A14-0F44-B839-52A4-E48C20107DDC}"/>
              </a:ext>
            </a:extLst>
          </p:cNvPr>
          <p:cNvGraphicFramePr>
            <a:graphicFrameLocks noGrp="1"/>
          </p:cNvGraphicFramePr>
          <p:nvPr>
            <p:extLst>
              <p:ext uri="{D42A27DB-BD31-4B8C-83A1-F6EECF244321}">
                <p14:modId xmlns:p14="http://schemas.microsoft.com/office/powerpoint/2010/main" val="930322460"/>
              </p:ext>
            </p:extLst>
          </p:nvPr>
        </p:nvGraphicFramePr>
        <p:xfrm>
          <a:off x="1008078" y="2191423"/>
          <a:ext cx="10629264" cy="4389120"/>
        </p:xfrm>
        <a:graphic>
          <a:graphicData uri="http://schemas.openxmlformats.org/drawingml/2006/table">
            <a:tbl>
              <a:tblPr firstRow="1" bandRow="1">
                <a:tableStyleId>{5C22544A-7EE6-4342-B048-85BDC9FD1C3A}</a:tableStyleId>
              </a:tblPr>
              <a:tblGrid>
                <a:gridCol w="1328658">
                  <a:extLst>
                    <a:ext uri="{9D8B030D-6E8A-4147-A177-3AD203B41FA5}">
                      <a16:colId xmlns:a16="http://schemas.microsoft.com/office/drawing/2014/main" val="2473935448"/>
                    </a:ext>
                  </a:extLst>
                </a:gridCol>
                <a:gridCol w="1328658">
                  <a:extLst>
                    <a:ext uri="{9D8B030D-6E8A-4147-A177-3AD203B41FA5}">
                      <a16:colId xmlns:a16="http://schemas.microsoft.com/office/drawing/2014/main" val="1938907104"/>
                    </a:ext>
                  </a:extLst>
                </a:gridCol>
                <a:gridCol w="1328658">
                  <a:extLst>
                    <a:ext uri="{9D8B030D-6E8A-4147-A177-3AD203B41FA5}">
                      <a16:colId xmlns:a16="http://schemas.microsoft.com/office/drawing/2014/main" val="3733339491"/>
                    </a:ext>
                  </a:extLst>
                </a:gridCol>
                <a:gridCol w="1328658">
                  <a:extLst>
                    <a:ext uri="{9D8B030D-6E8A-4147-A177-3AD203B41FA5}">
                      <a16:colId xmlns:a16="http://schemas.microsoft.com/office/drawing/2014/main" val="450894140"/>
                    </a:ext>
                  </a:extLst>
                </a:gridCol>
                <a:gridCol w="1328658">
                  <a:extLst>
                    <a:ext uri="{9D8B030D-6E8A-4147-A177-3AD203B41FA5}">
                      <a16:colId xmlns:a16="http://schemas.microsoft.com/office/drawing/2014/main" val="3994715084"/>
                    </a:ext>
                  </a:extLst>
                </a:gridCol>
                <a:gridCol w="1328658">
                  <a:extLst>
                    <a:ext uri="{9D8B030D-6E8A-4147-A177-3AD203B41FA5}">
                      <a16:colId xmlns:a16="http://schemas.microsoft.com/office/drawing/2014/main" val="4276906420"/>
                    </a:ext>
                  </a:extLst>
                </a:gridCol>
                <a:gridCol w="1328658">
                  <a:extLst>
                    <a:ext uri="{9D8B030D-6E8A-4147-A177-3AD203B41FA5}">
                      <a16:colId xmlns:a16="http://schemas.microsoft.com/office/drawing/2014/main" val="2238788430"/>
                    </a:ext>
                  </a:extLst>
                </a:gridCol>
                <a:gridCol w="1328658">
                  <a:extLst>
                    <a:ext uri="{9D8B030D-6E8A-4147-A177-3AD203B41FA5}">
                      <a16:colId xmlns:a16="http://schemas.microsoft.com/office/drawing/2014/main" val="2040679848"/>
                    </a:ext>
                  </a:extLst>
                </a:gridCol>
              </a:tblGrid>
              <a:tr h="307452">
                <a:tc>
                  <a:txBody>
                    <a:bodyPr/>
                    <a:lstStyle/>
                    <a:p>
                      <a:pPr algn="ctr"/>
                      <a:endParaRPr lang="en-AU" b="1" dirty="0"/>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Monday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Tuesday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Wednesday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Thursday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Friday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Saturday</a:t>
                      </a:r>
                    </a:p>
                  </a:txBody>
                  <a:tcPr>
                    <a:solidFill>
                      <a:srgbClr val="0041CF"/>
                    </a:solidFill>
                  </a:tcPr>
                </a:tc>
                <a:tc>
                  <a:txBody>
                    <a:bodyPr/>
                    <a:lstStyle/>
                    <a:p>
                      <a:pPr algn="ctr"/>
                      <a:r>
                        <a:rPr lang="en-AU" sz="1600" dirty="0">
                          <a:latin typeface="Arial" panose="020B0604020202020204" pitchFamily="34" charset="0"/>
                          <a:cs typeface="Arial" panose="020B0604020202020204" pitchFamily="34" charset="0"/>
                        </a:rPr>
                        <a:t>Sunday</a:t>
                      </a:r>
                    </a:p>
                  </a:txBody>
                  <a:tcPr>
                    <a:solidFill>
                      <a:srgbClr val="0041CF"/>
                    </a:solidFill>
                  </a:tcPr>
                </a:tc>
                <a:extLst>
                  <a:ext uri="{0D108BD9-81ED-4DB2-BD59-A6C34878D82A}">
                    <a16:rowId xmlns:a16="http://schemas.microsoft.com/office/drawing/2014/main" val="695827036"/>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0000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00672150"/>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0200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34005386"/>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0400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1097812"/>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0600</a:t>
                      </a:r>
                    </a:p>
                  </a:txBody>
                  <a:tcPr>
                    <a:solidFill>
                      <a:srgbClr val="0041CF"/>
                    </a:solidFill>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51849286"/>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0800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27204289"/>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1000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93930924"/>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1200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90147176"/>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1400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84334772"/>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1600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43400931"/>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1800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315601157"/>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2000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73748239"/>
                  </a:ext>
                </a:extLst>
              </a:tr>
              <a:tr h="307452">
                <a:tc>
                  <a:txBody>
                    <a:bodyPr/>
                    <a:lstStyle/>
                    <a:p>
                      <a:pPr algn="ctr"/>
                      <a:r>
                        <a:rPr lang="en-AU" sz="1600" b="1" dirty="0">
                          <a:solidFill>
                            <a:schemeClr val="bg1"/>
                          </a:solidFill>
                          <a:latin typeface="Arial" panose="020B0604020202020204" pitchFamily="34" charset="0"/>
                          <a:cs typeface="Arial" panose="020B0604020202020204" pitchFamily="34" charset="0"/>
                        </a:rPr>
                        <a:t>2200</a:t>
                      </a:r>
                    </a:p>
                  </a:txBody>
                  <a:tcPr>
                    <a:solidFill>
                      <a:srgbClr val="0041CF"/>
                    </a:solidFill>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tc>
                  <a:txBody>
                    <a:bodyPr/>
                    <a:lstStyle/>
                    <a:p>
                      <a:endParaRPr lang="en-AU"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03980027"/>
                  </a:ext>
                </a:extLst>
              </a:tr>
            </a:tbl>
          </a:graphicData>
        </a:graphic>
      </p:graphicFrame>
    </p:spTree>
    <p:extLst>
      <p:ext uri="{BB962C8B-B14F-4D97-AF65-F5344CB8AC3E}">
        <p14:creationId xmlns:p14="http://schemas.microsoft.com/office/powerpoint/2010/main" val="1204252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30083"/>
            </a:gs>
            <a:gs pos="100000">
              <a:srgbClr val="0041CF"/>
            </a:gs>
          </a:gsLst>
          <a:lin ang="5400000" scaled="1"/>
        </a:gradFill>
        <a:effectLst/>
      </p:bgPr>
    </p:bg>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763BAA79-C6B9-FC2B-2E9B-C905F2A1C9B9}"/>
              </a:ext>
            </a:extLst>
          </p:cNvPr>
          <p:cNvSpPr/>
          <p:nvPr/>
        </p:nvSpPr>
        <p:spPr>
          <a:xfrm>
            <a:off x="7396780" y="1578929"/>
            <a:ext cx="4406216" cy="4212271"/>
          </a:xfrm>
          <a:prstGeom prst="ellipse">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pic>
        <p:nvPicPr>
          <p:cNvPr id="12" name="Picture 11" descr="A cartoon of a robot&#10;&#10;Description automatically generated">
            <a:extLst>
              <a:ext uri="{FF2B5EF4-FFF2-40B4-BE49-F238E27FC236}">
                <a16:creationId xmlns:a16="http://schemas.microsoft.com/office/drawing/2014/main" id="{FC208EEF-CD88-2595-1173-F9E6EC43A3B7}"/>
              </a:ext>
            </a:extLst>
          </p:cNvPr>
          <p:cNvPicPr>
            <a:picLocks noChangeAspect="1"/>
          </p:cNvPicPr>
          <p:nvPr/>
        </p:nvPicPr>
        <p:blipFill>
          <a:blip r:embed="rId2"/>
          <a:stretch>
            <a:fillRect/>
          </a:stretch>
        </p:blipFill>
        <p:spPr>
          <a:xfrm>
            <a:off x="6819799" y="992945"/>
            <a:ext cx="5560178" cy="5560178"/>
          </a:xfrm>
          <a:prstGeom prst="rect">
            <a:avLst/>
          </a:prstGeom>
        </p:spPr>
      </p:pic>
      <p:sp>
        <p:nvSpPr>
          <p:cNvPr id="5" name="object 5"/>
          <p:cNvSpPr/>
          <p:nvPr/>
        </p:nvSpPr>
        <p:spPr>
          <a:xfrm>
            <a:off x="726135" y="672095"/>
            <a:ext cx="4074465" cy="1283335"/>
          </a:xfrm>
          <a:custGeom>
            <a:avLst/>
            <a:gdLst/>
            <a:ahLst/>
            <a:cxnLst/>
            <a:rect l="l" t="t" r="r" b="b"/>
            <a:pathLst>
              <a:path w="4387215" h="1283335">
                <a:moveTo>
                  <a:pt x="2982696" y="0"/>
                </a:moveTo>
                <a:lnTo>
                  <a:pt x="0" y="0"/>
                </a:lnTo>
                <a:lnTo>
                  <a:pt x="0" y="594233"/>
                </a:lnTo>
                <a:lnTo>
                  <a:pt x="2982696" y="594233"/>
                </a:lnTo>
                <a:lnTo>
                  <a:pt x="2982696" y="0"/>
                </a:lnTo>
                <a:close/>
              </a:path>
              <a:path w="4387215" h="1283335">
                <a:moveTo>
                  <a:pt x="4387177" y="688924"/>
                </a:moveTo>
                <a:lnTo>
                  <a:pt x="0" y="688924"/>
                </a:lnTo>
                <a:lnTo>
                  <a:pt x="0" y="1283157"/>
                </a:lnTo>
                <a:lnTo>
                  <a:pt x="4387177" y="1283157"/>
                </a:lnTo>
                <a:lnTo>
                  <a:pt x="4387177" y="688924"/>
                </a:lnTo>
                <a:close/>
              </a:path>
            </a:pathLst>
          </a:custGeom>
          <a:solidFill>
            <a:srgbClr val="FFFFFF"/>
          </a:solidFill>
        </p:spPr>
        <p:txBody>
          <a:bodyPr wrap="square" lIns="0" tIns="0" rIns="0" bIns="0" rtlCol="0"/>
          <a:lstStyle/>
          <a:p>
            <a:endParaRPr dirty="0"/>
          </a:p>
        </p:txBody>
      </p:sp>
      <p:sp>
        <p:nvSpPr>
          <p:cNvPr id="6" name="object 6"/>
          <p:cNvSpPr txBox="1">
            <a:spLocks noGrp="1"/>
          </p:cNvSpPr>
          <p:nvPr>
            <p:ph type="title"/>
          </p:nvPr>
        </p:nvSpPr>
        <p:spPr>
          <a:xfrm>
            <a:off x="822115" y="705608"/>
            <a:ext cx="2791460" cy="574675"/>
          </a:xfrm>
          <a:prstGeom prst="rect">
            <a:avLst/>
          </a:prstGeom>
        </p:spPr>
        <p:txBody>
          <a:bodyPr vert="horz" wrap="square" lIns="0" tIns="13335" rIns="0" bIns="0" rtlCol="0">
            <a:spAutoFit/>
          </a:bodyPr>
          <a:lstStyle/>
          <a:p>
            <a:pPr marL="12700">
              <a:lnSpc>
                <a:spcPct val="100000"/>
              </a:lnSpc>
              <a:spcBef>
                <a:spcPts val="105"/>
              </a:spcBef>
            </a:pPr>
            <a:r>
              <a:rPr lang="en-AU" spc="-30" dirty="0">
                <a:gradFill>
                  <a:gsLst>
                    <a:gs pos="100000">
                      <a:srgbClr val="0041CF"/>
                    </a:gs>
                    <a:gs pos="0">
                      <a:srgbClr val="030083"/>
                    </a:gs>
                  </a:gsLst>
                  <a:lin ang="10800000" scaled="0"/>
                </a:gradFill>
              </a:rPr>
              <a:t>REFLECT</a:t>
            </a:r>
            <a:endParaRPr spc="-30" dirty="0">
              <a:gradFill>
                <a:gsLst>
                  <a:gs pos="100000">
                    <a:srgbClr val="0041CF"/>
                  </a:gs>
                  <a:gs pos="0">
                    <a:srgbClr val="030083"/>
                  </a:gs>
                </a:gsLst>
                <a:lin ang="10800000" scaled="0"/>
              </a:gradFill>
            </a:endParaRPr>
          </a:p>
        </p:txBody>
      </p:sp>
      <p:sp>
        <p:nvSpPr>
          <p:cNvPr id="7" name="object 7"/>
          <p:cNvSpPr txBox="1"/>
          <p:nvPr/>
        </p:nvSpPr>
        <p:spPr>
          <a:xfrm>
            <a:off x="822115" y="1348469"/>
            <a:ext cx="4194175" cy="574675"/>
          </a:xfrm>
          <a:prstGeom prst="rect">
            <a:avLst/>
          </a:prstGeom>
        </p:spPr>
        <p:txBody>
          <a:bodyPr vert="horz" wrap="square" lIns="0" tIns="13335" rIns="0" bIns="0" rtlCol="0">
            <a:spAutoFit/>
          </a:bodyPr>
          <a:lstStyle/>
          <a:p>
            <a:pPr marL="12700">
              <a:lnSpc>
                <a:spcPct val="100000"/>
              </a:lnSpc>
              <a:spcBef>
                <a:spcPts val="105"/>
              </a:spcBef>
            </a:pPr>
            <a:r>
              <a:rPr lang="en-AU" sz="3600" b="1" dirty="0">
                <a:gradFill>
                  <a:gsLst>
                    <a:gs pos="100000">
                      <a:srgbClr val="0041CF"/>
                    </a:gs>
                    <a:gs pos="0">
                      <a:srgbClr val="030083"/>
                    </a:gs>
                  </a:gsLst>
                  <a:lin ang="10800000" scaled="0"/>
                </a:gradFill>
                <a:latin typeface="Arial Black"/>
                <a:cs typeface="Arial Black"/>
              </a:rPr>
              <a:t>AND CONSIDER</a:t>
            </a:r>
            <a:endParaRPr sz="3600" dirty="0">
              <a:gradFill>
                <a:gsLst>
                  <a:gs pos="100000">
                    <a:srgbClr val="0041CF"/>
                  </a:gs>
                  <a:gs pos="0">
                    <a:srgbClr val="030083"/>
                  </a:gs>
                </a:gsLst>
                <a:lin ang="10800000" scaled="0"/>
              </a:gradFill>
              <a:latin typeface="Arial Black"/>
              <a:cs typeface="Arial Black"/>
            </a:endParaRPr>
          </a:p>
        </p:txBody>
      </p:sp>
      <p:grpSp>
        <p:nvGrpSpPr>
          <p:cNvPr id="8" name="object 8"/>
          <p:cNvGrpSpPr/>
          <p:nvPr/>
        </p:nvGrpSpPr>
        <p:grpSpPr>
          <a:xfrm>
            <a:off x="8545804" y="0"/>
            <a:ext cx="2927985" cy="525145"/>
            <a:chOff x="8545804" y="0"/>
            <a:chExt cx="2927985" cy="525145"/>
          </a:xfrm>
        </p:grpSpPr>
        <p:sp>
          <p:nvSpPr>
            <p:cNvPr id="9" name="object 9"/>
            <p:cNvSpPr/>
            <p:nvPr/>
          </p:nvSpPr>
          <p:spPr>
            <a:xfrm>
              <a:off x="8545804" y="0"/>
              <a:ext cx="2927985" cy="525145"/>
            </a:xfrm>
            <a:custGeom>
              <a:avLst/>
              <a:gdLst/>
              <a:ahLst/>
              <a:cxnLst/>
              <a:rect l="l" t="t" r="r" b="b"/>
              <a:pathLst>
                <a:path w="2927984" h="525145">
                  <a:moveTo>
                    <a:pt x="2927388" y="0"/>
                  </a:moveTo>
                  <a:lnTo>
                    <a:pt x="0" y="0"/>
                  </a:lnTo>
                  <a:lnTo>
                    <a:pt x="0" y="525005"/>
                  </a:lnTo>
                  <a:lnTo>
                    <a:pt x="2927388" y="525005"/>
                  </a:lnTo>
                  <a:lnTo>
                    <a:pt x="2927388" y="0"/>
                  </a:lnTo>
                  <a:close/>
                </a:path>
              </a:pathLst>
            </a:custGeom>
            <a:solidFill>
              <a:srgbClr val="003FCE"/>
            </a:solidFill>
          </p:spPr>
          <p:txBody>
            <a:bodyPr wrap="square" lIns="0" tIns="0" rIns="0" bIns="0" rtlCol="0"/>
            <a:lstStyle/>
            <a:p>
              <a:endParaRPr/>
            </a:p>
          </p:txBody>
        </p:sp>
        <p:pic>
          <p:nvPicPr>
            <p:cNvPr id="10" name="object 10"/>
            <p:cNvPicPr/>
            <p:nvPr/>
          </p:nvPicPr>
          <p:blipFill>
            <a:blip r:embed="rId3" cstate="print"/>
            <a:stretch>
              <a:fillRect/>
            </a:stretch>
          </p:blipFill>
          <p:spPr>
            <a:xfrm>
              <a:off x="9367197" y="218099"/>
              <a:ext cx="218260" cy="217933"/>
            </a:xfrm>
            <a:prstGeom prst="rect">
              <a:avLst/>
            </a:prstGeom>
          </p:spPr>
        </p:pic>
      </p:grpSp>
      <p:sp>
        <p:nvSpPr>
          <p:cNvPr id="11" name="object 11"/>
          <p:cNvSpPr txBox="1"/>
          <p:nvPr/>
        </p:nvSpPr>
        <p:spPr>
          <a:xfrm>
            <a:off x="8545804" y="-37816"/>
            <a:ext cx="2927985" cy="473848"/>
          </a:xfrm>
          <a:prstGeom prst="rect">
            <a:avLst/>
          </a:prstGeom>
        </p:spPr>
        <p:txBody>
          <a:bodyPr vert="horz" wrap="square" lIns="0" tIns="42545" rIns="0" bIns="0" rtlCol="0">
            <a:spAutoFit/>
          </a:bodyPr>
          <a:lstStyle/>
          <a:p>
            <a:pPr>
              <a:lnSpc>
                <a:spcPct val="100000"/>
              </a:lnSpc>
              <a:spcBef>
                <a:spcPts val="335"/>
              </a:spcBef>
            </a:pPr>
            <a:endParaRPr sz="1400" dirty="0">
              <a:latin typeface="Times New Roman"/>
              <a:cs typeface="Times New Roman"/>
            </a:endParaRPr>
          </a:p>
          <a:p>
            <a:pPr marL="1094740">
              <a:lnSpc>
                <a:spcPct val="100000"/>
              </a:lnSpc>
              <a:spcBef>
                <a:spcPts val="5"/>
              </a:spcBef>
            </a:pPr>
            <a:r>
              <a:rPr lang="en-AU" sz="1400" b="1" spc="-10" dirty="0">
                <a:solidFill>
                  <a:srgbClr val="FFFFFF"/>
                </a:solidFill>
                <a:latin typeface="Arial Black"/>
                <a:cs typeface="Arial Black"/>
              </a:rPr>
              <a:t>SUMMARY</a:t>
            </a:r>
            <a:endParaRPr sz="1400" dirty="0">
              <a:latin typeface="Arial Black"/>
              <a:cs typeface="Arial Black"/>
            </a:endParaRPr>
          </a:p>
        </p:txBody>
      </p:sp>
      <p:sp>
        <p:nvSpPr>
          <p:cNvPr id="15" name="object 15"/>
          <p:cNvSpPr txBox="1"/>
          <p:nvPr/>
        </p:nvSpPr>
        <p:spPr>
          <a:xfrm>
            <a:off x="685800" y="2144388"/>
            <a:ext cx="7405370" cy="747769"/>
          </a:xfrm>
          <a:prstGeom prst="rect">
            <a:avLst/>
          </a:prstGeom>
        </p:spPr>
        <p:txBody>
          <a:bodyPr vert="horz" wrap="square" lIns="0" tIns="12065" rIns="0" bIns="0" rtlCol="0">
            <a:spAutoFit/>
          </a:bodyPr>
          <a:lstStyle/>
          <a:p>
            <a:pPr marL="12700" marR="1852295">
              <a:lnSpc>
                <a:spcPct val="100899"/>
              </a:lnSpc>
              <a:spcBef>
                <a:spcPts val="95"/>
              </a:spcBef>
            </a:pPr>
            <a:r>
              <a:rPr sz="1500" b="1" dirty="0">
                <a:solidFill>
                  <a:srgbClr val="FFFFFF"/>
                </a:solidFill>
                <a:latin typeface="Arial"/>
                <a:cs typeface="Arial"/>
              </a:rPr>
              <a:t>We’re</a:t>
            </a:r>
            <a:r>
              <a:rPr sz="1500" b="1" spc="5" dirty="0">
                <a:solidFill>
                  <a:srgbClr val="FFFFFF"/>
                </a:solidFill>
                <a:latin typeface="Arial"/>
                <a:cs typeface="Arial"/>
              </a:rPr>
              <a:t> </a:t>
            </a:r>
            <a:r>
              <a:rPr sz="1500" b="1" dirty="0">
                <a:solidFill>
                  <a:srgbClr val="FFFFFF"/>
                </a:solidFill>
                <a:latin typeface="Arial"/>
                <a:cs typeface="Arial"/>
              </a:rPr>
              <a:t>going</a:t>
            </a:r>
            <a:r>
              <a:rPr sz="1500" b="1" spc="10" dirty="0">
                <a:solidFill>
                  <a:srgbClr val="FFFFFF"/>
                </a:solidFill>
                <a:latin typeface="Arial"/>
                <a:cs typeface="Arial"/>
              </a:rPr>
              <a:t> </a:t>
            </a:r>
            <a:r>
              <a:rPr sz="1500" b="1" dirty="0">
                <a:solidFill>
                  <a:srgbClr val="FFFFFF"/>
                </a:solidFill>
                <a:latin typeface="Arial"/>
                <a:cs typeface="Arial"/>
              </a:rPr>
              <a:t>to</a:t>
            </a:r>
            <a:r>
              <a:rPr sz="1500" b="1" spc="5" dirty="0">
                <a:solidFill>
                  <a:srgbClr val="FFFFFF"/>
                </a:solidFill>
                <a:latin typeface="Arial"/>
                <a:cs typeface="Arial"/>
              </a:rPr>
              <a:t> </a:t>
            </a:r>
            <a:r>
              <a:rPr sz="1500" b="1" dirty="0">
                <a:solidFill>
                  <a:srgbClr val="FFFFFF"/>
                </a:solidFill>
                <a:latin typeface="Arial"/>
                <a:cs typeface="Arial"/>
              </a:rPr>
              <a:t>take</a:t>
            </a:r>
            <a:r>
              <a:rPr sz="1500" b="1" spc="10" dirty="0">
                <a:solidFill>
                  <a:srgbClr val="FFFFFF"/>
                </a:solidFill>
                <a:latin typeface="Arial"/>
                <a:cs typeface="Arial"/>
              </a:rPr>
              <a:t> </a:t>
            </a:r>
            <a:r>
              <a:rPr sz="1500" b="1" dirty="0">
                <a:solidFill>
                  <a:srgbClr val="FFFFFF"/>
                </a:solidFill>
                <a:latin typeface="Arial"/>
                <a:cs typeface="Arial"/>
              </a:rPr>
              <a:t>a</a:t>
            </a:r>
            <a:r>
              <a:rPr sz="1500" b="1" spc="5" dirty="0">
                <a:solidFill>
                  <a:srgbClr val="FFFFFF"/>
                </a:solidFill>
                <a:latin typeface="Arial"/>
                <a:cs typeface="Arial"/>
              </a:rPr>
              <a:t> </a:t>
            </a:r>
            <a:r>
              <a:rPr sz="1500" b="1" dirty="0">
                <a:solidFill>
                  <a:srgbClr val="FFFFFF"/>
                </a:solidFill>
                <a:latin typeface="Arial"/>
                <a:cs typeface="Arial"/>
              </a:rPr>
              <a:t>look</a:t>
            </a:r>
            <a:r>
              <a:rPr sz="1500" b="1" spc="10" dirty="0">
                <a:solidFill>
                  <a:srgbClr val="FFFFFF"/>
                </a:solidFill>
                <a:latin typeface="Arial"/>
                <a:cs typeface="Arial"/>
              </a:rPr>
              <a:t> </a:t>
            </a:r>
            <a:r>
              <a:rPr sz="1500" b="1" dirty="0">
                <a:solidFill>
                  <a:srgbClr val="FFFFFF"/>
                </a:solidFill>
                <a:latin typeface="Arial"/>
                <a:cs typeface="Arial"/>
              </a:rPr>
              <a:t>at</a:t>
            </a:r>
            <a:r>
              <a:rPr sz="1500" b="1" spc="10" dirty="0">
                <a:solidFill>
                  <a:srgbClr val="FFFFFF"/>
                </a:solidFill>
                <a:latin typeface="Arial"/>
                <a:cs typeface="Arial"/>
              </a:rPr>
              <a:t> </a:t>
            </a:r>
            <a:r>
              <a:rPr sz="1500" b="1" dirty="0">
                <a:solidFill>
                  <a:srgbClr val="FFFFFF"/>
                </a:solidFill>
                <a:latin typeface="Arial"/>
                <a:cs typeface="Arial"/>
              </a:rPr>
              <a:t>world</a:t>
            </a:r>
            <a:r>
              <a:rPr sz="1500" b="1" spc="5" dirty="0">
                <a:solidFill>
                  <a:srgbClr val="FFFFFF"/>
                </a:solidFill>
                <a:latin typeface="Arial"/>
                <a:cs typeface="Arial"/>
              </a:rPr>
              <a:t> </a:t>
            </a:r>
            <a:r>
              <a:rPr sz="1500" b="1" dirty="0">
                <a:solidFill>
                  <a:srgbClr val="FFFFFF"/>
                </a:solidFill>
                <a:latin typeface="Arial"/>
                <a:cs typeface="Arial"/>
              </a:rPr>
              <a:t>of</a:t>
            </a:r>
            <a:r>
              <a:rPr sz="1500" b="1" spc="10" dirty="0">
                <a:solidFill>
                  <a:srgbClr val="FFFFFF"/>
                </a:solidFill>
                <a:latin typeface="Arial"/>
                <a:cs typeface="Arial"/>
              </a:rPr>
              <a:t> </a:t>
            </a:r>
            <a:r>
              <a:rPr sz="1500" b="1" dirty="0">
                <a:solidFill>
                  <a:srgbClr val="FFFFFF"/>
                </a:solidFill>
                <a:latin typeface="Arial"/>
                <a:cs typeface="Arial"/>
              </a:rPr>
              <a:t>manufacturing</a:t>
            </a:r>
            <a:r>
              <a:rPr sz="1500" b="1" spc="5" dirty="0">
                <a:solidFill>
                  <a:srgbClr val="FFFFFF"/>
                </a:solidFill>
                <a:latin typeface="Arial"/>
                <a:cs typeface="Arial"/>
              </a:rPr>
              <a:t> </a:t>
            </a:r>
            <a:r>
              <a:rPr sz="1500" b="1" spc="-10" dirty="0">
                <a:solidFill>
                  <a:srgbClr val="FFFFFF"/>
                </a:solidFill>
                <a:latin typeface="Arial"/>
                <a:cs typeface="Arial"/>
              </a:rPr>
              <a:t>careers </a:t>
            </a:r>
            <a:r>
              <a:rPr sz="1500" b="1" dirty="0">
                <a:solidFill>
                  <a:srgbClr val="FFFFFF"/>
                </a:solidFill>
                <a:latin typeface="Arial"/>
                <a:cs typeface="Arial"/>
              </a:rPr>
              <a:t>through</a:t>
            </a:r>
            <a:r>
              <a:rPr sz="1500" b="1" spc="5" dirty="0">
                <a:solidFill>
                  <a:srgbClr val="FFFFFF"/>
                </a:solidFill>
                <a:latin typeface="Arial"/>
                <a:cs typeface="Arial"/>
              </a:rPr>
              <a:t> </a:t>
            </a:r>
            <a:r>
              <a:rPr sz="1500" b="1" dirty="0">
                <a:solidFill>
                  <a:srgbClr val="FFFFFF"/>
                </a:solidFill>
                <a:latin typeface="Arial"/>
                <a:cs typeface="Arial"/>
              </a:rPr>
              <a:t>our</a:t>
            </a:r>
            <a:r>
              <a:rPr sz="1500" b="1" spc="5" dirty="0">
                <a:solidFill>
                  <a:srgbClr val="FFFFFF"/>
                </a:solidFill>
                <a:latin typeface="Arial"/>
                <a:cs typeface="Arial"/>
              </a:rPr>
              <a:t> </a:t>
            </a:r>
            <a:r>
              <a:rPr sz="1500" b="1" dirty="0">
                <a:solidFill>
                  <a:srgbClr val="FFFFFF"/>
                </a:solidFill>
                <a:latin typeface="Arial"/>
                <a:cs typeface="Arial"/>
              </a:rPr>
              <a:t>interactive</a:t>
            </a:r>
            <a:r>
              <a:rPr sz="1500" b="1" spc="10" dirty="0">
                <a:solidFill>
                  <a:srgbClr val="FFFFFF"/>
                </a:solidFill>
                <a:latin typeface="Arial"/>
                <a:cs typeface="Arial"/>
              </a:rPr>
              <a:t> </a:t>
            </a:r>
            <a:r>
              <a:rPr sz="1500" b="1" spc="-10" dirty="0">
                <a:solidFill>
                  <a:srgbClr val="FFFFFF"/>
                </a:solidFill>
                <a:latin typeface="Arial"/>
                <a:cs typeface="Arial"/>
              </a:rPr>
              <a:t>ChatBot!</a:t>
            </a:r>
            <a:endParaRPr sz="1500" dirty="0">
              <a:latin typeface="Arial"/>
              <a:cs typeface="Arial"/>
            </a:endParaRPr>
          </a:p>
          <a:p>
            <a:pPr>
              <a:lnSpc>
                <a:spcPct val="100000"/>
              </a:lnSpc>
              <a:spcBef>
                <a:spcPts val="290"/>
              </a:spcBef>
            </a:pPr>
            <a:endParaRPr sz="1500" dirty="0">
              <a:latin typeface="Arial"/>
              <a:cs typeface="Arial"/>
            </a:endParaRPr>
          </a:p>
        </p:txBody>
      </p:sp>
      <p:graphicFrame>
        <p:nvGraphicFramePr>
          <p:cNvPr id="21" name="object 2">
            <a:extLst>
              <a:ext uri="{FF2B5EF4-FFF2-40B4-BE49-F238E27FC236}">
                <a16:creationId xmlns:a16="http://schemas.microsoft.com/office/drawing/2014/main" id="{C8DC34E4-9EE9-0650-3332-3D6FA37666D9}"/>
              </a:ext>
            </a:extLst>
          </p:cNvPr>
          <p:cNvGraphicFramePr>
            <a:graphicFrameLocks noGrp="1"/>
          </p:cNvGraphicFramePr>
          <p:nvPr>
            <p:extLst>
              <p:ext uri="{D42A27DB-BD31-4B8C-83A1-F6EECF244321}">
                <p14:modId xmlns:p14="http://schemas.microsoft.com/office/powerpoint/2010/main" val="3987946271"/>
              </p:ext>
            </p:extLst>
          </p:nvPr>
        </p:nvGraphicFramePr>
        <p:xfrm>
          <a:off x="704215" y="2702145"/>
          <a:ext cx="7386955" cy="1892935"/>
        </p:xfrm>
        <a:graphic>
          <a:graphicData uri="http://schemas.openxmlformats.org/drawingml/2006/table">
            <a:tbl>
              <a:tblPr firstRow="1" bandRow="1">
                <a:tableStyleId>{2D5ABB26-0587-4C30-8999-92F81FD0307C}</a:tableStyleId>
              </a:tblPr>
              <a:tblGrid>
                <a:gridCol w="7386955">
                  <a:extLst>
                    <a:ext uri="{9D8B030D-6E8A-4147-A177-3AD203B41FA5}">
                      <a16:colId xmlns:a16="http://schemas.microsoft.com/office/drawing/2014/main" val="20000"/>
                    </a:ext>
                  </a:extLst>
                </a:gridCol>
              </a:tblGrid>
              <a:tr h="319405">
                <a:tc>
                  <a:txBody>
                    <a:bodyPr/>
                    <a:lstStyle/>
                    <a:p>
                      <a:pPr marL="49530">
                        <a:lnSpc>
                          <a:spcPct val="100000"/>
                        </a:lnSpc>
                        <a:spcBef>
                          <a:spcPts val="475"/>
                        </a:spcBef>
                      </a:pPr>
                      <a:r>
                        <a:rPr sz="1250" b="1" dirty="0">
                          <a:solidFill>
                            <a:srgbClr val="FFFFFF"/>
                          </a:solidFill>
                          <a:latin typeface="Arial"/>
                          <a:cs typeface="Arial"/>
                        </a:rPr>
                        <a:t>HERES</a:t>
                      </a:r>
                      <a:r>
                        <a:rPr sz="1250" b="1" spc="65" dirty="0">
                          <a:solidFill>
                            <a:srgbClr val="FFFFFF"/>
                          </a:solidFill>
                          <a:latin typeface="Arial"/>
                          <a:cs typeface="Arial"/>
                        </a:rPr>
                        <a:t> </a:t>
                      </a:r>
                      <a:r>
                        <a:rPr sz="1250" b="1" dirty="0">
                          <a:solidFill>
                            <a:srgbClr val="FFFFFF"/>
                          </a:solidFill>
                          <a:latin typeface="Arial"/>
                          <a:cs typeface="Arial"/>
                        </a:rPr>
                        <a:t>WHAT</a:t>
                      </a:r>
                      <a:r>
                        <a:rPr sz="1250" b="1" spc="70" dirty="0">
                          <a:solidFill>
                            <a:srgbClr val="FFFFFF"/>
                          </a:solidFill>
                          <a:latin typeface="Arial"/>
                          <a:cs typeface="Arial"/>
                        </a:rPr>
                        <a:t> </a:t>
                      </a:r>
                      <a:r>
                        <a:rPr sz="1250" b="1" dirty="0">
                          <a:solidFill>
                            <a:srgbClr val="FFFFFF"/>
                          </a:solidFill>
                          <a:latin typeface="Arial"/>
                          <a:cs typeface="Arial"/>
                        </a:rPr>
                        <a:t>WE</a:t>
                      </a:r>
                      <a:r>
                        <a:rPr sz="1250" b="1" spc="70" dirty="0">
                          <a:solidFill>
                            <a:srgbClr val="FFFFFF"/>
                          </a:solidFill>
                          <a:latin typeface="Arial"/>
                          <a:cs typeface="Arial"/>
                        </a:rPr>
                        <a:t> </a:t>
                      </a:r>
                      <a:r>
                        <a:rPr sz="1250" b="1" dirty="0">
                          <a:solidFill>
                            <a:srgbClr val="FFFFFF"/>
                          </a:solidFill>
                          <a:latin typeface="Arial"/>
                          <a:cs typeface="Arial"/>
                        </a:rPr>
                        <a:t>WILL</a:t>
                      </a:r>
                      <a:r>
                        <a:rPr sz="1250" b="1" spc="40" dirty="0">
                          <a:solidFill>
                            <a:srgbClr val="FFFFFF"/>
                          </a:solidFill>
                          <a:latin typeface="Arial"/>
                          <a:cs typeface="Arial"/>
                        </a:rPr>
                        <a:t> </a:t>
                      </a:r>
                      <a:r>
                        <a:rPr sz="1250" b="1" dirty="0">
                          <a:solidFill>
                            <a:srgbClr val="FFFFFF"/>
                          </a:solidFill>
                          <a:latin typeface="Arial"/>
                          <a:cs typeface="Arial"/>
                        </a:rPr>
                        <a:t>BE</a:t>
                      </a:r>
                      <a:r>
                        <a:rPr sz="1250" b="1" spc="70" dirty="0">
                          <a:solidFill>
                            <a:srgbClr val="FFFFFF"/>
                          </a:solidFill>
                          <a:latin typeface="Arial"/>
                          <a:cs typeface="Arial"/>
                        </a:rPr>
                        <a:t> </a:t>
                      </a:r>
                      <a:r>
                        <a:rPr sz="1250" b="1" spc="-10" dirty="0">
                          <a:solidFill>
                            <a:srgbClr val="FFFFFF"/>
                          </a:solidFill>
                          <a:latin typeface="Arial"/>
                          <a:cs typeface="Arial"/>
                        </a:rPr>
                        <a:t>DOING</a:t>
                      </a:r>
                      <a:endParaRPr sz="1250" dirty="0">
                        <a:latin typeface="Arial"/>
                        <a:cs typeface="Arial"/>
                      </a:endParaRPr>
                    </a:p>
                  </a:txBody>
                  <a:tcPr marL="0" marR="0" marT="60325" marB="0">
                    <a:solidFill>
                      <a:srgbClr val="00AEEF"/>
                    </a:solidFill>
                  </a:tcPr>
                </a:tc>
                <a:extLst>
                  <a:ext uri="{0D108BD9-81ED-4DB2-BD59-A6C34878D82A}">
                    <a16:rowId xmlns:a16="http://schemas.microsoft.com/office/drawing/2014/main" val="10000"/>
                  </a:ext>
                </a:extLst>
              </a:tr>
              <a:tr h="301625">
                <a:tc>
                  <a:txBody>
                    <a:bodyPr/>
                    <a:lstStyle/>
                    <a:p>
                      <a:pPr marL="46990">
                        <a:lnSpc>
                          <a:spcPct val="100000"/>
                        </a:lnSpc>
                        <a:spcBef>
                          <a:spcPts val="330"/>
                        </a:spcBef>
                      </a:pPr>
                      <a:r>
                        <a:rPr sz="1200" dirty="0">
                          <a:solidFill>
                            <a:srgbClr val="231F20"/>
                          </a:solidFill>
                          <a:latin typeface="Arial"/>
                          <a:cs typeface="Arial"/>
                        </a:rPr>
                        <a:t>Access</a:t>
                      </a:r>
                      <a:r>
                        <a:rPr sz="1200" spc="-40" dirty="0">
                          <a:solidFill>
                            <a:srgbClr val="231F20"/>
                          </a:solidFill>
                          <a:latin typeface="Arial"/>
                          <a:cs typeface="Arial"/>
                        </a:rPr>
                        <a:t> </a:t>
                      </a:r>
                      <a:r>
                        <a:rPr sz="1200" dirty="0">
                          <a:solidFill>
                            <a:srgbClr val="231F20"/>
                          </a:solidFill>
                          <a:latin typeface="Arial"/>
                          <a:cs typeface="Arial"/>
                        </a:rPr>
                        <a:t>the</a:t>
                      </a:r>
                      <a:r>
                        <a:rPr sz="1200" spc="-40" dirty="0">
                          <a:solidFill>
                            <a:srgbClr val="231F20"/>
                          </a:solidFill>
                          <a:latin typeface="Arial"/>
                          <a:cs typeface="Arial"/>
                        </a:rPr>
                        <a:t> </a:t>
                      </a:r>
                      <a:r>
                        <a:rPr sz="1200" spc="-10" dirty="0">
                          <a:solidFill>
                            <a:srgbClr val="231F20"/>
                          </a:solidFill>
                          <a:latin typeface="Arial"/>
                          <a:cs typeface="Arial"/>
                        </a:rPr>
                        <a:t>ChatBot:</a:t>
                      </a:r>
                      <a:endParaRPr sz="1200" dirty="0">
                        <a:latin typeface="Arial"/>
                        <a:cs typeface="Arial"/>
                      </a:endParaRPr>
                    </a:p>
                  </a:txBody>
                  <a:tcPr marL="0" marR="0" marT="41910" marB="0">
                    <a:solidFill>
                      <a:srgbClr val="EFF9FE"/>
                    </a:solidFill>
                  </a:tcPr>
                </a:tc>
                <a:extLst>
                  <a:ext uri="{0D108BD9-81ED-4DB2-BD59-A6C34878D82A}">
                    <a16:rowId xmlns:a16="http://schemas.microsoft.com/office/drawing/2014/main" val="10001"/>
                  </a:ext>
                </a:extLst>
              </a:tr>
              <a:tr h="339725">
                <a:tc>
                  <a:txBody>
                    <a:bodyPr/>
                    <a:lstStyle/>
                    <a:p>
                      <a:pPr marL="218441" indent="-171450">
                        <a:lnSpc>
                          <a:spcPct val="100000"/>
                        </a:lnSpc>
                        <a:spcBef>
                          <a:spcPts val="470"/>
                        </a:spcBef>
                        <a:buFont typeface="Arial" panose="020B0604020202020204" pitchFamily="34" charset="0"/>
                        <a:buChar char="•"/>
                        <a:tabLst>
                          <a:tab pos="261620" algn="l"/>
                        </a:tabLst>
                      </a:pPr>
                      <a:r>
                        <a:rPr sz="1200" dirty="0">
                          <a:solidFill>
                            <a:srgbClr val="231F20"/>
                          </a:solidFill>
                          <a:latin typeface="Arial"/>
                          <a:cs typeface="Arial"/>
                        </a:rPr>
                        <a:t>Click</a:t>
                      </a:r>
                      <a:r>
                        <a:rPr sz="1200" spc="-30" dirty="0">
                          <a:solidFill>
                            <a:srgbClr val="231F20"/>
                          </a:solidFill>
                          <a:latin typeface="Arial"/>
                          <a:cs typeface="Arial"/>
                        </a:rPr>
                        <a:t> </a:t>
                      </a:r>
                      <a:r>
                        <a:rPr sz="1200" dirty="0">
                          <a:solidFill>
                            <a:srgbClr val="231F20"/>
                          </a:solidFill>
                          <a:latin typeface="Arial"/>
                          <a:cs typeface="Arial"/>
                        </a:rPr>
                        <a:t>on</a:t>
                      </a:r>
                      <a:r>
                        <a:rPr sz="1200" spc="-25" dirty="0">
                          <a:solidFill>
                            <a:srgbClr val="231F20"/>
                          </a:solidFill>
                          <a:latin typeface="Arial"/>
                          <a:cs typeface="Arial"/>
                        </a:rPr>
                        <a:t> </a:t>
                      </a:r>
                      <a:r>
                        <a:rPr sz="1200" dirty="0">
                          <a:solidFill>
                            <a:srgbClr val="231F20"/>
                          </a:solidFill>
                          <a:latin typeface="Arial"/>
                          <a:cs typeface="Arial"/>
                        </a:rPr>
                        <a:t>the</a:t>
                      </a:r>
                      <a:r>
                        <a:rPr sz="1200" spc="-30" dirty="0">
                          <a:solidFill>
                            <a:srgbClr val="231F20"/>
                          </a:solidFill>
                          <a:latin typeface="Arial"/>
                          <a:cs typeface="Arial"/>
                        </a:rPr>
                        <a:t> </a:t>
                      </a:r>
                      <a:r>
                        <a:rPr sz="1200" spc="-10" dirty="0">
                          <a:solidFill>
                            <a:srgbClr val="231F20"/>
                          </a:solidFill>
                          <a:latin typeface="Arial"/>
                          <a:cs typeface="Arial"/>
                        </a:rPr>
                        <a:t>“Manufacturing</a:t>
                      </a:r>
                      <a:r>
                        <a:rPr sz="1200" spc="-25" dirty="0">
                          <a:solidFill>
                            <a:srgbClr val="231F20"/>
                          </a:solidFill>
                          <a:latin typeface="Arial"/>
                          <a:cs typeface="Arial"/>
                        </a:rPr>
                        <a:t> </a:t>
                      </a:r>
                      <a:r>
                        <a:rPr sz="1200" dirty="0">
                          <a:solidFill>
                            <a:srgbClr val="231F20"/>
                          </a:solidFill>
                          <a:latin typeface="Arial"/>
                          <a:cs typeface="Arial"/>
                        </a:rPr>
                        <a:t>Careers</a:t>
                      </a:r>
                      <a:r>
                        <a:rPr sz="1200" spc="-30" dirty="0">
                          <a:solidFill>
                            <a:srgbClr val="231F20"/>
                          </a:solidFill>
                          <a:latin typeface="Arial"/>
                          <a:cs typeface="Arial"/>
                        </a:rPr>
                        <a:t> </a:t>
                      </a:r>
                      <a:r>
                        <a:rPr sz="1200" dirty="0">
                          <a:solidFill>
                            <a:srgbClr val="231F20"/>
                          </a:solidFill>
                          <a:latin typeface="Arial"/>
                          <a:cs typeface="Arial"/>
                        </a:rPr>
                        <a:t>ChatBot”</a:t>
                      </a:r>
                      <a:r>
                        <a:rPr sz="1200" spc="-25" dirty="0">
                          <a:solidFill>
                            <a:srgbClr val="231F20"/>
                          </a:solidFill>
                          <a:latin typeface="Arial"/>
                          <a:cs typeface="Arial"/>
                        </a:rPr>
                        <a:t> </a:t>
                      </a:r>
                      <a:r>
                        <a:rPr sz="1200" dirty="0">
                          <a:solidFill>
                            <a:srgbClr val="231F20"/>
                          </a:solidFill>
                          <a:latin typeface="Arial"/>
                          <a:cs typeface="Arial"/>
                        </a:rPr>
                        <a:t>link</a:t>
                      </a:r>
                      <a:r>
                        <a:rPr sz="1200" spc="-30" dirty="0">
                          <a:solidFill>
                            <a:srgbClr val="231F20"/>
                          </a:solidFill>
                          <a:latin typeface="Arial"/>
                          <a:cs typeface="Arial"/>
                        </a:rPr>
                        <a:t> </a:t>
                      </a:r>
                      <a:r>
                        <a:rPr sz="1200" dirty="0">
                          <a:solidFill>
                            <a:srgbClr val="231F20"/>
                          </a:solidFill>
                          <a:latin typeface="Arial"/>
                          <a:cs typeface="Arial"/>
                        </a:rPr>
                        <a:t>provided</a:t>
                      </a:r>
                      <a:r>
                        <a:rPr sz="1200" spc="-25" dirty="0">
                          <a:solidFill>
                            <a:srgbClr val="231F20"/>
                          </a:solidFill>
                          <a:latin typeface="Arial"/>
                          <a:cs typeface="Arial"/>
                        </a:rPr>
                        <a:t> </a:t>
                      </a:r>
                      <a:r>
                        <a:rPr sz="1200" dirty="0">
                          <a:solidFill>
                            <a:srgbClr val="231F20"/>
                          </a:solidFill>
                          <a:latin typeface="Arial"/>
                          <a:cs typeface="Arial"/>
                        </a:rPr>
                        <a:t>by</a:t>
                      </a:r>
                      <a:r>
                        <a:rPr sz="1200" spc="-30" dirty="0">
                          <a:solidFill>
                            <a:srgbClr val="231F20"/>
                          </a:solidFill>
                          <a:latin typeface="Arial"/>
                          <a:cs typeface="Arial"/>
                        </a:rPr>
                        <a:t> </a:t>
                      </a:r>
                      <a:r>
                        <a:rPr sz="1200" dirty="0">
                          <a:solidFill>
                            <a:srgbClr val="231F20"/>
                          </a:solidFill>
                          <a:latin typeface="Arial"/>
                          <a:cs typeface="Arial"/>
                        </a:rPr>
                        <a:t>your</a:t>
                      </a:r>
                      <a:r>
                        <a:rPr sz="1200" spc="-25" dirty="0">
                          <a:solidFill>
                            <a:srgbClr val="231F20"/>
                          </a:solidFill>
                          <a:latin typeface="Arial"/>
                          <a:cs typeface="Arial"/>
                        </a:rPr>
                        <a:t> </a:t>
                      </a:r>
                      <a:r>
                        <a:rPr sz="1200" spc="-10" dirty="0">
                          <a:solidFill>
                            <a:srgbClr val="231F20"/>
                          </a:solidFill>
                          <a:latin typeface="Arial"/>
                          <a:cs typeface="Arial"/>
                        </a:rPr>
                        <a:t>teacher</a:t>
                      </a:r>
                      <a:endParaRPr sz="1200" dirty="0">
                        <a:latin typeface="Arial"/>
                        <a:cs typeface="Arial"/>
                      </a:endParaRPr>
                    </a:p>
                  </a:txBody>
                  <a:tcPr marL="0" marR="0" marT="59690" marB="0">
                    <a:solidFill>
                      <a:srgbClr val="EFF9FE"/>
                    </a:solidFill>
                  </a:tcPr>
                </a:tc>
                <a:extLst>
                  <a:ext uri="{0D108BD9-81ED-4DB2-BD59-A6C34878D82A}">
                    <a16:rowId xmlns:a16="http://schemas.microsoft.com/office/drawing/2014/main" val="10002"/>
                  </a:ext>
                </a:extLst>
              </a:tr>
              <a:tr h="359410">
                <a:tc>
                  <a:txBody>
                    <a:bodyPr/>
                    <a:lstStyle/>
                    <a:p>
                      <a:pPr marL="218441" indent="-171450">
                        <a:lnSpc>
                          <a:spcPct val="100000"/>
                        </a:lnSpc>
                        <a:spcBef>
                          <a:spcPts val="630"/>
                        </a:spcBef>
                        <a:buFont typeface="Arial" panose="020B0604020202020204" pitchFamily="34" charset="0"/>
                        <a:buChar char="•"/>
                        <a:tabLst>
                          <a:tab pos="261620" algn="l"/>
                        </a:tabLst>
                      </a:pPr>
                      <a:r>
                        <a:rPr sz="1200" dirty="0">
                          <a:solidFill>
                            <a:srgbClr val="231F20"/>
                          </a:solidFill>
                          <a:latin typeface="Arial"/>
                          <a:cs typeface="Arial"/>
                        </a:rPr>
                        <a:t>The</a:t>
                      </a:r>
                      <a:r>
                        <a:rPr sz="1200" spc="-25" dirty="0">
                          <a:solidFill>
                            <a:srgbClr val="231F20"/>
                          </a:solidFill>
                          <a:latin typeface="Arial"/>
                          <a:cs typeface="Arial"/>
                        </a:rPr>
                        <a:t> </a:t>
                      </a:r>
                      <a:r>
                        <a:rPr sz="1200" dirty="0">
                          <a:solidFill>
                            <a:srgbClr val="231F20"/>
                          </a:solidFill>
                          <a:latin typeface="Arial"/>
                          <a:cs typeface="Arial"/>
                        </a:rPr>
                        <a:t>chatbot</a:t>
                      </a:r>
                      <a:r>
                        <a:rPr sz="1200" spc="-20" dirty="0">
                          <a:solidFill>
                            <a:srgbClr val="231F20"/>
                          </a:solidFill>
                          <a:latin typeface="Arial"/>
                          <a:cs typeface="Arial"/>
                        </a:rPr>
                        <a:t> </a:t>
                      </a:r>
                      <a:r>
                        <a:rPr sz="1200" dirty="0">
                          <a:solidFill>
                            <a:srgbClr val="231F20"/>
                          </a:solidFill>
                          <a:latin typeface="Arial"/>
                          <a:cs typeface="Arial"/>
                        </a:rPr>
                        <a:t>will</a:t>
                      </a:r>
                      <a:r>
                        <a:rPr sz="1200" spc="-25" dirty="0">
                          <a:solidFill>
                            <a:srgbClr val="231F20"/>
                          </a:solidFill>
                          <a:latin typeface="Arial"/>
                          <a:cs typeface="Arial"/>
                        </a:rPr>
                        <a:t> </a:t>
                      </a:r>
                      <a:r>
                        <a:rPr sz="1200" dirty="0">
                          <a:solidFill>
                            <a:srgbClr val="231F20"/>
                          </a:solidFill>
                          <a:latin typeface="Arial"/>
                          <a:cs typeface="Arial"/>
                        </a:rPr>
                        <a:t>open</a:t>
                      </a:r>
                      <a:r>
                        <a:rPr sz="1200" spc="-20" dirty="0">
                          <a:solidFill>
                            <a:srgbClr val="231F20"/>
                          </a:solidFill>
                          <a:latin typeface="Arial"/>
                          <a:cs typeface="Arial"/>
                        </a:rPr>
                        <a:t> </a:t>
                      </a:r>
                      <a:r>
                        <a:rPr sz="1200" dirty="0">
                          <a:solidFill>
                            <a:srgbClr val="231F20"/>
                          </a:solidFill>
                          <a:latin typeface="Arial"/>
                          <a:cs typeface="Arial"/>
                        </a:rPr>
                        <a:t>in</a:t>
                      </a:r>
                      <a:r>
                        <a:rPr sz="1200" spc="-20" dirty="0">
                          <a:solidFill>
                            <a:srgbClr val="231F20"/>
                          </a:solidFill>
                          <a:latin typeface="Arial"/>
                          <a:cs typeface="Arial"/>
                        </a:rPr>
                        <a:t> </a:t>
                      </a:r>
                      <a:r>
                        <a:rPr sz="1200" dirty="0">
                          <a:solidFill>
                            <a:srgbClr val="231F20"/>
                          </a:solidFill>
                          <a:latin typeface="Arial"/>
                          <a:cs typeface="Arial"/>
                        </a:rPr>
                        <a:t>a</a:t>
                      </a:r>
                      <a:r>
                        <a:rPr sz="1200" spc="-25" dirty="0">
                          <a:solidFill>
                            <a:srgbClr val="231F20"/>
                          </a:solidFill>
                          <a:latin typeface="Arial"/>
                          <a:cs typeface="Arial"/>
                        </a:rPr>
                        <a:t> </a:t>
                      </a:r>
                      <a:r>
                        <a:rPr sz="1200" dirty="0">
                          <a:solidFill>
                            <a:srgbClr val="231F20"/>
                          </a:solidFill>
                          <a:latin typeface="Arial"/>
                          <a:cs typeface="Arial"/>
                        </a:rPr>
                        <a:t>new</a:t>
                      </a:r>
                      <a:r>
                        <a:rPr sz="1200" spc="-20" dirty="0">
                          <a:solidFill>
                            <a:srgbClr val="231F20"/>
                          </a:solidFill>
                          <a:latin typeface="Arial"/>
                          <a:cs typeface="Arial"/>
                        </a:rPr>
                        <a:t> </a:t>
                      </a:r>
                      <a:r>
                        <a:rPr sz="1200" dirty="0">
                          <a:solidFill>
                            <a:srgbClr val="231F20"/>
                          </a:solidFill>
                          <a:latin typeface="Arial"/>
                          <a:cs typeface="Arial"/>
                        </a:rPr>
                        <a:t>window</a:t>
                      </a:r>
                      <a:r>
                        <a:rPr sz="1200" spc="-20" dirty="0">
                          <a:solidFill>
                            <a:srgbClr val="231F20"/>
                          </a:solidFill>
                          <a:latin typeface="Arial"/>
                          <a:cs typeface="Arial"/>
                        </a:rPr>
                        <a:t> </a:t>
                      </a:r>
                      <a:r>
                        <a:rPr sz="1200" dirty="0">
                          <a:solidFill>
                            <a:srgbClr val="231F20"/>
                          </a:solidFill>
                          <a:latin typeface="Arial"/>
                          <a:cs typeface="Arial"/>
                        </a:rPr>
                        <a:t>or</a:t>
                      </a:r>
                      <a:r>
                        <a:rPr sz="1200" spc="-25" dirty="0">
                          <a:solidFill>
                            <a:srgbClr val="231F20"/>
                          </a:solidFill>
                          <a:latin typeface="Arial"/>
                          <a:cs typeface="Arial"/>
                        </a:rPr>
                        <a:t> tab</a:t>
                      </a:r>
                      <a:endParaRPr sz="1200" dirty="0">
                        <a:latin typeface="Arial"/>
                        <a:cs typeface="Arial"/>
                      </a:endParaRPr>
                    </a:p>
                  </a:txBody>
                  <a:tcPr marL="0" marR="0" marT="80010" marB="0">
                    <a:solidFill>
                      <a:srgbClr val="EFF9FE"/>
                    </a:solidFill>
                  </a:tcPr>
                </a:tc>
                <a:extLst>
                  <a:ext uri="{0D108BD9-81ED-4DB2-BD59-A6C34878D82A}">
                    <a16:rowId xmlns:a16="http://schemas.microsoft.com/office/drawing/2014/main" val="10003"/>
                  </a:ext>
                </a:extLst>
              </a:tr>
              <a:tr h="572770">
                <a:tc>
                  <a:txBody>
                    <a:bodyPr/>
                    <a:lstStyle/>
                    <a:p>
                      <a:pPr marL="218441" indent="-171450">
                        <a:lnSpc>
                          <a:spcPct val="100000"/>
                        </a:lnSpc>
                        <a:spcBef>
                          <a:spcPts val="630"/>
                        </a:spcBef>
                        <a:buFont typeface="Arial" panose="020B0604020202020204" pitchFamily="34" charset="0"/>
                        <a:buChar char="•"/>
                        <a:tabLst>
                          <a:tab pos="261620" algn="l"/>
                        </a:tabLst>
                      </a:pPr>
                      <a:r>
                        <a:rPr lang="en-AU" sz="1200" dirty="0">
                          <a:solidFill>
                            <a:srgbClr val="231F20"/>
                          </a:solidFill>
                          <a:latin typeface="Arial"/>
                          <a:cs typeface="Arial"/>
                        </a:rPr>
                        <a:t>Ask it questions related to today’s content</a:t>
                      </a:r>
                      <a:endParaRPr sz="1200" dirty="0">
                        <a:latin typeface="Arial"/>
                        <a:cs typeface="Arial"/>
                      </a:endParaRPr>
                    </a:p>
                  </a:txBody>
                  <a:tcPr marL="0" marR="0" marT="80010" marB="0">
                    <a:solidFill>
                      <a:srgbClr val="EFF9FE"/>
                    </a:solidFill>
                  </a:tcPr>
                </a:tc>
                <a:extLst>
                  <a:ext uri="{0D108BD9-81ED-4DB2-BD59-A6C34878D82A}">
                    <a16:rowId xmlns:a16="http://schemas.microsoft.com/office/drawing/2014/main" val="10004"/>
                  </a:ext>
                </a:extLst>
              </a:tr>
            </a:tbl>
          </a:graphicData>
        </a:graphic>
      </p:graphicFrame>
      <p:graphicFrame>
        <p:nvGraphicFramePr>
          <p:cNvPr id="22" name="object 2">
            <a:extLst>
              <a:ext uri="{FF2B5EF4-FFF2-40B4-BE49-F238E27FC236}">
                <a16:creationId xmlns:a16="http://schemas.microsoft.com/office/drawing/2014/main" id="{C7971973-E9A8-3E72-B368-D4DDDDC11C62}"/>
              </a:ext>
            </a:extLst>
          </p:cNvPr>
          <p:cNvGraphicFramePr>
            <a:graphicFrameLocks noGrp="1"/>
          </p:cNvGraphicFramePr>
          <p:nvPr>
            <p:extLst>
              <p:ext uri="{D42A27DB-BD31-4B8C-83A1-F6EECF244321}">
                <p14:modId xmlns:p14="http://schemas.microsoft.com/office/powerpoint/2010/main" val="3826634572"/>
              </p:ext>
            </p:extLst>
          </p:nvPr>
        </p:nvGraphicFramePr>
        <p:xfrm>
          <a:off x="704215" y="4650406"/>
          <a:ext cx="7386955" cy="1632585"/>
        </p:xfrm>
        <a:graphic>
          <a:graphicData uri="http://schemas.openxmlformats.org/drawingml/2006/table">
            <a:tbl>
              <a:tblPr firstRow="1" bandRow="1">
                <a:tableStyleId>{2D5ABB26-0587-4C30-8999-92F81FD0307C}</a:tableStyleId>
              </a:tblPr>
              <a:tblGrid>
                <a:gridCol w="7386955">
                  <a:extLst>
                    <a:ext uri="{9D8B030D-6E8A-4147-A177-3AD203B41FA5}">
                      <a16:colId xmlns:a16="http://schemas.microsoft.com/office/drawing/2014/main" val="20000"/>
                    </a:ext>
                  </a:extLst>
                </a:gridCol>
              </a:tblGrid>
              <a:tr h="134209">
                <a:tc>
                  <a:txBody>
                    <a:bodyPr/>
                    <a:lstStyle/>
                    <a:p>
                      <a:pPr marL="49530">
                        <a:lnSpc>
                          <a:spcPct val="100000"/>
                        </a:lnSpc>
                        <a:spcBef>
                          <a:spcPts val="475"/>
                        </a:spcBef>
                      </a:pPr>
                      <a:r>
                        <a:rPr lang="en-AU" sz="1400" b="1" dirty="0">
                          <a:solidFill>
                            <a:srgbClr val="FFFFFF"/>
                          </a:solidFill>
                          <a:latin typeface="Arial" panose="020B0604020202020204" pitchFamily="34" charset="0"/>
                          <a:cs typeface="Arial" panose="020B0604020202020204" pitchFamily="34" charset="0"/>
                        </a:rPr>
                        <a:t>LESSON SUMMARY</a:t>
                      </a:r>
                      <a:endParaRPr sz="1400" dirty="0">
                        <a:latin typeface="Arial" panose="020B0604020202020204" pitchFamily="34" charset="0"/>
                        <a:cs typeface="Arial" panose="020B0604020202020204" pitchFamily="34" charset="0"/>
                      </a:endParaRPr>
                    </a:p>
                  </a:txBody>
                  <a:tcPr marL="0" marR="0" marT="60325" marB="0">
                    <a:solidFill>
                      <a:srgbClr val="00AEEF"/>
                    </a:solidFill>
                  </a:tcPr>
                </a:tc>
                <a:extLst>
                  <a:ext uri="{0D108BD9-81ED-4DB2-BD59-A6C34878D82A}">
                    <a16:rowId xmlns:a16="http://schemas.microsoft.com/office/drawing/2014/main" val="10000"/>
                  </a:ext>
                </a:extLst>
              </a:tr>
              <a:tr h="125178">
                <a:tc>
                  <a:txBody>
                    <a:bodyPr/>
                    <a:lstStyle/>
                    <a:p>
                      <a:pPr marL="46990">
                        <a:lnSpc>
                          <a:spcPct val="100000"/>
                        </a:lnSpc>
                        <a:spcBef>
                          <a:spcPts val="330"/>
                        </a:spcBef>
                      </a:pPr>
                      <a:r>
                        <a:rPr lang="en-AU" sz="1200" dirty="0">
                          <a:solidFill>
                            <a:srgbClr val="231F20"/>
                          </a:solidFill>
                          <a:latin typeface="Arial"/>
                          <a:cs typeface="Arial"/>
                        </a:rPr>
                        <a:t>Reflect on the following</a:t>
                      </a:r>
                      <a:endParaRPr sz="1200">
                        <a:latin typeface="Arial"/>
                        <a:cs typeface="Arial"/>
                      </a:endParaRPr>
                    </a:p>
                  </a:txBody>
                  <a:tcPr marL="0" marR="0" marT="41910" marB="0">
                    <a:solidFill>
                      <a:srgbClr val="EFF9FE"/>
                    </a:solidFill>
                  </a:tcPr>
                </a:tc>
                <a:extLst>
                  <a:ext uri="{0D108BD9-81ED-4DB2-BD59-A6C34878D82A}">
                    <a16:rowId xmlns:a16="http://schemas.microsoft.com/office/drawing/2014/main" val="10001"/>
                  </a:ext>
                </a:extLst>
              </a:tr>
              <a:tr h="343151">
                <a:tc>
                  <a:txBody>
                    <a:bodyPr/>
                    <a:lstStyle/>
                    <a:p>
                      <a:pPr marL="285750" indent="-285750" rtl="0" fontAlgn="base">
                        <a:buFont typeface="Arial" panose="020B0604020202020204" pitchFamily="34" charset="0"/>
                        <a:buChar char="•"/>
                      </a:pPr>
                      <a:r>
                        <a:rPr lang="en-AU" sz="1200" b="0" i="0" dirty="0">
                          <a:solidFill>
                            <a:schemeClr val="tx1"/>
                          </a:solidFill>
                          <a:effectLst/>
                          <a:latin typeface="Arial"/>
                          <a:ea typeface="+mn-ea"/>
                          <a:cs typeface="Arial"/>
                        </a:rPr>
                        <a:t>Goals and strategies for managing work-life balance</a:t>
                      </a:r>
                      <a:r>
                        <a:rPr lang="en-US" sz="1200" b="0" i="0" dirty="0">
                          <a:solidFill>
                            <a:schemeClr val="tx1"/>
                          </a:solidFill>
                          <a:effectLst/>
                          <a:latin typeface="Arial"/>
                          <a:ea typeface="+mn-ea"/>
                          <a:cs typeface="Arial"/>
                        </a:rPr>
                        <a:t> </a:t>
                      </a:r>
                    </a:p>
                    <a:p>
                      <a:pPr marL="285750" indent="-285750" rtl="0" fontAlgn="base">
                        <a:buFont typeface="Arial" panose="020B0604020202020204" pitchFamily="34" charset="0"/>
                        <a:buChar char="•"/>
                      </a:pPr>
                      <a:r>
                        <a:rPr lang="en-AU" sz="1200" b="0" i="0" dirty="0">
                          <a:solidFill>
                            <a:schemeClr val="tx1"/>
                          </a:solidFill>
                          <a:effectLst/>
                          <a:latin typeface="Arial"/>
                          <a:ea typeface="+mn-ea"/>
                          <a:cs typeface="Arial"/>
                        </a:rPr>
                        <a:t>How do you currently deal with it?</a:t>
                      </a:r>
                      <a:r>
                        <a:rPr lang="en-US" sz="1200" b="0" i="0" dirty="0">
                          <a:solidFill>
                            <a:schemeClr val="tx1"/>
                          </a:solidFill>
                          <a:effectLst/>
                          <a:latin typeface="Arial"/>
                          <a:ea typeface="+mn-ea"/>
                          <a:cs typeface="Arial"/>
                        </a:rPr>
                        <a:t> </a:t>
                      </a:r>
                    </a:p>
                    <a:p>
                      <a:pPr marL="285750" indent="-285750" rtl="0" fontAlgn="base">
                        <a:buFont typeface="Arial" panose="020B0604020202020204" pitchFamily="34" charset="0"/>
                        <a:buChar char="•"/>
                      </a:pPr>
                      <a:r>
                        <a:rPr lang="en-AU" sz="1200" b="0" i="0" dirty="0">
                          <a:solidFill>
                            <a:schemeClr val="tx1"/>
                          </a:solidFill>
                          <a:effectLst/>
                          <a:latin typeface="Arial"/>
                          <a:ea typeface="+mn-ea"/>
                          <a:cs typeface="Arial"/>
                        </a:rPr>
                        <a:t>How do you feel about meeting employer expectations?</a:t>
                      </a:r>
                      <a:r>
                        <a:rPr lang="en-US" sz="1200" b="0" i="0" dirty="0">
                          <a:solidFill>
                            <a:schemeClr val="tx1"/>
                          </a:solidFill>
                          <a:effectLst/>
                          <a:latin typeface="Arial"/>
                          <a:ea typeface="+mn-ea"/>
                          <a:cs typeface="Arial"/>
                        </a:rPr>
                        <a:t> </a:t>
                      </a:r>
                    </a:p>
                  </a:txBody>
                  <a:tcPr marL="0" marR="0" marT="59690" marB="0">
                    <a:solidFill>
                      <a:srgbClr val="EFF9FE"/>
                    </a:solidFill>
                  </a:tcPr>
                </a:tc>
                <a:extLst>
                  <a:ext uri="{0D108BD9-81ED-4DB2-BD59-A6C34878D82A}">
                    <a16:rowId xmlns:a16="http://schemas.microsoft.com/office/drawing/2014/main" val="10002"/>
                  </a:ext>
                </a:extLst>
              </a:tr>
              <a:tr h="128915">
                <a:tc>
                  <a:txBody>
                    <a:bodyPr/>
                    <a:lstStyle/>
                    <a:p>
                      <a:pPr marL="46991" indent="0">
                        <a:lnSpc>
                          <a:spcPct val="100000"/>
                        </a:lnSpc>
                        <a:spcBef>
                          <a:spcPts val="630"/>
                        </a:spcBef>
                        <a:buNone/>
                        <a:tabLst>
                          <a:tab pos="261620" algn="l"/>
                        </a:tabLst>
                      </a:pPr>
                      <a:endParaRPr sz="1200" dirty="0">
                        <a:latin typeface="Arial"/>
                        <a:cs typeface="Arial"/>
                      </a:endParaRPr>
                    </a:p>
                  </a:txBody>
                  <a:tcPr marL="0" marR="0" marT="80010" marB="0">
                    <a:solidFill>
                      <a:srgbClr val="EFF9FE"/>
                    </a:solidFill>
                  </a:tcPr>
                </a:tc>
                <a:extLst>
                  <a:ext uri="{0D108BD9-81ED-4DB2-BD59-A6C34878D82A}">
                    <a16:rowId xmlns:a16="http://schemas.microsoft.com/office/drawing/2014/main" val="10003"/>
                  </a:ext>
                </a:extLst>
              </a:tr>
              <a:tr h="128915">
                <a:tc>
                  <a:txBody>
                    <a:bodyPr/>
                    <a:lstStyle/>
                    <a:p>
                      <a:pPr marL="261620" indent="-214629">
                        <a:lnSpc>
                          <a:spcPct val="100000"/>
                        </a:lnSpc>
                        <a:spcBef>
                          <a:spcPts val="630"/>
                        </a:spcBef>
                        <a:buChar char="•"/>
                        <a:tabLst>
                          <a:tab pos="261620" algn="l"/>
                        </a:tabLst>
                      </a:pPr>
                      <a:endParaRPr sz="1200" dirty="0">
                        <a:latin typeface="Arial"/>
                        <a:cs typeface="Arial"/>
                      </a:endParaRPr>
                    </a:p>
                  </a:txBody>
                  <a:tcPr marL="0" marR="0" marT="80010" marB="0">
                    <a:solidFill>
                      <a:srgbClr val="EFF9FE"/>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f15ea92-d665-4eb4-91e3-7ae34e5e038a">
      <Terms xmlns="http://schemas.microsoft.com/office/infopath/2007/PartnerControls"/>
    </lcf76f155ced4ddcb4097134ff3c332f>
    <TaxCatchAll xmlns="b695005b-d803-47f4-974f-abac8cfe93b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2E7C39-45AC-40B5-B987-3797633EEB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336E7B-49C7-47B4-8C91-AC36CF4C6995}">
  <ds:schemaRefs>
    <ds:schemaRef ds:uri="http://schemas.microsoft.com/office/2006/documentManagement/types"/>
    <ds:schemaRef ds:uri="b695005b-d803-47f4-974f-abac8cfe93be"/>
    <ds:schemaRef ds:uri="http://schemas.openxmlformats.org/package/2006/metadata/core-properties"/>
    <ds:schemaRef ds:uri="ef15ea92-d665-4eb4-91e3-7ae34e5e038a"/>
    <ds:schemaRef ds:uri="http://purl.org/dc/elements/1.1/"/>
    <ds:schemaRef ds:uri="http://schemas.microsoft.com/office/infopath/2007/PartnerControls"/>
    <ds:schemaRef ds:uri="http://purl.org/dc/dcmitype/"/>
    <ds:schemaRef ds:uri="http://purl.org/dc/terms/"/>
    <ds:schemaRef ds:uri="http://www.w3.org/XML/1998/namespace"/>
    <ds:schemaRef ds:uri="http://schemas.microsoft.com/office/2006/metadata/properties"/>
  </ds:schemaRefs>
</ds:datastoreItem>
</file>

<file path=customXml/itemProps3.xml><?xml version="1.0" encoding="utf-8"?>
<ds:datastoreItem xmlns:ds="http://schemas.openxmlformats.org/officeDocument/2006/customXml" ds:itemID="{6F764EFD-F649-4551-8E9F-E4858F0B3A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TotalTime>
  <Words>751</Words>
  <Application>Microsoft Office PowerPoint</Application>
  <PresentationFormat>Widescreen</PresentationFormat>
  <Paragraphs>133</Paragraphs>
  <Slides>10</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Arial Black</vt:lpstr>
      <vt:lpstr>Calibri</vt:lpstr>
      <vt:lpstr>Times New Roman</vt:lpstr>
      <vt:lpstr>Wingdings</vt:lpstr>
      <vt:lpstr>Office Theme</vt:lpstr>
      <vt:lpstr>CAREER</vt:lpstr>
      <vt:lpstr>LESSON</vt:lpstr>
      <vt:lpstr>EMPLOYER</vt:lpstr>
      <vt:lpstr>Mix and Match</vt:lpstr>
      <vt:lpstr>PowerPoint Presentation</vt:lpstr>
      <vt:lpstr>BALANCING…..</vt:lpstr>
      <vt:lpstr>PowerPoint Presentation</vt:lpstr>
      <vt:lpstr>Scheduling</vt:lpstr>
      <vt:lpstr>REFLECT</vt:lpstr>
      <vt:lpstr>MANUFACTURE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Quinn Sunderland</dc:creator>
  <cp:lastModifiedBy>Quinn Sunderland</cp:lastModifiedBy>
  <cp:revision>12</cp:revision>
  <dcterms:created xsi:type="dcterms:W3CDTF">2025-01-30T06:32:33Z</dcterms:created>
  <dcterms:modified xsi:type="dcterms:W3CDTF">2025-08-08T04:15:50Z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2025-01-30T00:00:00Z</vt:filetime>
  </property>
  <property fmtid="{D5CDD505-2E9C-101B-9397-08002B2CF9AE}" pid="3" name="Creator">
    <vt:lpwstr>Adobe InDesign 20.1 (Macintosh)</vt:lpwstr>
  </property>
  <property fmtid="{D5CDD505-2E9C-101B-9397-08002B2CF9AE}" pid="4" name="LastSaved">
    <vt:filetime>2025-01-30T00:00:00Z</vt:filetime>
  </property>
  <property fmtid="{D5CDD505-2E9C-101B-9397-08002B2CF9AE}" pid="5" name="Producer">
    <vt:lpwstr>Adobe PDF Library 17.0</vt:lpwstr>
  </property>
  <property fmtid="{D5CDD505-2E9C-101B-9397-08002B2CF9AE}" pid="6" name="MSIP_Label_defa4170-0d19-0005-0004-bc88714345d2_Enabled">
    <vt:lpwstr>true</vt:lpwstr>
  </property>
  <property fmtid="{D5CDD505-2E9C-101B-9397-08002B2CF9AE}" pid="7" name="MSIP_Label_defa4170-0d19-0005-0004-bc88714345d2_SetDate">
    <vt:lpwstr>2025-01-30T07:09:32Z</vt:lpwstr>
  </property>
  <property fmtid="{D5CDD505-2E9C-101B-9397-08002B2CF9AE}" pid="8" name="MSIP_Label_defa4170-0d19-0005-0004-bc88714345d2_Method">
    <vt:lpwstr>Standard</vt:lpwstr>
  </property>
  <property fmtid="{D5CDD505-2E9C-101B-9397-08002B2CF9AE}" pid="9" name="MSIP_Label_defa4170-0d19-0005-0004-bc88714345d2_Name">
    <vt:lpwstr>defa4170-0d19-0005-0004-bc88714345d2</vt:lpwstr>
  </property>
  <property fmtid="{D5CDD505-2E9C-101B-9397-08002B2CF9AE}" pid="10" name="MSIP_Label_defa4170-0d19-0005-0004-bc88714345d2_SiteId">
    <vt:lpwstr>c5ccd573-ff69-4ff8-ada6-359bd6300982</vt:lpwstr>
  </property>
  <property fmtid="{D5CDD505-2E9C-101B-9397-08002B2CF9AE}" pid="11" name="MSIP_Label_defa4170-0d19-0005-0004-bc88714345d2_ActionId">
    <vt:lpwstr>39d46386-8429-4171-8ba9-8516d1a25352</vt:lpwstr>
  </property>
  <property fmtid="{D5CDD505-2E9C-101B-9397-08002B2CF9AE}" pid="12" name="MSIP_Label_defa4170-0d19-0005-0004-bc88714345d2_ContentBits">
    <vt:lpwstr>0</vt:lpwstr>
  </property>
  <property fmtid="{D5CDD505-2E9C-101B-9397-08002B2CF9AE}" pid="13" name="ContentTypeId">
    <vt:lpwstr>0x0101006E3F2482381A214485F148E738AE1B9A</vt:lpwstr>
  </property>
  <property fmtid="{D5CDD505-2E9C-101B-9397-08002B2CF9AE}" pid="14" name="MediaServiceImageTags">
    <vt:lpwstr/>
  </property>
</Properties>
</file>