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28"/>
  </p:notesMasterIdLst>
  <p:handoutMasterIdLst>
    <p:handoutMasterId r:id="rId29"/>
  </p:handoutMasterIdLst>
  <p:sldIdLst>
    <p:sldId id="335" r:id="rId5"/>
    <p:sldId id="305" r:id="rId6"/>
    <p:sldId id="328" r:id="rId7"/>
    <p:sldId id="312" r:id="rId8"/>
    <p:sldId id="313" r:id="rId9"/>
    <p:sldId id="331" r:id="rId10"/>
    <p:sldId id="314" r:id="rId11"/>
    <p:sldId id="332" r:id="rId12"/>
    <p:sldId id="315" r:id="rId13"/>
    <p:sldId id="334" r:id="rId14"/>
    <p:sldId id="316" r:id="rId15"/>
    <p:sldId id="317" r:id="rId16"/>
    <p:sldId id="318" r:id="rId17"/>
    <p:sldId id="320" r:id="rId18"/>
    <p:sldId id="321" r:id="rId19"/>
    <p:sldId id="322" r:id="rId20"/>
    <p:sldId id="323" r:id="rId21"/>
    <p:sldId id="324" r:id="rId22"/>
    <p:sldId id="325" r:id="rId23"/>
    <p:sldId id="333" r:id="rId24"/>
    <p:sldId id="431" r:id="rId25"/>
    <p:sldId id="327" r:id="rId26"/>
    <p:sldId id="430"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B2EDD9-7189-414E-9C17-A4BB7930122A}" v="1" dt="2026-02-03T04:53:47.388"/>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5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AD21BB3E-8152-C255-B33B-31CC57032C45}"/>
    <pc:docChg chg="modSld">
      <pc:chgData name="Nathan Edwards" userId="S::nathan.edwards@msq.org.au::4f1aa8b7-5741-4991-b3ff-2e43d7114403" providerId="AD" clId="Web-{AD21BB3E-8152-C255-B33B-31CC57032C45}" dt="2026-01-08T22:16:12.989" v="36"/>
      <pc:docMkLst>
        <pc:docMk/>
      </pc:docMkLst>
      <pc:sldChg chg="modSp">
        <pc:chgData name="Nathan Edwards" userId="S::nathan.edwards@msq.org.au::4f1aa8b7-5741-4991-b3ff-2e43d7114403" providerId="AD" clId="Web-{AD21BB3E-8152-C255-B33B-31CC57032C45}" dt="2026-01-08T22:15:53.223" v="30" actId="1076"/>
        <pc:sldMkLst>
          <pc:docMk/>
          <pc:sldMk cId="716582902" sldId="317"/>
        </pc:sldMkLst>
        <pc:spChg chg="mod">
          <ac:chgData name="Nathan Edwards" userId="S::nathan.edwards@msq.org.au::4f1aa8b7-5741-4991-b3ff-2e43d7114403" providerId="AD" clId="Web-{AD21BB3E-8152-C255-B33B-31CC57032C45}" dt="2026-01-08T22:15:53.223" v="30" actId="1076"/>
          <ac:spMkLst>
            <pc:docMk/>
            <pc:sldMk cId="716582902" sldId="317"/>
            <ac:spMk id="16" creationId="{F2587A45-DF45-E110-1B1B-E65644E51A13}"/>
          </ac:spMkLst>
        </pc:spChg>
      </pc:sldChg>
      <pc:sldChg chg="modSp">
        <pc:chgData name="Nathan Edwards" userId="S::nathan.edwards@msq.org.au::4f1aa8b7-5741-4991-b3ff-2e43d7114403" providerId="AD" clId="Web-{AD21BB3E-8152-C255-B33B-31CC57032C45}" dt="2026-01-08T22:15:14.848" v="12"/>
        <pc:sldMkLst>
          <pc:docMk/>
          <pc:sldMk cId="3522609135" sldId="332"/>
        </pc:sldMkLst>
        <pc:graphicFrameChg chg="mod modGraphic">
          <ac:chgData name="Nathan Edwards" userId="S::nathan.edwards@msq.org.au::4f1aa8b7-5741-4991-b3ff-2e43d7114403" providerId="AD" clId="Web-{AD21BB3E-8152-C255-B33B-31CC57032C45}" dt="2026-01-08T22:15:14.848" v="12"/>
          <ac:graphicFrameMkLst>
            <pc:docMk/>
            <pc:sldMk cId="3522609135" sldId="332"/>
            <ac:graphicFrameMk id="9" creationId="{B018C555-2051-B800-232E-A788B4DFEB31}"/>
          </ac:graphicFrameMkLst>
        </pc:graphicFrameChg>
      </pc:sldChg>
      <pc:sldChg chg="modSp">
        <pc:chgData name="Nathan Edwards" userId="S::nathan.edwards@msq.org.au::4f1aa8b7-5741-4991-b3ff-2e43d7114403" providerId="AD" clId="Web-{AD21BB3E-8152-C255-B33B-31CC57032C45}" dt="2026-01-08T22:16:12.989" v="36"/>
        <pc:sldMkLst>
          <pc:docMk/>
          <pc:sldMk cId="2269359996" sldId="333"/>
        </pc:sldMkLst>
        <pc:graphicFrameChg chg="mod modGraphic">
          <ac:chgData name="Nathan Edwards" userId="S::nathan.edwards@msq.org.au::4f1aa8b7-5741-4991-b3ff-2e43d7114403" providerId="AD" clId="Web-{AD21BB3E-8152-C255-B33B-31CC57032C45}" dt="2026-01-08T22:16:12.989" v="36"/>
          <ac:graphicFrameMkLst>
            <pc:docMk/>
            <pc:sldMk cId="2269359996" sldId="333"/>
            <ac:graphicFrameMk id="9" creationId="{4A9F5701-008D-ECE6-CD5D-E204ED562FC7}"/>
          </ac:graphicFrameMkLst>
        </pc:graphicFrameChg>
      </pc:sldChg>
      <pc:sldChg chg="modSp">
        <pc:chgData name="Nathan Edwards" userId="S::nathan.edwards@msq.org.au::4f1aa8b7-5741-4991-b3ff-2e43d7114403" providerId="AD" clId="Web-{AD21BB3E-8152-C255-B33B-31CC57032C45}" dt="2026-01-08T22:15:37.755" v="28"/>
        <pc:sldMkLst>
          <pc:docMk/>
          <pc:sldMk cId="608056669" sldId="334"/>
        </pc:sldMkLst>
        <pc:graphicFrameChg chg="mod modGraphic">
          <ac:chgData name="Nathan Edwards" userId="S::nathan.edwards@msq.org.au::4f1aa8b7-5741-4991-b3ff-2e43d7114403" providerId="AD" clId="Web-{AD21BB3E-8152-C255-B33B-31CC57032C45}" dt="2026-01-08T22:15:37.755" v="28"/>
          <ac:graphicFrameMkLst>
            <pc:docMk/>
            <pc:sldMk cId="608056669" sldId="334"/>
            <ac:graphicFrameMk id="9" creationId="{953F2B73-9CCC-F125-DC4D-91FA69000D07}"/>
          </ac:graphicFrameMkLst>
        </pc:graphicFrameChg>
      </pc:sldChg>
    </pc:docChg>
  </pc:docChgLst>
  <pc:docChgLst>
    <pc:chgData name="Nathan Edwards" userId="S::nathan.edwards@msq.org.au::4f1aa8b7-5741-4991-b3ff-2e43d7114403" providerId="AD" clId="Web-{455159DC-BE7E-2483-3F1C-DC2FE821C829}"/>
    <pc:docChg chg="modSld">
      <pc:chgData name="Nathan Edwards" userId="S::nathan.edwards@msq.org.au::4f1aa8b7-5741-4991-b3ff-2e43d7114403" providerId="AD" clId="Web-{455159DC-BE7E-2483-3F1C-DC2FE821C829}" dt="2026-01-12T23:01:54.255" v="16" actId="20577"/>
      <pc:docMkLst>
        <pc:docMk/>
      </pc:docMkLst>
      <pc:sldChg chg="modSp">
        <pc:chgData name="Nathan Edwards" userId="S::nathan.edwards@msq.org.au::4f1aa8b7-5741-4991-b3ff-2e43d7114403" providerId="AD" clId="Web-{455159DC-BE7E-2483-3F1C-DC2FE821C829}" dt="2026-01-12T23:01:54.255" v="16" actId="20577"/>
        <pc:sldMkLst>
          <pc:docMk/>
          <pc:sldMk cId="3374106688" sldId="327"/>
        </pc:sldMkLst>
        <pc:spChg chg="mod">
          <ac:chgData name="Nathan Edwards" userId="S::nathan.edwards@msq.org.au::4f1aa8b7-5741-4991-b3ff-2e43d7114403" providerId="AD" clId="Web-{455159DC-BE7E-2483-3F1C-DC2FE821C829}" dt="2026-01-12T23:01:54.255" v="16" actId="20577"/>
          <ac:spMkLst>
            <pc:docMk/>
            <pc:sldMk cId="3374106688" sldId="327"/>
            <ac:spMk id="28" creationId="{DD043FE4-814E-D402-4851-AB4149F8AB00}"/>
          </ac:spMkLst>
        </pc:spChg>
      </pc:sldChg>
    </pc:docChg>
  </pc:docChgLst>
  <pc:docChgLst>
    <pc:chgData name="Nathan Edwards" userId="4f1aa8b7-5741-4991-b3ff-2e43d7114403" providerId="ADAL" clId="{20E823E2-E6CC-4BBC-B549-F0883863C698}"/>
    <pc:docChg chg="undo custSel addSld delSld modSld sldOrd">
      <pc:chgData name="Nathan Edwards" userId="4f1aa8b7-5741-4991-b3ff-2e43d7114403" providerId="ADAL" clId="{20E823E2-E6CC-4BBC-B549-F0883863C698}" dt="2026-02-03T04:57:59.041" v="1771" actId="113"/>
      <pc:docMkLst>
        <pc:docMk/>
      </pc:docMkLst>
      <pc:sldChg chg="modSp add mod">
        <pc:chgData name="Nathan Edwards" userId="4f1aa8b7-5741-4991-b3ff-2e43d7114403" providerId="ADAL" clId="{20E823E2-E6CC-4BBC-B549-F0883863C698}" dt="2026-01-22T23:51:46.005" v="1105" actId="20577"/>
        <pc:sldMkLst>
          <pc:docMk/>
          <pc:sldMk cId="1732252631" sldId="430"/>
        </pc:sldMkLst>
        <pc:spChg chg="mod">
          <ac:chgData name="Nathan Edwards" userId="4f1aa8b7-5741-4991-b3ff-2e43d7114403" providerId="ADAL" clId="{20E823E2-E6CC-4BBC-B549-F0883863C698}" dt="2026-01-22T23:23:11.421" v="1098" actId="20577"/>
          <ac:spMkLst>
            <pc:docMk/>
            <pc:sldMk cId="1732252631" sldId="430"/>
            <ac:spMk id="18" creationId="{78B22DD5-3B71-E9FE-C63B-F23DE79B4F0C}"/>
          </ac:spMkLst>
        </pc:spChg>
        <pc:spChg chg="mod">
          <ac:chgData name="Nathan Edwards" userId="4f1aa8b7-5741-4991-b3ff-2e43d7114403" providerId="ADAL" clId="{20E823E2-E6CC-4BBC-B549-F0883863C698}" dt="2026-01-22T23:51:46.005" v="1105" actId="20577"/>
          <ac:spMkLst>
            <pc:docMk/>
            <pc:sldMk cId="1732252631" sldId="430"/>
            <ac:spMk id="36" creationId="{A6A1CEB0-CC15-3B36-37E9-0B74275127BB}"/>
          </ac:spMkLst>
        </pc:spChg>
      </pc:sldChg>
      <pc:sldChg chg="addSp delSp modSp new mod ord modAnim">
        <pc:chgData name="Nathan Edwards" userId="4f1aa8b7-5741-4991-b3ff-2e43d7114403" providerId="ADAL" clId="{20E823E2-E6CC-4BBC-B549-F0883863C698}" dt="2026-02-03T04:57:59.041" v="1771" actId="113"/>
        <pc:sldMkLst>
          <pc:docMk/>
          <pc:sldMk cId="1364296483" sldId="431"/>
        </pc:sldMkLst>
        <pc:spChg chg="del">
          <ac:chgData name="Nathan Edwards" userId="4f1aa8b7-5741-4991-b3ff-2e43d7114403" providerId="ADAL" clId="{20E823E2-E6CC-4BBC-B549-F0883863C698}" dt="2026-02-03T04:53:47.388" v="1107"/>
          <ac:spMkLst>
            <pc:docMk/>
            <pc:sldMk cId="1364296483" sldId="431"/>
            <ac:spMk id="2" creationId="{D65D75DD-4728-16DE-D85B-8C9D4DF5B7C6}"/>
          </ac:spMkLst>
        </pc:spChg>
        <pc:spChg chg="del">
          <ac:chgData name="Nathan Edwards" userId="4f1aa8b7-5741-4991-b3ff-2e43d7114403" providerId="ADAL" clId="{20E823E2-E6CC-4BBC-B549-F0883863C698}" dt="2026-02-03T04:55:06.168" v="1192" actId="478"/>
          <ac:spMkLst>
            <pc:docMk/>
            <pc:sldMk cId="1364296483" sldId="431"/>
            <ac:spMk id="3" creationId="{EEF7E7B3-E14F-1A29-DAD1-6BBD99C41297}"/>
          </ac:spMkLst>
        </pc:spChg>
        <pc:spChg chg="mod">
          <ac:chgData name="Nathan Edwards" userId="4f1aa8b7-5741-4991-b3ff-2e43d7114403" providerId="ADAL" clId="{20E823E2-E6CC-4BBC-B549-F0883863C698}" dt="2026-02-03T04:57:59.041" v="1771" actId="113"/>
          <ac:spMkLst>
            <pc:docMk/>
            <pc:sldMk cId="1364296483" sldId="431"/>
            <ac:spMk id="4" creationId="{E1F8AC20-CB38-AF44-0199-41909611F66D}"/>
          </ac:spMkLst>
        </pc:spChg>
        <pc:spChg chg="mod">
          <ac:chgData name="Nathan Edwards" userId="4f1aa8b7-5741-4991-b3ff-2e43d7114403" providerId="ADAL" clId="{20E823E2-E6CC-4BBC-B549-F0883863C698}" dt="2026-02-03T04:54:50.146" v="1147" actId="20577"/>
          <ac:spMkLst>
            <pc:docMk/>
            <pc:sldMk cId="1364296483" sldId="431"/>
            <ac:spMk id="5" creationId="{FCB1C878-9B0B-5A13-B1AF-B5C30D88F299}"/>
          </ac:spMkLst>
        </pc:spChg>
        <pc:spChg chg="mod">
          <ac:chgData name="Nathan Edwards" userId="4f1aa8b7-5741-4991-b3ff-2e43d7114403" providerId="ADAL" clId="{20E823E2-E6CC-4BBC-B549-F0883863C698}" dt="2026-02-03T04:55:02.698" v="1191" actId="20577"/>
          <ac:spMkLst>
            <pc:docMk/>
            <pc:sldMk cId="1364296483" sldId="431"/>
            <ac:spMk id="6" creationId="{0CD42A39-A568-0C06-1525-36854475B879}"/>
          </ac:spMkLst>
        </pc:spChg>
        <pc:picChg chg="add mod">
          <ac:chgData name="Nathan Edwards" userId="4f1aa8b7-5741-4991-b3ff-2e43d7114403" providerId="ADAL" clId="{20E823E2-E6CC-4BBC-B549-F0883863C698}" dt="2026-02-03T04:53:51.659" v="1109" actId="1076"/>
          <ac:picMkLst>
            <pc:docMk/>
            <pc:sldMk cId="1364296483" sldId="431"/>
            <ac:picMk id="7" creationId="{7DE79B24-C3A2-856E-5F6C-1779EA81BAFA}"/>
          </ac:picMkLst>
        </pc:picChg>
      </pc:sldChg>
    </pc:docChg>
  </pc:docChgLst>
  <pc:docChgLst>
    <pc:chgData name="Nathan Edwards" userId="S::nathan.edwards@msq.org.au::4f1aa8b7-5741-4991-b3ff-2e43d7114403" providerId="AD" clId="Web-{8E6196D4-AC42-6A69-5106-A1BDACBD916E}"/>
    <pc:docChg chg="modSld">
      <pc:chgData name="Nathan Edwards" userId="S::nathan.edwards@msq.org.au::4f1aa8b7-5741-4991-b3ff-2e43d7114403" providerId="AD" clId="Web-{8E6196D4-AC42-6A69-5106-A1BDACBD916E}" dt="2026-01-12T22:23:29.041" v="0" actId="1076"/>
      <pc:docMkLst>
        <pc:docMk/>
      </pc:docMkLst>
      <pc:sldChg chg="modSp">
        <pc:chgData name="Nathan Edwards" userId="S::nathan.edwards@msq.org.au::4f1aa8b7-5741-4991-b3ff-2e43d7114403" providerId="AD" clId="Web-{8E6196D4-AC42-6A69-5106-A1BDACBD916E}" dt="2026-01-12T22:23:29.041" v="0" actId="1076"/>
        <pc:sldMkLst>
          <pc:docMk/>
          <pc:sldMk cId="3110770374" sldId="305"/>
        </pc:sldMkLst>
        <pc:spChg chg="mod">
          <ac:chgData name="Nathan Edwards" userId="S::nathan.edwards@msq.org.au::4f1aa8b7-5741-4991-b3ff-2e43d7114403" providerId="AD" clId="Web-{8E6196D4-AC42-6A69-5106-A1BDACBD916E}" dt="2026-01-12T22:23:29.041" v="0" actId="1076"/>
          <ac:spMkLst>
            <pc:docMk/>
            <pc:sldMk cId="3110770374" sldId="305"/>
            <ac:spMk id="30" creationId="{043F7054-8321-DBDA-E6AB-07C5F9D4578F}"/>
          </ac:spMkLst>
        </pc:spChg>
      </pc:sldChg>
    </pc:docChg>
  </pc:docChgLst>
  <pc:docChgLst>
    <pc:chgData name="Nathan Edwards" userId="S::nathan.edwards@msq.org.au::4f1aa8b7-5741-4991-b3ff-2e43d7114403" providerId="AD" clId="Web-{754DF4AD-CF03-6281-465D-0536FDBB41A3}"/>
    <pc:docChg chg="modSld">
      <pc:chgData name="Nathan Edwards" userId="S::nathan.edwards@msq.org.au::4f1aa8b7-5741-4991-b3ff-2e43d7114403" providerId="AD" clId="Web-{754DF4AD-CF03-6281-465D-0536FDBB41A3}" dt="2026-01-22T23:50:58.227" v="6" actId="20577"/>
      <pc:docMkLst>
        <pc:docMk/>
      </pc:docMkLst>
      <pc:sldChg chg="modSp">
        <pc:chgData name="Nathan Edwards" userId="S::nathan.edwards@msq.org.au::4f1aa8b7-5741-4991-b3ff-2e43d7114403" providerId="AD" clId="Web-{754DF4AD-CF03-6281-465D-0536FDBB41A3}" dt="2026-01-22T23:50:58.227" v="6" actId="20577"/>
        <pc:sldMkLst>
          <pc:docMk/>
          <pc:sldMk cId="1732252631" sldId="430"/>
        </pc:sldMkLst>
        <pc:spChg chg="mod">
          <ac:chgData name="Nathan Edwards" userId="S::nathan.edwards@msq.org.au::4f1aa8b7-5741-4991-b3ff-2e43d7114403" providerId="AD" clId="Web-{754DF4AD-CF03-6281-465D-0536FDBB41A3}" dt="2026-01-22T23:50:58.227" v="6" actId="20577"/>
          <ac:spMkLst>
            <pc:docMk/>
            <pc:sldMk cId="1732252631" sldId="430"/>
            <ac:spMk id="36" creationId="{A6A1CEB0-CC15-3B36-37E9-0B74275127BB}"/>
          </ac:spMkLst>
        </pc:spChg>
      </pc:sldChg>
    </pc:docChg>
  </pc:docChgLst>
  <pc:docChgLst>
    <pc:chgData name="Renee Dickens" userId="41aaf39a-ae07-4d0c-94a4-8c4aca9d6d4f" providerId="ADAL" clId="{001D7FCF-CFD3-4FF0-947F-DD9E67F864D7}"/>
    <pc:docChg chg="undo custSel modSld">
      <pc:chgData name="Renee Dickens" userId="41aaf39a-ae07-4d0c-94a4-8c4aca9d6d4f" providerId="ADAL" clId="{001D7FCF-CFD3-4FF0-947F-DD9E67F864D7}" dt="2026-01-07T05:41:54.431" v="57" actId="20577"/>
      <pc:docMkLst>
        <pc:docMk/>
      </pc:docMkLst>
      <pc:sldChg chg="modSp mod">
        <pc:chgData name="Renee Dickens" userId="41aaf39a-ae07-4d0c-94a4-8c4aca9d6d4f" providerId="ADAL" clId="{001D7FCF-CFD3-4FF0-947F-DD9E67F864D7}" dt="2026-01-07T02:22:13.210" v="2" actId="20577"/>
        <pc:sldMkLst>
          <pc:docMk/>
          <pc:sldMk cId="564921851" sldId="312"/>
        </pc:sldMkLst>
        <pc:graphicFrameChg chg="modGraphic">
          <ac:chgData name="Renee Dickens" userId="41aaf39a-ae07-4d0c-94a4-8c4aca9d6d4f" providerId="ADAL" clId="{001D7FCF-CFD3-4FF0-947F-DD9E67F864D7}" dt="2026-01-07T02:22:13.210" v="2" actId="20577"/>
          <ac:graphicFrameMkLst>
            <pc:docMk/>
            <pc:sldMk cId="564921851" sldId="312"/>
            <ac:graphicFrameMk id="2" creationId="{C1AACCD6-CF1D-8D08-302D-3D4C0BE42962}"/>
          </ac:graphicFrameMkLst>
        </pc:graphicFrameChg>
      </pc:sldChg>
      <pc:sldChg chg="modSp mod">
        <pc:chgData name="Renee Dickens" userId="41aaf39a-ae07-4d0c-94a4-8c4aca9d6d4f" providerId="ADAL" clId="{001D7FCF-CFD3-4FF0-947F-DD9E67F864D7}" dt="2026-01-07T02:23:45.173" v="7" actId="20577"/>
        <pc:sldMkLst>
          <pc:docMk/>
          <pc:sldMk cId="239836303" sldId="313"/>
        </pc:sldMkLst>
        <pc:graphicFrameChg chg="modGraphic">
          <ac:chgData name="Renee Dickens" userId="41aaf39a-ae07-4d0c-94a4-8c4aca9d6d4f" providerId="ADAL" clId="{001D7FCF-CFD3-4FF0-947F-DD9E67F864D7}" dt="2026-01-07T02:23:45.173" v="7" actId="20577"/>
          <ac:graphicFrameMkLst>
            <pc:docMk/>
            <pc:sldMk cId="239836303" sldId="313"/>
            <ac:graphicFrameMk id="8" creationId="{BF1D2905-BBFD-5E1D-649D-6C036AAD40A5}"/>
          </ac:graphicFrameMkLst>
        </pc:graphicFrameChg>
      </pc:sldChg>
      <pc:sldChg chg="modSp mod">
        <pc:chgData name="Renee Dickens" userId="41aaf39a-ae07-4d0c-94a4-8c4aca9d6d4f" providerId="ADAL" clId="{001D7FCF-CFD3-4FF0-947F-DD9E67F864D7}" dt="2026-01-07T02:28:30.222" v="23" actId="20577"/>
        <pc:sldMkLst>
          <pc:docMk/>
          <pc:sldMk cId="1574511878" sldId="314"/>
        </pc:sldMkLst>
        <pc:spChg chg="mod">
          <ac:chgData name="Renee Dickens" userId="41aaf39a-ae07-4d0c-94a4-8c4aca9d6d4f" providerId="ADAL" clId="{001D7FCF-CFD3-4FF0-947F-DD9E67F864D7}" dt="2026-01-07T02:24:52.035" v="9" actId="207"/>
          <ac:spMkLst>
            <pc:docMk/>
            <pc:sldMk cId="1574511878" sldId="314"/>
            <ac:spMk id="7" creationId="{91245887-3962-3F1D-69F3-0B527BC1BC54}"/>
          </ac:spMkLst>
        </pc:spChg>
        <pc:spChg chg="mod">
          <ac:chgData name="Renee Dickens" userId="41aaf39a-ae07-4d0c-94a4-8c4aca9d6d4f" providerId="ADAL" clId="{001D7FCF-CFD3-4FF0-947F-DD9E67F864D7}" dt="2026-01-07T02:26:16.741" v="15" actId="20577"/>
          <ac:spMkLst>
            <pc:docMk/>
            <pc:sldMk cId="1574511878" sldId="314"/>
            <ac:spMk id="37" creationId="{686E26D5-E496-9382-3726-46FCAC23CBF2}"/>
          </ac:spMkLst>
        </pc:spChg>
        <pc:spChg chg="mod">
          <ac:chgData name="Renee Dickens" userId="41aaf39a-ae07-4d0c-94a4-8c4aca9d6d4f" providerId="ADAL" clId="{001D7FCF-CFD3-4FF0-947F-DD9E67F864D7}" dt="2026-01-07T02:26:55.903" v="18" actId="20577"/>
          <ac:spMkLst>
            <pc:docMk/>
            <pc:sldMk cId="1574511878" sldId="314"/>
            <ac:spMk id="39" creationId="{4E893F6F-C369-2C76-B4D8-BB39CAADFB3F}"/>
          </ac:spMkLst>
        </pc:spChg>
        <pc:spChg chg="mod">
          <ac:chgData name="Renee Dickens" userId="41aaf39a-ae07-4d0c-94a4-8c4aca9d6d4f" providerId="ADAL" clId="{001D7FCF-CFD3-4FF0-947F-DD9E67F864D7}" dt="2026-01-07T02:26:45.868" v="16" actId="20577"/>
          <ac:spMkLst>
            <pc:docMk/>
            <pc:sldMk cId="1574511878" sldId="314"/>
            <ac:spMk id="44" creationId="{01A9CEEC-98AD-5D9E-C406-3FD163E6F300}"/>
          </ac:spMkLst>
        </pc:spChg>
        <pc:spChg chg="mod">
          <ac:chgData name="Renee Dickens" userId="41aaf39a-ae07-4d0c-94a4-8c4aca9d6d4f" providerId="ADAL" clId="{001D7FCF-CFD3-4FF0-947F-DD9E67F864D7}" dt="2026-01-07T02:26:49.612" v="17" actId="20577"/>
          <ac:spMkLst>
            <pc:docMk/>
            <pc:sldMk cId="1574511878" sldId="314"/>
            <ac:spMk id="45" creationId="{58AA42B3-F416-9EA3-1852-F9A2D20D4575}"/>
          </ac:spMkLst>
        </pc:spChg>
        <pc:spChg chg="mod">
          <ac:chgData name="Renee Dickens" userId="41aaf39a-ae07-4d0c-94a4-8c4aca9d6d4f" providerId="ADAL" clId="{001D7FCF-CFD3-4FF0-947F-DD9E67F864D7}" dt="2026-01-07T02:27:05.747" v="19" actId="20577"/>
          <ac:spMkLst>
            <pc:docMk/>
            <pc:sldMk cId="1574511878" sldId="314"/>
            <ac:spMk id="48" creationId="{60837BC7-18BC-5EBC-856D-5D864838190E}"/>
          </ac:spMkLst>
        </pc:spChg>
        <pc:spChg chg="mod">
          <ac:chgData name="Renee Dickens" userId="41aaf39a-ae07-4d0c-94a4-8c4aca9d6d4f" providerId="ADAL" clId="{001D7FCF-CFD3-4FF0-947F-DD9E67F864D7}" dt="2026-01-07T02:28:30.222" v="23" actId="20577"/>
          <ac:spMkLst>
            <pc:docMk/>
            <pc:sldMk cId="1574511878" sldId="314"/>
            <ac:spMk id="52" creationId="{966DD2B1-9794-50F4-D98D-3A71AB1AF427}"/>
          </ac:spMkLst>
        </pc:spChg>
        <pc:spChg chg="mod">
          <ac:chgData name="Renee Dickens" userId="41aaf39a-ae07-4d0c-94a4-8c4aca9d6d4f" providerId="ADAL" clId="{001D7FCF-CFD3-4FF0-947F-DD9E67F864D7}" dt="2026-01-07T02:28:20.847" v="21" actId="1076"/>
          <ac:spMkLst>
            <pc:docMk/>
            <pc:sldMk cId="1574511878" sldId="314"/>
            <ac:spMk id="53" creationId="{EF1E6180-5799-923A-BAAC-80078141D19B}"/>
          </ac:spMkLst>
        </pc:spChg>
        <pc:spChg chg="mod">
          <ac:chgData name="Renee Dickens" userId="41aaf39a-ae07-4d0c-94a4-8c4aca9d6d4f" providerId="ADAL" clId="{001D7FCF-CFD3-4FF0-947F-DD9E67F864D7}" dt="2026-01-07T02:28:24.326" v="22" actId="1076"/>
          <ac:spMkLst>
            <pc:docMk/>
            <pc:sldMk cId="1574511878" sldId="314"/>
            <ac:spMk id="54" creationId="{C9600D89-106F-C48F-4843-382BFB58E812}"/>
          </ac:spMkLst>
        </pc:spChg>
      </pc:sldChg>
      <pc:sldChg chg="modSp mod">
        <pc:chgData name="Renee Dickens" userId="41aaf39a-ae07-4d0c-94a4-8c4aca9d6d4f" providerId="ADAL" clId="{001D7FCF-CFD3-4FF0-947F-DD9E67F864D7}" dt="2026-01-07T05:29:33.428" v="29" actId="207"/>
        <pc:sldMkLst>
          <pc:docMk/>
          <pc:sldMk cId="1005650484" sldId="315"/>
        </pc:sldMkLst>
        <pc:spChg chg="mod">
          <ac:chgData name="Renee Dickens" userId="41aaf39a-ae07-4d0c-94a4-8c4aca9d6d4f" providerId="ADAL" clId="{001D7FCF-CFD3-4FF0-947F-DD9E67F864D7}" dt="2026-01-07T05:29:33.428" v="29" actId="207"/>
          <ac:spMkLst>
            <pc:docMk/>
            <pc:sldMk cId="1005650484" sldId="315"/>
            <ac:spMk id="15" creationId="{CEEA5D8C-1546-B487-312D-08F57C22FD4F}"/>
          </ac:spMkLst>
        </pc:spChg>
      </pc:sldChg>
      <pc:sldChg chg="modSp mod">
        <pc:chgData name="Renee Dickens" userId="41aaf39a-ae07-4d0c-94a4-8c4aca9d6d4f" providerId="ADAL" clId="{001D7FCF-CFD3-4FF0-947F-DD9E67F864D7}" dt="2026-01-07T05:31:14.866" v="33" actId="207"/>
        <pc:sldMkLst>
          <pc:docMk/>
          <pc:sldMk cId="115378525" sldId="316"/>
        </pc:sldMkLst>
        <pc:spChg chg="mod">
          <ac:chgData name="Renee Dickens" userId="41aaf39a-ae07-4d0c-94a4-8c4aca9d6d4f" providerId="ADAL" clId="{001D7FCF-CFD3-4FF0-947F-DD9E67F864D7}" dt="2026-01-07T05:31:14.866" v="33" actId="207"/>
          <ac:spMkLst>
            <pc:docMk/>
            <pc:sldMk cId="115378525" sldId="316"/>
            <ac:spMk id="15" creationId="{5CEF0ABD-F631-B932-2436-4357CC2C0410}"/>
          </ac:spMkLst>
        </pc:spChg>
      </pc:sldChg>
      <pc:sldChg chg="modSp mod">
        <pc:chgData name="Renee Dickens" userId="41aaf39a-ae07-4d0c-94a4-8c4aca9d6d4f" providerId="ADAL" clId="{001D7FCF-CFD3-4FF0-947F-DD9E67F864D7}" dt="2026-01-07T05:32:46.300" v="35" actId="207"/>
        <pc:sldMkLst>
          <pc:docMk/>
          <pc:sldMk cId="716582902" sldId="317"/>
        </pc:sldMkLst>
        <pc:spChg chg="mod">
          <ac:chgData name="Renee Dickens" userId="41aaf39a-ae07-4d0c-94a4-8c4aca9d6d4f" providerId="ADAL" clId="{001D7FCF-CFD3-4FF0-947F-DD9E67F864D7}" dt="2026-01-07T05:32:46.300" v="35" actId="207"/>
          <ac:spMkLst>
            <pc:docMk/>
            <pc:sldMk cId="716582902" sldId="317"/>
            <ac:spMk id="2" creationId="{68A8F46F-B245-A9F9-9FE1-9964A8AA055B}"/>
          </ac:spMkLst>
        </pc:spChg>
        <pc:spChg chg="mod">
          <ac:chgData name="Renee Dickens" userId="41aaf39a-ae07-4d0c-94a4-8c4aca9d6d4f" providerId="ADAL" clId="{001D7FCF-CFD3-4FF0-947F-DD9E67F864D7}" dt="2026-01-07T05:32:43.592" v="34" actId="207"/>
          <ac:spMkLst>
            <pc:docMk/>
            <pc:sldMk cId="716582902" sldId="317"/>
            <ac:spMk id="4" creationId="{895F42D4-79ED-0AD3-DA05-50AD86C8FB56}"/>
          </ac:spMkLst>
        </pc:spChg>
      </pc:sldChg>
      <pc:sldChg chg="modSp mod">
        <pc:chgData name="Renee Dickens" userId="41aaf39a-ae07-4d0c-94a4-8c4aca9d6d4f" providerId="ADAL" clId="{001D7FCF-CFD3-4FF0-947F-DD9E67F864D7}" dt="2026-01-07T05:33:48.261" v="37" actId="1076"/>
        <pc:sldMkLst>
          <pc:docMk/>
          <pc:sldMk cId="3908579997" sldId="318"/>
        </pc:sldMkLst>
        <pc:spChg chg="mod">
          <ac:chgData name="Renee Dickens" userId="41aaf39a-ae07-4d0c-94a4-8c4aca9d6d4f" providerId="ADAL" clId="{001D7FCF-CFD3-4FF0-947F-DD9E67F864D7}" dt="2026-01-07T05:33:42.179" v="36" actId="14100"/>
          <ac:spMkLst>
            <pc:docMk/>
            <pc:sldMk cId="3908579997" sldId="318"/>
            <ac:spMk id="9" creationId="{E1C93E20-459D-D0C6-AE58-25AA6D22D9DD}"/>
          </ac:spMkLst>
        </pc:spChg>
        <pc:graphicFrameChg chg="mod">
          <ac:chgData name="Renee Dickens" userId="41aaf39a-ae07-4d0c-94a4-8c4aca9d6d4f" providerId="ADAL" clId="{001D7FCF-CFD3-4FF0-947F-DD9E67F864D7}" dt="2026-01-07T05:33:48.261" v="37" actId="1076"/>
          <ac:graphicFrameMkLst>
            <pc:docMk/>
            <pc:sldMk cId="3908579997" sldId="318"/>
            <ac:graphicFrameMk id="3" creationId="{347F21DE-D7E4-4A0F-63C9-0CD9EE957BD5}"/>
          </ac:graphicFrameMkLst>
        </pc:graphicFrameChg>
      </pc:sldChg>
      <pc:sldChg chg="modSp mod">
        <pc:chgData name="Renee Dickens" userId="41aaf39a-ae07-4d0c-94a4-8c4aca9d6d4f" providerId="ADAL" clId="{001D7FCF-CFD3-4FF0-947F-DD9E67F864D7}" dt="2026-01-07T05:35:50.287" v="44" actId="20577"/>
        <pc:sldMkLst>
          <pc:docMk/>
          <pc:sldMk cId="233310876" sldId="320"/>
        </pc:sldMkLst>
        <pc:spChg chg="mod">
          <ac:chgData name="Renee Dickens" userId="41aaf39a-ae07-4d0c-94a4-8c4aca9d6d4f" providerId="ADAL" clId="{001D7FCF-CFD3-4FF0-947F-DD9E67F864D7}" dt="2026-01-07T05:35:50.287" v="44" actId="20577"/>
          <ac:spMkLst>
            <pc:docMk/>
            <pc:sldMk cId="233310876" sldId="320"/>
            <ac:spMk id="7" creationId="{6D01AC52-A54D-3D2D-6468-A0EF69287763}"/>
          </ac:spMkLst>
        </pc:spChg>
      </pc:sldChg>
      <pc:sldChg chg="modSp mod">
        <pc:chgData name="Renee Dickens" userId="41aaf39a-ae07-4d0c-94a4-8c4aca9d6d4f" providerId="ADAL" clId="{001D7FCF-CFD3-4FF0-947F-DD9E67F864D7}" dt="2026-01-07T05:36:32.351" v="45" actId="207"/>
        <pc:sldMkLst>
          <pc:docMk/>
          <pc:sldMk cId="418151134" sldId="321"/>
        </pc:sldMkLst>
        <pc:spChg chg="mod">
          <ac:chgData name="Renee Dickens" userId="41aaf39a-ae07-4d0c-94a4-8c4aca9d6d4f" providerId="ADAL" clId="{001D7FCF-CFD3-4FF0-947F-DD9E67F864D7}" dt="2026-01-07T05:36:32.351" v="45" actId="207"/>
          <ac:spMkLst>
            <pc:docMk/>
            <pc:sldMk cId="418151134" sldId="321"/>
            <ac:spMk id="15" creationId="{CD01D126-076D-9781-9255-F8155539092C}"/>
          </ac:spMkLst>
        </pc:spChg>
      </pc:sldChg>
      <pc:sldChg chg="modSp mod">
        <pc:chgData name="Renee Dickens" userId="41aaf39a-ae07-4d0c-94a4-8c4aca9d6d4f" providerId="ADAL" clId="{001D7FCF-CFD3-4FF0-947F-DD9E67F864D7}" dt="2026-01-07T05:37:16.365" v="48" actId="207"/>
        <pc:sldMkLst>
          <pc:docMk/>
          <pc:sldMk cId="3663775291" sldId="322"/>
        </pc:sldMkLst>
        <pc:spChg chg="mod">
          <ac:chgData name="Renee Dickens" userId="41aaf39a-ae07-4d0c-94a4-8c4aca9d6d4f" providerId="ADAL" clId="{001D7FCF-CFD3-4FF0-947F-DD9E67F864D7}" dt="2026-01-07T05:37:11.664" v="47" actId="20577"/>
          <ac:spMkLst>
            <pc:docMk/>
            <pc:sldMk cId="3663775291" sldId="322"/>
            <ac:spMk id="9" creationId="{2758D4FD-C8AF-E2B8-B108-554B8C7F8F4C}"/>
          </ac:spMkLst>
        </pc:spChg>
        <pc:spChg chg="mod">
          <ac:chgData name="Renee Dickens" userId="41aaf39a-ae07-4d0c-94a4-8c4aca9d6d4f" providerId="ADAL" clId="{001D7FCF-CFD3-4FF0-947F-DD9E67F864D7}" dt="2026-01-07T05:37:16.365" v="48" actId="207"/>
          <ac:spMkLst>
            <pc:docMk/>
            <pc:sldMk cId="3663775291" sldId="322"/>
            <ac:spMk id="15" creationId="{ED053093-7EAB-1A75-7C32-19CCA5F07D05}"/>
          </ac:spMkLst>
        </pc:spChg>
      </pc:sldChg>
      <pc:sldChg chg="modSp mod">
        <pc:chgData name="Renee Dickens" userId="41aaf39a-ae07-4d0c-94a4-8c4aca9d6d4f" providerId="ADAL" clId="{001D7FCF-CFD3-4FF0-947F-DD9E67F864D7}" dt="2026-01-07T05:38:23.320" v="49" actId="207"/>
        <pc:sldMkLst>
          <pc:docMk/>
          <pc:sldMk cId="3471967019" sldId="323"/>
        </pc:sldMkLst>
        <pc:spChg chg="mod">
          <ac:chgData name="Renee Dickens" userId="41aaf39a-ae07-4d0c-94a4-8c4aca9d6d4f" providerId="ADAL" clId="{001D7FCF-CFD3-4FF0-947F-DD9E67F864D7}" dt="2026-01-07T05:38:23.320" v="49" actId="207"/>
          <ac:spMkLst>
            <pc:docMk/>
            <pc:sldMk cId="3471967019" sldId="323"/>
            <ac:spMk id="15" creationId="{42CEF80E-F933-4BA7-45AD-6E76B8BE7C6F}"/>
          </ac:spMkLst>
        </pc:spChg>
      </pc:sldChg>
      <pc:sldChg chg="modSp mod">
        <pc:chgData name="Renee Dickens" userId="41aaf39a-ae07-4d0c-94a4-8c4aca9d6d4f" providerId="ADAL" clId="{001D7FCF-CFD3-4FF0-947F-DD9E67F864D7}" dt="2026-01-07T05:39:09.930" v="50" actId="207"/>
        <pc:sldMkLst>
          <pc:docMk/>
          <pc:sldMk cId="402005281" sldId="324"/>
        </pc:sldMkLst>
        <pc:spChg chg="mod">
          <ac:chgData name="Renee Dickens" userId="41aaf39a-ae07-4d0c-94a4-8c4aca9d6d4f" providerId="ADAL" clId="{001D7FCF-CFD3-4FF0-947F-DD9E67F864D7}" dt="2026-01-07T05:39:09.930" v="50" actId="207"/>
          <ac:spMkLst>
            <pc:docMk/>
            <pc:sldMk cId="402005281" sldId="324"/>
            <ac:spMk id="15" creationId="{F7301FCC-47EC-3482-7D1D-37BC7024A10C}"/>
          </ac:spMkLst>
        </pc:spChg>
      </pc:sldChg>
      <pc:sldChg chg="modSp mod">
        <pc:chgData name="Renee Dickens" userId="41aaf39a-ae07-4d0c-94a4-8c4aca9d6d4f" providerId="ADAL" clId="{001D7FCF-CFD3-4FF0-947F-DD9E67F864D7}" dt="2026-01-07T05:40:23.243" v="51" actId="207"/>
        <pc:sldMkLst>
          <pc:docMk/>
          <pc:sldMk cId="3607825410" sldId="325"/>
        </pc:sldMkLst>
        <pc:spChg chg="mod">
          <ac:chgData name="Renee Dickens" userId="41aaf39a-ae07-4d0c-94a4-8c4aca9d6d4f" providerId="ADAL" clId="{001D7FCF-CFD3-4FF0-947F-DD9E67F864D7}" dt="2026-01-07T05:40:23.243" v="51" actId="207"/>
          <ac:spMkLst>
            <pc:docMk/>
            <pc:sldMk cId="3607825410" sldId="325"/>
            <ac:spMk id="15" creationId="{4DE2029D-B617-EA0C-E80A-28C34EE1267D}"/>
          </ac:spMkLst>
        </pc:spChg>
      </pc:sldChg>
      <pc:sldChg chg="modSp mod">
        <pc:chgData name="Renee Dickens" userId="41aaf39a-ae07-4d0c-94a4-8c4aca9d6d4f" providerId="ADAL" clId="{001D7FCF-CFD3-4FF0-947F-DD9E67F864D7}" dt="2026-01-07T02:20:11.234" v="1" actId="207"/>
        <pc:sldMkLst>
          <pc:docMk/>
          <pc:sldMk cId="190592207" sldId="328"/>
        </pc:sldMkLst>
        <pc:spChg chg="mod">
          <ac:chgData name="Renee Dickens" userId="41aaf39a-ae07-4d0c-94a4-8c4aca9d6d4f" providerId="ADAL" clId="{001D7FCF-CFD3-4FF0-947F-DD9E67F864D7}" dt="2026-01-07T02:20:07.178" v="0" actId="207"/>
          <ac:spMkLst>
            <pc:docMk/>
            <pc:sldMk cId="190592207" sldId="328"/>
            <ac:spMk id="10" creationId="{D82E3F6D-8A2F-ADD4-A7F6-A200DB06F3C3}"/>
          </ac:spMkLst>
        </pc:spChg>
        <pc:spChg chg="mod">
          <ac:chgData name="Renee Dickens" userId="41aaf39a-ae07-4d0c-94a4-8c4aca9d6d4f" providerId="ADAL" clId="{001D7FCF-CFD3-4FF0-947F-DD9E67F864D7}" dt="2026-01-07T02:20:11.234" v="1" actId="207"/>
          <ac:spMkLst>
            <pc:docMk/>
            <pc:sldMk cId="190592207" sldId="328"/>
            <ac:spMk id="14" creationId="{CE3FEE30-F315-CF38-0A27-C5D3E7F8B1C6}"/>
          </ac:spMkLst>
        </pc:spChg>
      </pc:sldChg>
      <pc:sldChg chg="modSp mod">
        <pc:chgData name="Renee Dickens" userId="41aaf39a-ae07-4d0c-94a4-8c4aca9d6d4f" providerId="ADAL" clId="{001D7FCF-CFD3-4FF0-947F-DD9E67F864D7}" dt="2026-01-07T02:24:05.533" v="8" actId="207"/>
        <pc:sldMkLst>
          <pc:docMk/>
          <pc:sldMk cId="3250976751" sldId="331"/>
        </pc:sldMkLst>
        <pc:spChg chg="mod">
          <ac:chgData name="Renee Dickens" userId="41aaf39a-ae07-4d0c-94a4-8c4aca9d6d4f" providerId="ADAL" clId="{001D7FCF-CFD3-4FF0-947F-DD9E67F864D7}" dt="2026-01-07T02:24:05.533" v="8" actId="207"/>
          <ac:spMkLst>
            <pc:docMk/>
            <pc:sldMk cId="3250976751" sldId="331"/>
            <ac:spMk id="10" creationId="{E97A244F-0EB1-2F4F-E912-298F8D44E908}"/>
          </ac:spMkLst>
        </pc:spChg>
      </pc:sldChg>
      <pc:sldChg chg="modSp mod">
        <pc:chgData name="Renee Dickens" userId="41aaf39a-ae07-4d0c-94a4-8c4aca9d6d4f" providerId="ADAL" clId="{001D7FCF-CFD3-4FF0-947F-DD9E67F864D7}" dt="2026-01-07T02:29:00.116" v="27" actId="20577"/>
        <pc:sldMkLst>
          <pc:docMk/>
          <pc:sldMk cId="3522609135" sldId="332"/>
        </pc:sldMkLst>
        <pc:graphicFrameChg chg="modGraphic">
          <ac:chgData name="Renee Dickens" userId="41aaf39a-ae07-4d0c-94a4-8c4aca9d6d4f" providerId="ADAL" clId="{001D7FCF-CFD3-4FF0-947F-DD9E67F864D7}" dt="2026-01-07T02:29:00.116" v="27" actId="20577"/>
          <ac:graphicFrameMkLst>
            <pc:docMk/>
            <pc:sldMk cId="3522609135" sldId="332"/>
            <ac:graphicFrameMk id="9" creationId="{B018C555-2051-B800-232E-A788B4DFEB31}"/>
          </ac:graphicFrameMkLst>
        </pc:graphicFrameChg>
      </pc:sldChg>
      <pc:sldChg chg="modSp mod">
        <pc:chgData name="Renee Dickens" userId="41aaf39a-ae07-4d0c-94a4-8c4aca9d6d4f" providerId="ADAL" clId="{001D7FCF-CFD3-4FF0-947F-DD9E67F864D7}" dt="2026-01-07T05:41:54.431" v="57" actId="20577"/>
        <pc:sldMkLst>
          <pc:docMk/>
          <pc:sldMk cId="2269359996" sldId="333"/>
        </pc:sldMkLst>
        <pc:graphicFrameChg chg="modGraphic">
          <ac:chgData name="Renee Dickens" userId="41aaf39a-ae07-4d0c-94a4-8c4aca9d6d4f" providerId="ADAL" clId="{001D7FCF-CFD3-4FF0-947F-DD9E67F864D7}" dt="2026-01-07T05:41:54.431" v="57" actId="20577"/>
          <ac:graphicFrameMkLst>
            <pc:docMk/>
            <pc:sldMk cId="2269359996" sldId="333"/>
            <ac:graphicFrameMk id="9" creationId="{4A9F5701-008D-ECE6-CD5D-E204ED562FC7}"/>
          </ac:graphicFrameMkLst>
        </pc:graphicFrameChg>
      </pc:sldChg>
      <pc:sldChg chg="modSp mod">
        <pc:chgData name="Renee Dickens" userId="41aaf39a-ae07-4d0c-94a4-8c4aca9d6d4f" providerId="ADAL" clId="{001D7FCF-CFD3-4FF0-947F-DD9E67F864D7}" dt="2026-01-07T05:30:50.413" v="32" actId="20577"/>
        <pc:sldMkLst>
          <pc:docMk/>
          <pc:sldMk cId="608056669" sldId="334"/>
        </pc:sldMkLst>
        <pc:graphicFrameChg chg="modGraphic">
          <ac:chgData name="Renee Dickens" userId="41aaf39a-ae07-4d0c-94a4-8c4aca9d6d4f" providerId="ADAL" clId="{001D7FCF-CFD3-4FF0-947F-DD9E67F864D7}" dt="2026-01-07T05:30:50.413" v="32" actId="20577"/>
          <ac:graphicFrameMkLst>
            <pc:docMk/>
            <pc:sldMk cId="608056669" sldId="334"/>
            <ac:graphicFrameMk id="9" creationId="{953F2B73-9CCC-F125-DC4D-91FA69000D07}"/>
          </ac:graphicFrameMkLst>
        </pc:graphicFrameChg>
      </pc:sldChg>
    </pc:docChg>
  </pc:docChgLst>
  <pc:docChgLst>
    <pc:chgData name="Nathan Edwards" userId="S::nathan.edwards@msq.org.au::4f1aa8b7-5741-4991-b3ff-2e43d7114403" providerId="AD" clId="Web-{B714F83E-CBD1-E9A2-BCDE-D0CC5847586E}"/>
    <pc:docChg chg="modSld">
      <pc:chgData name="Nathan Edwards" userId="S::nathan.edwards@msq.org.au::4f1aa8b7-5741-4991-b3ff-2e43d7114403" providerId="AD" clId="Web-{B714F83E-CBD1-E9A2-BCDE-D0CC5847586E}" dt="2026-01-27T03:55:51.815" v="7" actId="20577"/>
      <pc:docMkLst>
        <pc:docMk/>
      </pc:docMkLst>
      <pc:sldChg chg="modSp">
        <pc:chgData name="Nathan Edwards" userId="S::nathan.edwards@msq.org.au::4f1aa8b7-5741-4991-b3ff-2e43d7114403" providerId="AD" clId="Web-{B714F83E-CBD1-E9A2-BCDE-D0CC5847586E}" dt="2026-01-27T03:55:51.815" v="7" actId="20577"/>
        <pc:sldMkLst>
          <pc:docMk/>
          <pc:sldMk cId="1732252631" sldId="430"/>
        </pc:sldMkLst>
        <pc:spChg chg="mod">
          <ac:chgData name="Nathan Edwards" userId="S::nathan.edwards@msq.org.au::4f1aa8b7-5741-4991-b3ff-2e43d7114403" providerId="AD" clId="Web-{B714F83E-CBD1-E9A2-BCDE-D0CC5847586E}" dt="2026-01-27T03:55:51.815" v="7" actId="20577"/>
          <ac:spMkLst>
            <pc:docMk/>
            <pc:sldMk cId="1732252631" sldId="430"/>
            <ac:spMk id="36" creationId="{A6A1CEB0-CC15-3B36-37E9-0B74275127B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3/02/2026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7733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04373783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341242945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1471167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82636125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8849840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345685320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06584387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69228285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95602507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03379170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91884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9" name="Picture 8" descr="A cartoon of a person with a hat and a bag of money&#10;&#10;AI-generated content may be incorrect.">
            <a:extLst>
              <a:ext uri="{FF2B5EF4-FFF2-40B4-BE49-F238E27FC236}">
                <a16:creationId xmlns:a16="http://schemas.microsoft.com/office/drawing/2014/main" id="{C9E56634-3C62-7DFD-DACE-79C9F6AB581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894707" y="4619549"/>
            <a:ext cx="2103403" cy="2119583"/>
          </a:xfrm>
          <a:prstGeom prst="rect">
            <a:avLst/>
          </a:prstGeom>
        </p:spPr>
      </p:pic>
    </p:spTree>
    <p:extLst>
      <p:ext uri="{BB962C8B-B14F-4D97-AF65-F5344CB8AC3E}">
        <p14:creationId xmlns:p14="http://schemas.microsoft.com/office/powerpoint/2010/main" val="347288064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97517482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a:prstGeom prst="rect">
            <a:avLst/>
          </a:prstGeo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a:prstGeom prst="rect">
            <a:avLst/>
          </a:prstGeo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63474673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242138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33416283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9266657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2339166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6339243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9368911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6842909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05046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08320222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1129943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prstGeom prst="rect">
            <a:avLst/>
          </a:prstGeo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7252766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1811328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4736549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4303661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5004239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1208556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prstGeom prst="rect">
            <a:avLst/>
          </a:prstGeo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prstGeom prst="rect">
            <a:avLst/>
          </a:prstGeo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prstGeom prst="rect">
            <a:avLst/>
          </a:prstGeo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7017914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7851128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341580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88129960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8154610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6681621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2617993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0456493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20034520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90496415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93705309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58254545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4900621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351385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4712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248266928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897192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prstGeom prst="rect">
            <a:avLst/>
          </a:prstGeo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07619102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2290467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87480144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prstGeom prst="rect">
            <a:avLst/>
          </a:prstGeo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96364697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71583294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26045940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72477709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25941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0930950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98112926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417360945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08292358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1034058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87320703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4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440816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2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3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3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3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EXT 3 Column Text">
    <p:bg>
      <p:bgPr>
        <a:solidFill>
          <a:schemeClr val="bg1"/>
        </a:solidFill>
        <a:effectLst/>
      </p:bgPr>
    </p:bg>
    <p:spTree>
      <p:nvGrpSpPr>
        <p:cNvPr id="1" name=""/>
        <p:cNvGrpSpPr/>
        <p:nvPr/>
      </p:nvGrpSpPr>
      <p:grpSpPr>
        <a:xfrm>
          <a:off x="0" y="0"/>
          <a:ext cx="0" cy="0"/>
          <a:chOff x="0" y="0"/>
          <a:chExt cx="0" cy="0"/>
        </a:xfrm>
      </p:grpSpPr>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8638989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1763429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2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5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8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3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57164148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3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70981734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7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23302679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34597011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942683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prstGeom prst="rect">
            <a:avLst/>
          </a:prstGeo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329553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6207906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637997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626338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229550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4324238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3714209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61241" y="608910"/>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925055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6411185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8522858" y="624947"/>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5939400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2238721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42547474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6420228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0814828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2280917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8947460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0584520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2723362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084307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5040226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8204775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1727172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9728387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1628495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9799675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prstGeom prst="rect">
            <a:avLst/>
          </a:prstGeo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prstGeom prst="rect">
            <a:avLst/>
          </a:prstGeo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prstGeom prst="rect">
            <a:avLst/>
          </a:prstGeo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907335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393969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11357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643744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78208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37983395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4551716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909921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6761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457578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905591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143991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5629807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034877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036413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72830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12192000"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9825197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319448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4113756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816304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250107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89487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611271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DA57E265-7483-8185-1D4D-7B2598E8011F}"/>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360899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0C2BB71C-148C-83CF-A787-14D52D81D82D}"/>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4690306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76F8B878-E146-85EF-631A-CE987C7A15FA}"/>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934855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21262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91348382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04162029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357203525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5216092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40058907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81677978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4077232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74463894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19597293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4741524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803809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6209547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279328371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98903812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9370352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70808961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29863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957563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58115747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6246867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66958495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prstGeom prst="rect">
            <a:avLst/>
          </a:prstGeo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1994649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98968692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2892974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295021243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87223279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243689001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prstGeom prst="rect">
            <a:avLst/>
          </a:prstGeo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96260353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8581558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a:prstGeom prst="rect">
            <a:avLst/>
          </a:prstGeo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379228885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a:prstGeom prst="rect">
            <a:avLst/>
          </a:prstGeo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5778030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a:prstGeom prst="rect">
            <a:avLst/>
          </a:prstGeom>
        </p:spPr>
        <p:txBody>
          <a:bodyPr/>
          <a:lstStyle/>
          <a:p>
            <a:r>
              <a:rPr lang="en-US"/>
              <a:t>TAG ACTIVITY ICONS FOR USE</a:t>
            </a:r>
          </a:p>
        </p:txBody>
      </p:sp>
    </p:spTree>
    <p:extLst>
      <p:ext uri="{BB962C8B-B14F-4D97-AF65-F5344CB8AC3E}">
        <p14:creationId xmlns:p14="http://schemas.microsoft.com/office/powerpoint/2010/main" val="293609012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a:prstGeom prst="rect">
            <a:avLst/>
          </a:prstGeom>
        </p:spPr>
        <p:txBody>
          <a:bodyPr/>
          <a:lstStyle/>
          <a:p>
            <a:r>
              <a:rPr lang="en-US"/>
              <a:t>TAG INSPIRATION ICONS FOR USE</a:t>
            </a:r>
          </a:p>
        </p:txBody>
      </p:sp>
    </p:spTree>
    <p:extLst>
      <p:ext uri="{BB962C8B-B14F-4D97-AF65-F5344CB8AC3E}">
        <p14:creationId xmlns:p14="http://schemas.microsoft.com/office/powerpoint/2010/main" val="1831022067"/>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theme" Target="../theme/theme1.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image" Target="../media/image1.png"/><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0" Type="http://schemas.openxmlformats.org/officeDocument/2006/relationships/slideLayout" Target="../slideLayouts/slideLayout190.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F53D358-2F27-2396-5818-BF87D91A0BA2}"/>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4" name="Text Placeholder 2">
            <a:extLst>
              <a:ext uri="{FF2B5EF4-FFF2-40B4-BE49-F238E27FC236}">
                <a16:creationId xmlns:a16="http://schemas.microsoft.com/office/drawing/2014/main" id="{E867527E-32CA-13C3-8593-FD2D2EBA4A6F}"/>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a:extLst>
              <a:ext uri="{FF2B5EF4-FFF2-40B4-BE49-F238E27FC236}">
                <a16:creationId xmlns:a16="http://schemas.microsoft.com/office/drawing/2014/main" id="{287DB634-7E9B-751F-2DBC-7F69D84ABAA0}"/>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4">
            <a:extLst>
              <a:ext uri="{FF2B5EF4-FFF2-40B4-BE49-F238E27FC236}">
                <a16:creationId xmlns:a16="http://schemas.microsoft.com/office/drawing/2014/main" id="{DB6C528A-998A-BFE9-681B-B447793A161A}"/>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7" name="Footer Placeholder 4">
            <a:extLst>
              <a:ext uri="{FF2B5EF4-FFF2-40B4-BE49-F238E27FC236}">
                <a16:creationId xmlns:a16="http://schemas.microsoft.com/office/drawing/2014/main" id="{64AB9252-1058-27AC-AA90-B5A8FA233324}"/>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11" name="Picture 10">
            <a:extLst>
              <a:ext uri="{FF2B5EF4-FFF2-40B4-BE49-F238E27FC236}">
                <a16:creationId xmlns:a16="http://schemas.microsoft.com/office/drawing/2014/main" id="{6EF7A8B2-DCC1-59FC-F3E6-528595775020}"/>
              </a:ext>
            </a:extLst>
          </p:cNvPr>
          <p:cNvPicPr>
            <a:picLocks noChangeAspect="1"/>
          </p:cNvPicPr>
          <p:nvPr userDrawn="1"/>
        </p:nvPicPr>
        <p:blipFill>
          <a:blip r:embed="rId193"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249573743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 id="2147483789" r:id="rId20"/>
    <p:sldLayoutId id="2147483790" r:id="rId21"/>
    <p:sldLayoutId id="2147483791" r:id="rId22"/>
    <p:sldLayoutId id="2147483792" r:id="rId23"/>
    <p:sldLayoutId id="2147483793" r:id="rId24"/>
    <p:sldLayoutId id="2147483794" r:id="rId25"/>
    <p:sldLayoutId id="2147483795" r:id="rId26"/>
    <p:sldLayoutId id="2147483796" r:id="rId27"/>
    <p:sldLayoutId id="2147483797" r:id="rId28"/>
    <p:sldLayoutId id="2147483798" r:id="rId29"/>
    <p:sldLayoutId id="2147483799" r:id="rId30"/>
    <p:sldLayoutId id="2147483800" r:id="rId31"/>
    <p:sldLayoutId id="2147483801" r:id="rId32"/>
    <p:sldLayoutId id="2147483802" r:id="rId33"/>
    <p:sldLayoutId id="2147483803" r:id="rId34"/>
    <p:sldLayoutId id="2147483804" r:id="rId35"/>
    <p:sldLayoutId id="2147483805" r:id="rId36"/>
    <p:sldLayoutId id="2147483806" r:id="rId37"/>
    <p:sldLayoutId id="2147483807" r:id="rId38"/>
    <p:sldLayoutId id="2147483808" r:id="rId39"/>
    <p:sldLayoutId id="2147483809" r:id="rId40"/>
    <p:sldLayoutId id="2147483810" r:id="rId41"/>
    <p:sldLayoutId id="2147483811" r:id="rId42"/>
    <p:sldLayoutId id="2147483812" r:id="rId43"/>
    <p:sldLayoutId id="2147483813" r:id="rId44"/>
    <p:sldLayoutId id="2147483814" r:id="rId45"/>
    <p:sldLayoutId id="2147483815" r:id="rId46"/>
    <p:sldLayoutId id="2147483816" r:id="rId47"/>
    <p:sldLayoutId id="2147483817" r:id="rId48"/>
    <p:sldLayoutId id="2147483818" r:id="rId49"/>
    <p:sldLayoutId id="2147483819" r:id="rId50"/>
    <p:sldLayoutId id="2147483820" r:id="rId51"/>
    <p:sldLayoutId id="2147483821" r:id="rId52"/>
    <p:sldLayoutId id="2147483822" r:id="rId53"/>
    <p:sldLayoutId id="2147483823" r:id="rId54"/>
    <p:sldLayoutId id="2147483824" r:id="rId55"/>
    <p:sldLayoutId id="2147483825" r:id="rId56"/>
    <p:sldLayoutId id="2147483826" r:id="rId57"/>
    <p:sldLayoutId id="2147483827" r:id="rId58"/>
    <p:sldLayoutId id="2147483828" r:id="rId59"/>
    <p:sldLayoutId id="2147483829" r:id="rId60"/>
    <p:sldLayoutId id="2147483830" r:id="rId61"/>
    <p:sldLayoutId id="2147483831" r:id="rId62"/>
    <p:sldLayoutId id="2147483832" r:id="rId63"/>
    <p:sldLayoutId id="2147483833" r:id="rId64"/>
    <p:sldLayoutId id="2147483834" r:id="rId65"/>
    <p:sldLayoutId id="2147483835" r:id="rId66"/>
    <p:sldLayoutId id="2147483836" r:id="rId67"/>
    <p:sldLayoutId id="2147483837" r:id="rId68"/>
    <p:sldLayoutId id="2147483838" r:id="rId69"/>
    <p:sldLayoutId id="2147483839" r:id="rId70"/>
    <p:sldLayoutId id="2147483840" r:id="rId71"/>
    <p:sldLayoutId id="2147483841" r:id="rId72"/>
    <p:sldLayoutId id="2147483842" r:id="rId73"/>
    <p:sldLayoutId id="2147483843" r:id="rId74"/>
    <p:sldLayoutId id="2147483844" r:id="rId75"/>
    <p:sldLayoutId id="2147483845" r:id="rId76"/>
    <p:sldLayoutId id="2147483846" r:id="rId77"/>
    <p:sldLayoutId id="2147483847" r:id="rId78"/>
    <p:sldLayoutId id="2147483848" r:id="rId79"/>
    <p:sldLayoutId id="2147483849" r:id="rId80"/>
    <p:sldLayoutId id="2147483850" r:id="rId81"/>
    <p:sldLayoutId id="2147483851" r:id="rId82"/>
    <p:sldLayoutId id="2147483852" r:id="rId83"/>
    <p:sldLayoutId id="2147483853" r:id="rId84"/>
    <p:sldLayoutId id="2147483854" r:id="rId85"/>
    <p:sldLayoutId id="2147483855" r:id="rId86"/>
    <p:sldLayoutId id="2147483856" r:id="rId87"/>
    <p:sldLayoutId id="2147483857" r:id="rId88"/>
    <p:sldLayoutId id="2147483858" r:id="rId89"/>
    <p:sldLayoutId id="2147483859" r:id="rId90"/>
    <p:sldLayoutId id="2147483860" r:id="rId91"/>
    <p:sldLayoutId id="2147483861" r:id="rId92"/>
    <p:sldLayoutId id="2147483862" r:id="rId93"/>
    <p:sldLayoutId id="2147483863" r:id="rId94"/>
    <p:sldLayoutId id="2147483864" r:id="rId95"/>
    <p:sldLayoutId id="2147483865" r:id="rId96"/>
    <p:sldLayoutId id="2147483866" r:id="rId97"/>
    <p:sldLayoutId id="2147483867" r:id="rId98"/>
    <p:sldLayoutId id="2147483868" r:id="rId99"/>
    <p:sldLayoutId id="2147483869" r:id="rId100"/>
    <p:sldLayoutId id="2147483870" r:id="rId101"/>
    <p:sldLayoutId id="2147483871" r:id="rId102"/>
    <p:sldLayoutId id="2147483872" r:id="rId103"/>
    <p:sldLayoutId id="2147483873" r:id="rId104"/>
    <p:sldLayoutId id="2147483874" r:id="rId105"/>
    <p:sldLayoutId id="2147483875" r:id="rId106"/>
    <p:sldLayoutId id="2147483876" r:id="rId107"/>
    <p:sldLayoutId id="2147483877" r:id="rId108"/>
    <p:sldLayoutId id="2147483878" r:id="rId109"/>
    <p:sldLayoutId id="2147483879" r:id="rId110"/>
    <p:sldLayoutId id="2147483880" r:id="rId111"/>
    <p:sldLayoutId id="2147483881" r:id="rId112"/>
    <p:sldLayoutId id="2147483882" r:id="rId113"/>
    <p:sldLayoutId id="2147483883" r:id="rId114"/>
    <p:sldLayoutId id="2147483884" r:id="rId115"/>
    <p:sldLayoutId id="2147483885" r:id="rId116"/>
    <p:sldLayoutId id="2147483886" r:id="rId117"/>
    <p:sldLayoutId id="2147483887" r:id="rId118"/>
    <p:sldLayoutId id="2147483888" r:id="rId119"/>
    <p:sldLayoutId id="2147483889" r:id="rId120"/>
    <p:sldLayoutId id="2147483890" r:id="rId121"/>
    <p:sldLayoutId id="2147483891" r:id="rId122"/>
    <p:sldLayoutId id="2147483892" r:id="rId123"/>
    <p:sldLayoutId id="2147483893" r:id="rId124"/>
    <p:sldLayoutId id="2147483894" r:id="rId125"/>
    <p:sldLayoutId id="2147483895" r:id="rId126"/>
    <p:sldLayoutId id="2147483896" r:id="rId127"/>
    <p:sldLayoutId id="2147483897" r:id="rId128"/>
    <p:sldLayoutId id="2147483898" r:id="rId129"/>
    <p:sldLayoutId id="2147483899" r:id="rId130"/>
    <p:sldLayoutId id="2147483900" r:id="rId131"/>
    <p:sldLayoutId id="2147483901" r:id="rId132"/>
    <p:sldLayoutId id="2147483902" r:id="rId133"/>
    <p:sldLayoutId id="2147483903" r:id="rId134"/>
    <p:sldLayoutId id="2147483904" r:id="rId135"/>
    <p:sldLayoutId id="2147483905" r:id="rId136"/>
    <p:sldLayoutId id="2147483906" r:id="rId137"/>
    <p:sldLayoutId id="2147483907" r:id="rId138"/>
    <p:sldLayoutId id="2147483908" r:id="rId139"/>
    <p:sldLayoutId id="2147483909" r:id="rId140"/>
    <p:sldLayoutId id="2147483910" r:id="rId141"/>
    <p:sldLayoutId id="2147483911" r:id="rId142"/>
    <p:sldLayoutId id="2147483912" r:id="rId143"/>
    <p:sldLayoutId id="2147483913" r:id="rId144"/>
    <p:sldLayoutId id="2147483914" r:id="rId145"/>
    <p:sldLayoutId id="2147483915" r:id="rId146"/>
    <p:sldLayoutId id="2147483916" r:id="rId147"/>
    <p:sldLayoutId id="2147483917" r:id="rId148"/>
    <p:sldLayoutId id="2147483918" r:id="rId149"/>
    <p:sldLayoutId id="2147483919" r:id="rId150"/>
    <p:sldLayoutId id="2147483920" r:id="rId151"/>
    <p:sldLayoutId id="2147483921" r:id="rId152"/>
    <p:sldLayoutId id="2147483922" r:id="rId153"/>
    <p:sldLayoutId id="2147483923" r:id="rId154"/>
    <p:sldLayoutId id="2147483747" r:id="rId155"/>
    <p:sldLayoutId id="2147483649" r:id="rId156"/>
    <p:sldLayoutId id="2147483763" r:id="rId157"/>
    <p:sldLayoutId id="2147483765" r:id="rId158"/>
    <p:sldLayoutId id="2147483766" r:id="rId159"/>
    <p:sldLayoutId id="2147483767" r:id="rId160"/>
    <p:sldLayoutId id="2147483721" r:id="rId161"/>
    <p:sldLayoutId id="2147483683" r:id="rId162"/>
    <p:sldLayoutId id="2147483717" r:id="rId163"/>
    <p:sldLayoutId id="2147483733" r:id="rId164"/>
    <p:sldLayoutId id="2147483749" r:id="rId165"/>
    <p:sldLayoutId id="2147483722" r:id="rId166"/>
    <p:sldLayoutId id="2147483724" r:id="rId167"/>
    <p:sldLayoutId id="2147483750" r:id="rId168"/>
    <p:sldLayoutId id="2147483728" r:id="rId169"/>
    <p:sldLayoutId id="2147483745" r:id="rId170"/>
    <p:sldLayoutId id="2147483752" r:id="rId171"/>
    <p:sldLayoutId id="2147483741" r:id="rId172"/>
    <p:sldLayoutId id="2147483740" r:id="rId173"/>
    <p:sldLayoutId id="2147483676" r:id="rId174"/>
    <p:sldLayoutId id="2147483730" r:id="rId175"/>
    <p:sldLayoutId id="2147483720" r:id="rId176"/>
    <p:sldLayoutId id="2147483731" r:id="rId177"/>
    <p:sldLayoutId id="2147483743" r:id="rId178"/>
    <p:sldLayoutId id="2147483744" r:id="rId179"/>
    <p:sldLayoutId id="2147483753" r:id="rId180"/>
    <p:sldLayoutId id="2147483734" r:id="rId181"/>
    <p:sldLayoutId id="2147483735" r:id="rId182"/>
    <p:sldLayoutId id="2147483736" r:id="rId183"/>
    <p:sldLayoutId id="2147483758" r:id="rId184"/>
    <p:sldLayoutId id="2147483760" r:id="rId185"/>
    <p:sldLayoutId id="2147483768" r:id="rId186"/>
    <p:sldLayoutId id="2147483761" r:id="rId187"/>
    <p:sldLayoutId id="2147483762" r:id="rId188"/>
    <p:sldLayoutId id="2147483754" r:id="rId189"/>
    <p:sldLayoutId id="2147483727" r:id="rId190"/>
    <p:sldLayoutId id="2147483746" r:id="rId191"/>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7.xml"/><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64.xml"/><Relationship Id="rId1" Type="http://schemas.openxmlformats.org/officeDocument/2006/relationships/video" Target="https://player.vimeo.com/video/1161296340?app_id=122963"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hyperlink" Target="https://www.thecareerproject.org/personality-types-test/holland/" TargetMode="External"/><Relationship Id="rId2" Type="http://schemas.openxmlformats.org/officeDocument/2006/relationships/hyperlink" Target="https://www.simplypsychology.org/big-five-personality.html" TargetMode="External"/><Relationship Id="rId1" Type="http://schemas.openxmlformats.org/officeDocument/2006/relationships/slideLayout" Target="../slideLayouts/slideLayout35.xml"/><Relationship Id="rId5" Type="http://schemas.openxmlformats.org/officeDocument/2006/relationships/hyperlink" Target="https://www.viacharacter.org/" TargetMode="External"/><Relationship Id="rId4" Type="http://schemas.openxmlformats.org/officeDocument/2006/relationships/hyperlink" Target="https://www.themyersbriggs.com/en-US/Explore-Solutions/MB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7.xml"/><Relationship Id="rId5" Type="http://schemas.openxmlformats.org/officeDocument/2006/relationships/image" Target="../media/image43.pn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7.xml"/><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A21CA17-DB30-DFC3-2F7E-BE389F1B6765}"/>
              </a:ext>
            </a:extLst>
          </p:cNvPr>
          <p:cNvSpPr>
            <a:spLocks noGrp="1"/>
          </p:cNvSpPr>
          <p:nvPr>
            <p:ph type="body" sz="quarter" idx="12"/>
          </p:nvPr>
        </p:nvSpPr>
        <p:spPr>
          <a:xfrm>
            <a:off x="1064653" y="1537594"/>
            <a:ext cx="6158838" cy="903700"/>
          </a:xfrm>
        </p:spPr>
        <p:txBody>
          <a:bodyPr/>
          <a:lstStyle/>
          <a:p>
            <a:r>
              <a:rPr lang="en-AU" noProof="0"/>
              <a:t>Skills, strengths</a:t>
            </a:r>
          </a:p>
        </p:txBody>
      </p:sp>
      <p:sp>
        <p:nvSpPr>
          <p:cNvPr id="8" name="Title 7">
            <a:extLst>
              <a:ext uri="{FF2B5EF4-FFF2-40B4-BE49-F238E27FC236}">
                <a16:creationId xmlns:a16="http://schemas.microsoft.com/office/drawing/2014/main" id="{D4A52E86-FE24-D9BF-7F04-3D6A79501956}"/>
              </a:ext>
            </a:extLst>
          </p:cNvPr>
          <p:cNvSpPr>
            <a:spLocks noGrp="1"/>
          </p:cNvSpPr>
          <p:nvPr>
            <p:ph type="ctrTitle"/>
          </p:nvPr>
        </p:nvSpPr>
        <p:spPr>
          <a:xfrm>
            <a:off x="1064653" y="2626590"/>
            <a:ext cx="5304438" cy="903700"/>
          </a:xfrm>
        </p:spPr>
        <p:txBody>
          <a:bodyPr/>
          <a:lstStyle/>
          <a:p>
            <a:r>
              <a:rPr lang="en-AU" noProof="0"/>
              <a:t>and attributes</a:t>
            </a:r>
          </a:p>
        </p:txBody>
      </p:sp>
      <p:sp>
        <p:nvSpPr>
          <p:cNvPr id="10" name="Subtitle 9">
            <a:extLst>
              <a:ext uri="{FF2B5EF4-FFF2-40B4-BE49-F238E27FC236}">
                <a16:creationId xmlns:a16="http://schemas.microsoft.com/office/drawing/2014/main" id="{C37907C7-7FAE-6173-AC3E-9545AC8EB054}"/>
              </a:ext>
            </a:extLst>
          </p:cNvPr>
          <p:cNvSpPr>
            <a:spLocks noGrp="1"/>
          </p:cNvSpPr>
          <p:nvPr>
            <p:ph type="subTitle" idx="1"/>
          </p:nvPr>
        </p:nvSpPr>
        <p:spPr>
          <a:xfrm>
            <a:off x="1064653" y="3698217"/>
            <a:ext cx="5876092" cy="405102"/>
          </a:xfrm>
        </p:spPr>
        <p:txBody>
          <a:bodyPr/>
          <a:lstStyle/>
          <a:p>
            <a:r>
              <a:rPr lang="en-AU" noProof="0"/>
              <a:t>Career education: Your career factory</a:t>
            </a:r>
          </a:p>
        </p:txBody>
      </p:sp>
    </p:spTree>
    <p:extLst>
      <p:ext uri="{BB962C8B-B14F-4D97-AF65-F5344CB8AC3E}">
        <p14:creationId xmlns:p14="http://schemas.microsoft.com/office/powerpoint/2010/main" val="16698390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031D4-8908-D43F-1691-6604C88B439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E804990-BDE4-EBD3-17C9-EE9B6FD93378}"/>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CBC4855E-28D3-C149-B60A-09974DAC3A16}"/>
              </a:ext>
            </a:extLst>
          </p:cNvPr>
          <p:cNvSpPr>
            <a:spLocks noGrp="1"/>
          </p:cNvSpPr>
          <p:nvPr>
            <p:ph type="body" sz="quarter" idx="11"/>
          </p:nvPr>
        </p:nvSpPr>
        <p:spPr/>
        <p:txBody>
          <a:bodyPr/>
          <a:lstStyle/>
          <a:p>
            <a:r>
              <a:rPr lang="en-AU" noProof="0"/>
              <a:t>Find a career that energises you</a:t>
            </a:r>
          </a:p>
        </p:txBody>
      </p:sp>
      <p:pic>
        <p:nvPicPr>
          <p:cNvPr id="7" name="Picture Placeholder 6" descr="A shelf with people on it&#10;&#10;AI-generated content may be incorrect.">
            <a:extLst>
              <a:ext uri="{FF2B5EF4-FFF2-40B4-BE49-F238E27FC236}">
                <a16:creationId xmlns:a16="http://schemas.microsoft.com/office/drawing/2014/main" id="{47CC2FA4-EF8C-8257-617A-A0834E05944E}"/>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16" b="16"/>
          <a:stretch>
            <a:fillRect/>
          </a:stretch>
        </p:blipFill>
        <p:spPr/>
      </p:pic>
      <p:sp>
        <p:nvSpPr>
          <p:cNvPr id="8" name="Text Placeholder 2">
            <a:extLst>
              <a:ext uri="{FF2B5EF4-FFF2-40B4-BE49-F238E27FC236}">
                <a16:creationId xmlns:a16="http://schemas.microsoft.com/office/drawing/2014/main" id="{1E078608-C076-9FF7-F249-805DB60A2BEF}"/>
              </a:ext>
            </a:extLst>
          </p:cNvPr>
          <p:cNvSpPr txBox="1">
            <a:spLocks/>
          </p:cNvSpPr>
          <p:nvPr/>
        </p:nvSpPr>
        <p:spPr>
          <a:xfrm>
            <a:off x="7677151" y="3845654"/>
            <a:ext cx="3459162" cy="174543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Do you agree with the skills that have been selected?</a:t>
            </a:r>
          </a:p>
          <a:p>
            <a:pPr marL="285750" indent="-285750">
              <a:buClr>
                <a:schemeClr val="accent3"/>
              </a:buClr>
              <a:buFont typeface="Arial" panose="020B0604020202020204" pitchFamily="34" charset="0"/>
              <a:buChar char="•"/>
            </a:pPr>
            <a:r>
              <a:rPr lang="en-AU" sz="1200" noProof="0">
                <a:solidFill>
                  <a:schemeClr val="tx2"/>
                </a:solidFill>
              </a:rPr>
              <a:t>What other skills might you have?</a:t>
            </a:r>
          </a:p>
          <a:p>
            <a:pPr marL="285750" indent="-285750">
              <a:buClr>
                <a:schemeClr val="accent3"/>
              </a:buClr>
              <a:buFont typeface="Arial" panose="020B0604020202020204" pitchFamily="34" charset="0"/>
              <a:buChar char="•"/>
            </a:pPr>
            <a:r>
              <a:rPr lang="en-AU" sz="1200" noProof="0">
                <a:solidFill>
                  <a:schemeClr val="tx2"/>
                </a:solidFill>
              </a:rPr>
              <a:t>What skill do you want to work on?</a:t>
            </a:r>
          </a:p>
          <a:p>
            <a:pPr marL="285750" indent="-285750">
              <a:buClr>
                <a:schemeClr val="accent3"/>
              </a:buClr>
              <a:buFont typeface="Arial" panose="020B0604020202020204" pitchFamily="34" charset="0"/>
              <a:buChar char="•"/>
            </a:pPr>
            <a:r>
              <a:rPr lang="en-AU" sz="1200" noProof="0">
                <a:solidFill>
                  <a:schemeClr val="tx2"/>
                </a:solidFill>
              </a:rPr>
              <a:t>Thinking about a job you might like, what skill would be important for this?</a:t>
            </a:r>
          </a:p>
        </p:txBody>
      </p:sp>
      <p:graphicFrame>
        <p:nvGraphicFramePr>
          <p:cNvPr id="9" name="Table 8">
            <a:extLst>
              <a:ext uri="{FF2B5EF4-FFF2-40B4-BE49-F238E27FC236}">
                <a16:creationId xmlns:a16="http://schemas.microsoft.com/office/drawing/2014/main" id="{953F2B73-9CCC-F125-DC4D-91FA69000D07}"/>
              </a:ext>
            </a:extLst>
          </p:cNvPr>
          <p:cNvGraphicFramePr>
            <a:graphicFrameLocks noGrp="1"/>
          </p:cNvGraphicFramePr>
          <p:nvPr>
            <p:extLst>
              <p:ext uri="{D42A27DB-BD31-4B8C-83A1-F6EECF244321}">
                <p14:modId xmlns:p14="http://schemas.microsoft.com/office/powerpoint/2010/main" val="1642333390"/>
              </p:ext>
            </p:extLst>
          </p:nvPr>
        </p:nvGraphicFramePr>
        <p:xfrm>
          <a:off x="1055687" y="2122017"/>
          <a:ext cx="4895850" cy="3914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This quiz shows different situations you might face in a variety of workplaces. There are no wrong answers! Each choice just shows what you might be naturally good at. Your answers will help you discover which manufacturing careers might be right for you.</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Read each situation and pick the ONE answer that best matches what you would most likely do.</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Circle your choice or write it down. At the end, see which skills you naturally prefer, by using the matrix on Page 2.</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Reflect if these skills sound like you or perhaps they might be useful in the future. Maybe there’s a different skill more aligned to what you want to do.</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Worksheet 6.2 – Skills discovery</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16AC3611-8A87-1DFF-733D-45FB10324FC7}"/>
              </a:ext>
            </a:extLst>
          </p:cNvPr>
          <p:cNvSpPr txBox="1">
            <a:spLocks/>
          </p:cNvSpPr>
          <p:nvPr/>
        </p:nvSpPr>
        <p:spPr>
          <a:xfrm>
            <a:off x="7662727" y="359994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1" name="Title 10">
            <a:extLst>
              <a:ext uri="{FF2B5EF4-FFF2-40B4-BE49-F238E27FC236}">
                <a16:creationId xmlns:a16="http://schemas.microsoft.com/office/drawing/2014/main" id="{03DBFF42-ADFA-B8F1-2A49-023BD26C5604}"/>
              </a:ext>
            </a:extLst>
          </p:cNvPr>
          <p:cNvSpPr>
            <a:spLocks noGrp="1"/>
          </p:cNvSpPr>
          <p:nvPr>
            <p:ph type="title"/>
          </p:nvPr>
        </p:nvSpPr>
        <p:spPr>
          <a:xfrm>
            <a:off x="1055941" y="873125"/>
            <a:ext cx="3088003" cy="524553"/>
          </a:xfrm>
        </p:spPr>
        <p:txBody>
          <a:bodyPr/>
          <a:lstStyle/>
          <a:p>
            <a:r>
              <a:rPr lang="en-AU" noProof="0"/>
              <a:t>Skills discovery</a:t>
            </a:r>
          </a:p>
        </p:txBody>
      </p:sp>
    </p:spTree>
    <p:extLst>
      <p:ext uri="{BB962C8B-B14F-4D97-AF65-F5344CB8AC3E}">
        <p14:creationId xmlns:p14="http://schemas.microsoft.com/office/powerpoint/2010/main" val="608056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CF445-97D7-3FAC-0836-06233D15153B}"/>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1839E7EF-EB4E-8F61-E548-1F643DA6A059}"/>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5CEF0ABD-F631-B932-2436-4357CC2C0410}"/>
              </a:ext>
            </a:extLst>
          </p:cNvPr>
          <p:cNvSpPr>
            <a:spLocks noGrp="1"/>
          </p:cNvSpPr>
          <p:nvPr>
            <p:ph type="body" idx="1"/>
          </p:nvPr>
        </p:nvSpPr>
        <p:spPr>
          <a:xfrm>
            <a:off x="7669212" y="1614010"/>
            <a:ext cx="3978276" cy="3445797"/>
          </a:xfrm>
        </p:spPr>
        <p:txBody>
          <a:bodyPr/>
          <a:lstStyle/>
          <a:p>
            <a:r>
              <a:rPr lang="en-AU" b="1" noProof="0">
                <a:solidFill>
                  <a:schemeClr val="accent6"/>
                </a:solidFill>
              </a:rPr>
              <a:t>Strengths</a:t>
            </a:r>
            <a:r>
              <a:rPr lang="en-AU" noProof="0">
                <a:solidFill>
                  <a:schemeClr val="accent6"/>
                </a:solidFill>
              </a:rPr>
              <a:t> are natural talents or abilities that you perform exceptionally well and that energise you when used.</a:t>
            </a:r>
          </a:p>
          <a:p>
            <a:pPr marL="285750" indent="-285750">
              <a:buClr>
                <a:schemeClr val="tx2"/>
              </a:buClr>
              <a:buFont typeface="Arial" panose="020B0604020202020204" pitchFamily="34" charset="0"/>
              <a:buChar char="•"/>
            </a:pPr>
            <a:r>
              <a:rPr lang="en-AU" noProof="0">
                <a:solidFill>
                  <a:schemeClr val="accent6"/>
                </a:solidFill>
              </a:rPr>
              <a:t>Come naturally to you and feel authentic when used</a:t>
            </a:r>
          </a:p>
          <a:p>
            <a:pPr marL="285750" indent="-285750">
              <a:buClr>
                <a:schemeClr val="tx2"/>
              </a:buClr>
              <a:buFont typeface="Arial" panose="020B0604020202020204" pitchFamily="34" charset="0"/>
              <a:buChar char="•"/>
            </a:pPr>
            <a:r>
              <a:rPr lang="en-AU" noProof="0">
                <a:solidFill>
                  <a:schemeClr val="accent6"/>
                </a:solidFill>
              </a:rPr>
              <a:t>Produce a sense of engagement and accomplishment</a:t>
            </a:r>
          </a:p>
          <a:p>
            <a:pPr marL="285750" indent="-285750">
              <a:buClr>
                <a:schemeClr val="tx2"/>
              </a:buClr>
              <a:buFont typeface="Arial" panose="020B0604020202020204" pitchFamily="34" charset="0"/>
              <a:buChar char="•"/>
            </a:pPr>
            <a:r>
              <a:rPr lang="en-AU" noProof="0">
                <a:solidFill>
                  <a:schemeClr val="accent6"/>
                </a:solidFill>
              </a:rPr>
              <a:t>Remain relatively stable throughout life</a:t>
            </a:r>
          </a:p>
          <a:p>
            <a:pPr marL="285750" indent="-285750">
              <a:buClr>
                <a:schemeClr val="tx2"/>
              </a:buClr>
              <a:buFont typeface="Arial" panose="020B0604020202020204" pitchFamily="34" charset="0"/>
              <a:buChar char="•"/>
            </a:pPr>
            <a:r>
              <a:rPr lang="en-AU" noProof="0">
                <a:solidFill>
                  <a:schemeClr val="accent6"/>
                </a:solidFill>
              </a:rPr>
              <a:t>Lead to rapid learning and high performance in related areas</a:t>
            </a:r>
          </a:p>
          <a:p>
            <a:pPr marL="285750" indent="-285750">
              <a:buClr>
                <a:schemeClr val="tx2"/>
              </a:buClr>
              <a:buFont typeface="Arial" panose="020B0604020202020204" pitchFamily="34" charset="0"/>
              <a:buChar char="•"/>
            </a:pPr>
            <a:r>
              <a:rPr lang="en-AU" noProof="0">
                <a:solidFill>
                  <a:schemeClr val="accent6"/>
                </a:solidFill>
              </a:rPr>
              <a:t>Often linked to enjoyment and intrinsic motivation</a:t>
            </a:r>
          </a:p>
        </p:txBody>
      </p:sp>
      <p:sp>
        <p:nvSpPr>
          <p:cNvPr id="11" name="Text Placeholder 10">
            <a:extLst>
              <a:ext uri="{FF2B5EF4-FFF2-40B4-BE49-F238E27FC236}">
                <a16:creationId xmlns:a16="http://schemas.microsoft.com/office/drawing/2014/main" id="{F740A0A7-2927-E233-4A6F-C3351405A04C}"/>
              </a:ext>
            </a:extLst>
          </p:cNvPr>
          <p:cNvSpPr>
            <a:spLocks noGrp="1"/>
          </p:cNvSpPr>
          <p:nvPr>
            <p:ph type="body" idx="21"/>
          </p:nvPr>
        </p:nvSpPr>
        <p:spPr>
          <a:xfrm>
            <a:off x="1055688" y="1614010"/>
            <a:ext cx="5202237" cy="4341427"/>
          </a:xfrm>
        </p:spPr>
        <p:txBody>
          <a:bodyPr/>
          <a:lstStyle/>
          <a:p>
            <a:pPr>
              <a:lnSpc>
                <a:spcPct val="100000"/>
              </a:lnSpc>
            </a:pPr>
            <a:r>
              <a:rPr lang="en-AU" noProof="0"/>
              <a:t>Your strengths represent the intersection of natural talent and personal enjoyment. They're the activities and capabilities that not only come naturally to you but provide a sense of fulfilment and energy when used.</a:t>
            </a:r>
          </a:p>
          <a:p>
            <a:pPr>
              <a:lnSpc>
                <a:spcPct val="100000"/>
              </a:lnSpc>
            </a:pPr>
            <a:r>
              <a:rPr lang="en-AU" noProof="0"/>
              <a:t>Recognising your strengths allows you to seek roles where you can apply them frequently, leading to greater job satisfaction and performance. In manufacturing careers, aligning your natural strengths with job requirements can make the difference between merely adequate performance and exceptional contribution.</a:t>
            </a:r>
          </a:p>
          <a:p>
            <a:pPr>
              <a:lnSpc>
                <a:spcPct val="100000"/>
              </a:lnSpc>
            </a:pPr>
            <a:r>
              <a:rPr lang="en-AU" noProof="0"/>
              <a:t>Unlike skills which can be developed from scratch, strengths build upon natural tendencies. While you can certainly improve in areas of strength, these represent capabilities where you're likely to excel with less effort compared to others. This makes strengths particularly valuable in career planning.</a:t>
            </a:r>
          </a:p>
        </p:txBody>
      </p:sp>
      <p:pic>
        <p:nvPicPr>
          <p:cNvPr id="3" name="Picture 2" descr="A white sign with a face and colorful text&#10;&#10;AI-generated content may be incorrect.">
            <a:extLst>
              <a:ext uri="{FF2B5EF4-FFF2-40B4-BE49-F238E27FC236}">
                <a16:creationId xmlns:a16="http://schemas.microsoft.com/office/drawing/2014/main" id="{6305C260-6AB0-C242-A29D-EA60D9D681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27996">
            <a:off x="10020454" y="130197"/>
            <a:ext cx="2028315" cy="1211580"/>
          </a:xfrm>
          <a:prstGeom prst="rect">
            <a:avLst/>
          </a:prstGeom>
        </p:spPr>
      </p:pic>
      <p:pic>
        <p:nvPicPr>
          <p:cNvPr id="6" name="Picture 5" descr="A orange sign with a white face and a white face on it&#10;&#10;AI-generated content may be incorrect.">
            <a:extLst>
              <a:ext uri="{FF2B5EF4-FFF2-40B4-BE49-F238E27FC236}">
                <a16:creationId xmlns:a16="http://schemas.microsoft.com/office/drawing/2014/main" id="{A99F05C2-14C8-C397-9E8D-5D47CABAB8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0591" y="5192734"/>
            <a:ext cx="2041409" cy="1112542"/>
          </a:xfrm>
          <a:prstGeom prst="rect">
            <a:avLst/>
          </a:prstGeom>
        </p:spPr>
      </p:pic>
      <p:pic>
        <p:nvPicPr>
          <p:cNvPr id="8" name="Picture 7" descr="A cartoon face on a green sign&#10;&#10;AI-generated content may be incorrect.">
            <a:extLst>
              <a:ext uri="{FF2B5EF4-FFF2-40B4-BE49-F238E27FC236}">
                <a16:creationId xmlns:a16="http://schemas.microsoft.com/office/drawing/2014/main" id="{AB01B318-8642-22BB-14AE-9F6A24BE1F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2188" y="5243990"/>
            <a:ext cx="1980579" cy="1044892"/>
          </a:xfrm>
          <a:prstGeom prst="rect">
            <a:avLst/>
          </a:prstGeom>
        </p:spPr>
      </p:pic>
      <p:sp>
        <p:nvSpPr>
          <p:cNvPr id="14" name="Title 13">
            <a:extLst>
              <a:ext uri="{FF2B5EF4-FFF2-40B4-BE49-F238E27FC236}">
                <a16:creationId xmlns:a16="http://schemas.microsoft.com/office/drawing/2014/main" id="{B7630CDC-A8CA-3760-F687-406F9C9B119C}"/>
              </a:ext>
            </a:extLst>
          </p:cNvPr>
          <p:cNvSpPr>
            <a:spLocks noGrp="1"/>
          </p:cNvSpPr>
          <p:nvPr>
            <p:ph type="title"/>
          </p:nvPr>
        </p:nvSpPr>
        <p:spPr>
          <a:xfrm>
            <a:off x="1055941" y="873125"/>
            <a:ext cx="3900725" cy="524553"/>
          </a:xfrm>
        </p:spPr>
        <p:txBody>
          <a:bodyPr/>
          <a:lstStyle/>
          <a:p>
            <a:r>
              <a:rPr lang="en-AU" noProof="0"/>
              <a:t>What are strengths?</a:t>
            </a:r>
          </a:p>
        </p:txBody>
      </p:sp>
    </p:spTree>
    <p:extLst>
      <p:ext uri="{BB962C8B-B14F-4D97-AF65-F5344CB8AC3E}">
        <p14:creationId xmlns:p14="http://schemas.microsoft.com/office/powerpoint/2010/main" val="115378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F47A0-8446-73C9-E48B-A3CA3124193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C38A5640-D3D2-2EEF-6A20-063625020728}"/>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4" name="Text Placeholder 2">
            <a:extLst>
              <a:ext uri="{FF2B5EF4-FFF2-40B4-BE49-F238E27FC236}">
                <a16:creationId xmlns:a16="http://schemas.microsoft.com/office/drawing/2014/main" id="{895F42D4-79ED-0AD3-DA05-50AD86C8FB56}"/>
              </a:ext>
            </a:extLst>
          </p:cNvPr>
          <p:cNvSpPr txBox="1">
            <a:spLocks/>
          </p:cNvSpPr>
          <p:nvPr/>
        </p:nvSpPr>
        <p:spPr>
          <a:xfrm>
            <a:off x="1119696" y="2523861"/>
            <a:ext cx="5134800" cy="197079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Indicators that something is a strength:</a:t>
            </a:r>
            <a:endParaRPr lang="en-AU" noProof="0">
              <a:solidFill>
                <a:schemeClr val="accent6"/>
              </a:solidFill>
            </a:endParaRPr>
          </a:p>
          <a:p>
            <a:pPr marL="285750" indent="-285750">
              <a:buClr>
                <a:schemeClr val="tx2"/>
              </a:buClr>
              <a:buFont typeface="Arial" panose="020B0604020202020204" pitchFamily="34" charset="0"/>
              <a:buChar char="•"/>
            </a:pPr>
            <a:r>
              <a:rPr lang="en-AU" noProof="0">
                <a:solidFill>
                  <a:schemeClr val="accent6"/>
                </a:solidFill>
              </a:rPr>
              <a:t>You learn it quickly compared to peers</a:t>
            </a:r>
          </a:p>
          <a:p>
            <a:pPr marL="285750" indent="-285750">
              <a:buClr>
                <a:schemeClr val="tx2"/>
              </a:buClr>
              <a:buFont typeface="Arial" panose="020B0604020202020204" pitchFamily="34" charset="0"/>
              <a:buChar char="•"/>
            </a:pPr>
            <a:r>
              <a:rPr lang="en-AU" noProof="0">
                <a:solidFill>
                  <a:schemeClr val="accent6"/>
                </a:solidFill>
              </a:rPr>
              <a:t>You look forward to using it</a:t>
            </a:r>
          </a:p>
          <a:p>
            <a:pPr marL="285750" indent="-285750">
              <a:buClr>
                <a:schemeClr val="tx2"/>
              </a:buClr>
              <a:buFont typeface="Arial" panose="020B0604020202020204" pitchFamily="34" charset="0"/>
              <a:buChar char="•"/>
            </a:pPr>
            <a:r>
              <a:rPr lang="en-AU" noProof="0">
                <a:solidFill>
                  <a:schemeClr val="accent6"/>
                </a:solidFill>
              </a:rPr>
              <a:t>You feel energised rather than drained when using it</a:t>
            </a:r>
          </a:p>
          <a:p>
            <a:pPr marL="285750" indent="-285750">
              <a:buClr>
                <a:schemeClr val="tx2"/>
              </a:buClr>
              <a:buFont typeface="Arial" panose="020B0604020202020204" pitchFamily="34" charset="0"/>
              <a:buChar char="•"/>
            </a:pPr>
            <a:r>
              <a:rPr lang="en-AU" noProof="0">
                <a:solidFill>
                  <a:schemeClr val="accent6"/>
                </a:solidFill>
              </a:rPr>
              <a:t>You seek opportunities to apply it</a:t>
            </a:r>
          </a:p>
          <a:p>
            <a:pPr marL="285750" indent="-285750">
              <a:buClr>
                <a:schemeClr val="tx2"/>
              </a:buClr>
              <a:buFont typeface="Arial" panose="020B0604020202020204" pitchFamily="34" charset="0"/>
              <a:buChar char="•"/>
            </a:pPr>
            <a:r>
              <a:rPr lang="en-AU" noProof="0">
                <a:solidFill>
                  <a:schemeClr val="accent6"/>
                </a:solidFill>
              </a:rPr>
              <a:t>You consistently perform well when using it</a:t>
            </a:r>
          </a:p>
        </p:txBody>
      </p:sp>
      <p:sp>
        <p:nvSpPr>
          <p:cNvPr id="2" name="Text Placeholder 2">
            <a:extLst>
              <a:ext uri="{FF2B5EF4-FFF2-40B4-BE49-F238E27FC236}">
                <a16:creationId xmlns:a16="http://schemas.microsoft.com/office/drawing/2014/main" id="{68A8F46F-B245-A9F9-9FE1-9964A8AA055B}"/>
              </a:ext>
            </a:extLst>
          </p:cNvPr>
          <p:cNvSpPr txBox="1">
            <a:spLocks/>
          </p:cNvSpPr>
          <p:nvPr/>
        </p:nvSpPr>
        <p:spPr>
          <a:xfrm>
            <a:off x="6746642" y="2523861"/>
            <a:ext cx="5134799" cy="307879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Examples of strengths in contexts:</a:t>
            </a:r>
            <a:endParaRPr lang="en-AU" noProof="0">
              <a:solidFill>
                <a:schemeClr val="accent6"/>
              </a:solidFill>
            </a:endParaRPr>
          </a:p>
          <a:p>
            <a:pPr marL="285750" indent="-285750">
              <a:buClr>
                <a:schemeClr val="tx2"/>
              </a:buClr>
              <a:buFont typeface="Arial" panose="020B0604020202020204" pitchFamily="34" charset="0"/>
              <a:buChar char="•"/>
            </a:pPr>
            <a:r>
              <a:rPr lang="en-AU" b="1" noProof="0">
                <a:solidFill>
                  <a:schemeClr val="accent6"/>
                </a:solidFill>
              </a:rPr>
              <a:t>Strategic thinking:</a:t>
            </a:r>
            <a:r>
              <a:rPr lang="en-AU" noProof="0">
                <a:solidFill>
                  <a:schemeClr val="accent6"/>
                </a:solidFill>
              </a:rPr>
              <a:t> Seeing the big picture in production planning</a:t>
            </a:r>
          </a:p>
          <a:p>
            <a:pPr marL="285750" indent="-285750">
              <a:buClr>
                <a:schemeClr val="tx2"/>
              </a:buClr>
              <a:buFont typeface="Arial" panose="020B0604020202020204" pitchFamily="34" charset="0"/>
              <a:buChar char="•"/>
            </a:pPr>
            <a:r>
              <a:rPr lang="en-AU" b="1" noProof="0">
                <a:solidFill>
                  <a:schemeClr val="accent6"/>
                </a:solidFill>
              </a:rPr>
              <a:t>Mechanical reasoning:</a:t>
            </a:r>
            <a:r>
              <a:rPr lang="en-AU" noProof="0">
                <a:solidFill>
                  <a:schemeClr val="accent6"/>
                </a:solidFill>
              </a:rPr>
              <a:t> Intuitively understanding how machines work</a:t>
            </a:r>
          </a:p>
          <a:p>
            <a:pPr marL="285750" indent="-285750">
              <a:buClr>
                <a:schemeClr val="tx2"/>
              </a:buClr>
              <a:buFont typeface="Arial" panose="020B0604020202020204" pitchFamily="34" charset="0"/>
              <a:buChar char="•"/>
            </a:pPr>
            <a:r>
              <a:rPr lang="en-AU" b="1" noProof="0">
                <a:solidFill>
                  <a:schemeClr val="accent6"/>
                </a:solidFill>
              </a:rPr>
              <a:t>Precision:</a:t>
            </a:r>
            <a:r>
              <a:rPr lang="en-AU" noProof="0">
                <a:solidFill>
                  <a:schemeClr val="accent6"/>
                </a:solidFill>
              </a:rPr>
              <a:t> Natural ability to work accurately with details</a:t>
            </a:r>
          </a:p>
          <a:p>
            <a:pPr marL="285750" indent="-285750">
              <a:buClr>
                <a:schemeClr val="tx2"/>
              </a:buClr>
              <a:buFont typeface="Arial" panose="020B0604020202020204" pitchFamily="34" charset="0"/>
              <a:buChar char="•"/>
            </a:pPr>
            <a:r>
              <a:rPr lang="en-AU" b="1" noProof="0">
                <a:solidFill>
                  <a:schemeClr val="accent6"/>
                </a:solidFill>
              </a:rPr>
              <a:t>Spatial visualisation:</a:t>
            </a:r>
            <a:r>
              <a:rPr lang="en-AU" noProof="0">
                <a:solidFill>
                  <a:schemeClr val="accent6"/>
                </a:solidFill>
              </a:rPr>
              <a:t> Easily understanding and manipulating 3D objects</a:t>
            </a:r>
          </a:p>
          <a:p>
            <a:pPr marL="285750" indent="-285750">
              <a:buClr>
                <a:schemeClr val="tx2"/>
              </a:buClr>
              <a:buFont typeface="Arial" panose="020B0604020202020204" pitchFamily="34" charset="0"/>
              <a:buChar char="•"/>
            </a:pPr>
            <a:r>
              <a:rPr lang="en-AU" b="1" noProof="0">
                <a:solidFill>
                  <a:schemeClr val="accent6"/>
                </a:solidFill>
              </a:rPr>
              <a:t>Systems thinking:</a:t>
            </a:r>
            <a:r>
              <a:rPr lang="en-AU" noProof="0">
                <a:solidFill>
                  <a:schemeClr val="accent6"/>
                </a:solidFill>
              </a:rPr>
              <a:t> Quickly grasping how components interact</a:t>
            </a:r>
          </a:p>
        </p:txBody>
      </p:sp>
      <p:sp>
        <p:nvSpPr>
          <p:cNvPr id="10" name="Text Placeholder 9">
            <a:extLst>
              <a:ext uri="{FF2B5EF4-FFF2-40B4-BE49-F238E27FC236}">
                <a16:creationId xmlns:a16="http://schemas.microsoft.com/office/drawing/2014/main" id="{B8F67035-EF80-00A1-2AF5-55DAA95AEF77}"/>
              </a:ext>
            </a:extLst>
          </p:cNvPr>
          <p:cNvSpPr txBox="1">
            <a:spLocks noGrp="1"/>
          </p:cNvSpPr>
          <p:nvPr>
            <p:ph type="body" idx="1"/>
          </p:nvPr>
        </p:nvSpPr>
        <p:spPr>
          <a:xfrm>
            <a:off x="1055688" y="1514825"/>
            <a:ext cx="6624637" cy="366712"/>
          </a:xfrm>
          <a:prstGeom prst="rect">
            <a:avLst/>
          </a:prstGeom>
          <a:noFill/>
        </p:spPr>
        <p:txBody>
          <a:bodyPr wrap="square">
            <a:spAutoFit/>
          </a:bodyPr>
          <a:lstStyle/>
          <a:p>
            <a:r>
              <a:rPr lang="en-AU" sz="1600" noProof="0">
                <a:solidFill>
                  <a:schemeClr val="tx2"/>
                </a:solidFill>
              </a:rPr>
              <a:t>Identifying your core strengths helps you target careers where you'll naturally excel. When you work in alignment with your strengths, tasks feel less like work and more like a natural expression of who you are. </a:t>
            </a:r>
            <a:endParaRPr lang="en-AU" sz="1600" noProof="0"/>
          </a:p>
        </p:txBody>
      </p:sp>
      <p:sp>
        <p:nvSpPr>
          <p:cNvPr id="13" name="Title 12">
            <a:extLst>
              <a:ext uri="{FF2B5EF4-FFF2-40B4-BE49-F238E27FC236}">
                <a16:creationId xmlns:a16="http://schemas.microsoft.com/office/drawing/2014/main" id="{E8F9DABF-3D19-77C8-6FF0-65E22655BBCE}"/>
              </a:ext>
            </a:extLst>
          </p:cNvPr>
          <p:cNvSpPr>
            <a:spLocks noGrp="1"/>
          </p:cNvSpPr>
          <p:nvPr>
            <p:ph type="title"/>
          </p:nvPr>
        </p:nvSpPr>
        <p:spPr>
          <a:xfrm>
            <a:off x="1055941" y="873125"/>
            <a:ext cx="3668290" cy="524553"/>
          </a:xfrm>
        </p:spPr>
        <p:txBody>
          <a:bodyPr/>
          <a:lstStyle/>
          <a:p>
            <a:r>
              <a:rPr lang="en-AU" noProof="0"/>
              <a:t>Strengths in action</a:t>
            </a:r>
          </a:p>
        </p:txBody>
      </p:sp>
      <p:sp>
        <p:nvSpPr>
          <p:cNvPr id="16" name="TextBox 15">
            <a:extLst>
              <a:ext uri="{FF2B5EF4-FFF2-40B4-BE49-F238E27FC236}">
                <a16:creationId xmlns:a16="http://schemas.microsoft.com/office/drawing/2014/main" id="{F2587A45-DF45-E110-1B1B-E65644E51A13}"/>
              </a:ext>
            </a:extLst>
          </p:cNvPr>
          <p:cNvSpPr txBox="1"/>
          <p:nvPr/>
        </p:nvSpPr>
        <p:spPr>
          <a:xfrm>
            <a:off x="1417130" y="5357622"/>
            <a:ext cx="917448" cy="307777"/>
          </a:xfrm>
          <a:prstGeom prst="rect">
            <a:avLst/>
          </a:prstGeom>
          <a:noFill/>
        </p:spPr>
        <p:txBody>
          <a:bodyPr wrap="square">
            <a:spAutoFit/>
          </a:bodyPr>
          <a:lstStyle/>
          <a:p>
            <a:r>
              <a:rPr lang="en-AU" sz="700" noProof="0">
                <a:solidFill>
                  <a:schemeClr val="tx2"/>
                </a:solidFill>
              </a:rPr>
              <a:t>Do something that energises you</a:t>
            </a:r>
          </a:p>
        </p:txBody>
      </p:sp>
      <p:pic>
        <p:nvPicPr>
          <p:cNvPr id="18" name="Picture 17" descr="A yellow ball with black lines&#10;&#10;AI-generated content may be incorrect.">
            <a:extLst>
              <a:ext uri="{FF2B5EF4-FFF2-40B4-BE49-F238E27FC236}">
                <a16:creationId xmlns:a16="http://schemas.microsoft.com/office/drawing/2014/main" id="{E4E1E72B-D9B1-118C-DA26-24AA8ACB7F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8754" y="553380"/>
            <a:ext cx="1054610" cy="844298"/>
          </a:xfrm>
          <a:prstGeom prst="rect">
            <a:avLst/>
          </a:prstGeom>
        </p:spPr>
      </p:pic>
    </p:spTree>
    <p:extLst>
      <p:ext uri="{BB962C8B-B14F-4D97-AF65-F5344CB8AC3E}">
        <p14:creationId xmlns:p14="http://schemas.microsoft.com/office/powerpoint/2010/main" val="716582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CBC70-614B-3EE4-DBBB-A080F932D30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744074E0-4A12-7F03-81E6-13FF58D47828}"/>
              </a:ext>
            </a:extLst>
          </p:cNvPr>
          <p:cNvSpPr>
            <a:spLocks noGrp="1"/>
          </p:cNvSpPr>
          <p:nvPr>
            <p:ph type="body" sz="quarter" idx="15"/>
          </p:nvPr>
        </p:nvSpPr>
        <p:spPr>
          <a:xfrm>
            <a:off x="1055688" y="624947"/>
            <a:ext cx="3034018" cy="247554"/>
          </a:xfrm>
        </p:spPr>
        <p:txBody>
          <a:bodyPr/>
          <a:lstStyle/>
          <a:p>
            <a:r>
              <a:rPr lang="en-AU" noProof="0"/>
              <a:t>SKILLS, STRENGTHS AND ATTRIBUTES</a:t>
            </a:r>
          </a:p>
        </p:txBody>
      </p:sp>
      <p:graphicFrame>
        <p:nvGraphicFramePr>
          <p:cNvPr id="3" name="Table 2">
            <a:extLst>
              <a:ext uri="{FF2B5EF4-FFF2-40B4-BE49-F238E27FC236}">
                <a16:creationId xmlns:a16="http://schemas.microsoft.com/office/drawing/2014/main" id="{347F21DE-D7E4-4A0F-63C9-0CD9EE957BD5}"/>
              </a:ext>
            </a:extLst>
          </p:cNvPr>
          <p:cNvGraphicFramePr>
            <a:graphicFrameLocks noGrp="1"/>
          </p:cNvGraphicFramePr>
          <p:nvPr>
            <p:extLst>
              <p:ext uri="{D42A27DB-BD31-4B8C-83A1-F6EECF244321}">
                <p14:modId xmlns:p14="http://schemas.microsoft.com/office/powerpoint/2010/main" val="3226749528"/>
              </p:ext>
            </p:extLst>
          </p:nvPr>
        </p:nvGraphicFramePr>
        <p:xfrm>
          <a:off x="1055688" y="2249082"/>
          <a:ext cx="10145712" cy="3094093"/>
        </p:xfrm>
        <a:graphic>
          <a:graphicData uri="http://schemas.openxmlformats.org/drawingml/2006/table">
            <a:tbl>
              <a:tblPr firstRow="1" bandRow="1">
                <a:tableStyleId>{9DCAF9ED-07DC-4A11-8D7F-57B35C25682E}</a:tableStyleId>
              </a:tblPr>
              <a:tblGrid>
                <a:gridCol w="3381904">
                  <a:extLst>
                    <a:ext uri="{9D8B030D-6E8A-4147-A177-3AD203B41FA5}">
                      <a16:colId xmlns:a16="http://schemas.microsoft.com/office/drawing/2014/main" val="433972130"/>
                    </a:ext>
                  </a:extLst>
                </a:gridCol>
                <a:gridCol w="3381904">
                  <a:extLst>
                    <a:ext uri="{9D8B030D-6E8A-4147-A177-3AD203B41FA5}">
                      <a16:colId xmlns:a16="http://schemas.microsoft.com/office/drawing/2014/main" val="2258979364"/>
                    </a:ext>
                  </a:extLst>
                </a:gridCol>
                <a:gridCol w="3381904">
                  <a:extLst>
                    <a:ext uri="{9D8B030D-6E8A-4147-A177-3AD203B41FA5}">
                      <a16:colId xmlns:a16="http://schemas.microsoft.com/office/drawing/2014/main" val="2954611407"/>
                    </a:ext>
                  </a:extLst>
                </a:gridCol>
              </a:tblGrid>
              <a:tr h="511859">
                <a:tc>
                  <a:txBody>
                    <a:bodyPr/>
                    <a:lstStyle/>
                    <a:p>
                      <a:pPr algn="ctr"/>
                      <a:r>
                        <a:rPr lang="en-AU" sz="1800" b="1" noProof="0"/>
                        <a:t>Skills</a:t>
                      </a:r>
                      <a:r>
                        <a:rPr lang="en-AU" sz="1800" noProof="0"/>
                        <a:t> = </a:t>
                      </a:r>
                    </a:p>
                    <a:p>
                      <a:pPr algn="ctr"/>
                      <a:r>
                        <a:rPr lang="en-AU" sz="1800" noProof="0"/>
                        <a:t>What you can DO</a:t>
                      </a:r>
                    </a:p>
                  </a:txBody>
                  <a:tcPr anchor="ctr"/>
                </a:tc>
                <a:tc>
                  <a:txBody>
                    <a:bodyPr/>
                    <a:lstStyle/>
                    <a:p>
                      <a:pPr algn="ctr"/>
                      <a:r>
                        <a:rPr lang="en-AU" sz="1800" b="1" noProof="0"/>
                        <a:t>Strengths</a:t>
                      </a:r>
                      <a:r>
                        <a:rPr lang="en-AU" sz="1800" noProof="0"/>
                        <a:t> = </a:t>
                      </a:r>
                    </a:p>
                    <a:p>
                      <a:pPr algn="ctr"/>
                      <a:r>
                        <a:rPr lang="en-AU" sz="1800" noProof="0"/>
                        <a:t>What ENERGISES you</a:t>
                      </a:r>
                    </a:p>
                  </a:txBody>
                  <a:tcPr anchor="ctr"/>
                </a:tc>
                <a:tc>
                  <a:txBody>
                    <a:bodyPr/>
                    <a:lstStyle/>
                    <a:p>
                      <a:pPr algn="ctr"/>
                      <a:r>
                        <a:rPr lang="en-AU" sz="1800" b="1" noProof="0"/>
                        <a:t>Attributes</a:t>
                      </a:r>
                      <a:r>
                        <a:rPr lang="en-AU" sz="1800" noProof="0"/>
                        <a:t> = </a:t>
                      </a:r>
                    </a:p>
                    <a:p>
                      <a:pPr algn="ctr"/>
                      <a:r>
                        <a:rPr lang="en-AU" sz="1800" noProof="0"/>
                        <a:t>WHO you ARE</a:t>
                      </a:r>
                    </a:p>
                  </a:txBody>
                  <a:tcPr anchor="ctr"/>
                </a:tc>
                <a:extLst>
                  <a:ext uri="{0D108BD9-81ED-4DB2-BD59-A6C34878D82A}">
                    <a16:rowId xmlns:a16="http://schemas.microsoft.com/office/drawing/2014/main" val="2207847575"/>
                  </a:ext>
                </a:extLst>
              </a:tr>
              <a:tr h="2454013">
                <a:tc>
                  <a:txBody>
                    <a:bodyPr/>
                    <a:lstStyle/>
                    <a:p>
                      <a:pPr marL="285750" indent="-285750">
                        <a:buFont typeface="Arial" panose="020B0604020202020204" pitchFamily="34" charset="0"/>
                        <a:buChar char="•"/>
                      </a:pPr>
                      <a:r>
                        <a:rPr lang="en-AU" sz="1600" noProof="0"/>
                        <a:t>Learned abilities to perform specific tasks</a:t>
                      </a:r>
                    </a:p>
                    <a:p>
                      <a:pPr marL="285750" indent="-285750">
                        <a:buFont typeface="Arial" panose="020B0604020202020204" pitchFamily="34" charset="0"/>
                        <a:buChar char="•"/>
                      </a:pPr>
                      <a:r>
                        <a:rPr lang="en-AU" sz="1600" noProof="0"/>
                        <a:t>Developed through training and practice</a:t>
                      </a:r>
                    </a:p>
                    <a:p>
                      <a:pPr marL="285750" indent="-285750">
                        <a:buFont typeface="Arial" panose="020B0604020202020204" pitchFamily="34" charset="0"/>
                        <a:buChar char="•"/>
                      </a:pPr>
                      <a:r>
                        <a:rPr lang="en-AU" sz="1600" noProof="0"/>
                        <a:t>Can become outdated as technologies change</a:t>
                      </a:r>
                    </a:p>
                    <a:p>
                      <a:pPr marL="285750" indent="-285750">
                        <a:buFont typeface="Arial" panose="020B0604020202020204" pitchFamily="34" charset="0"/>
                        <a:buChar char="•"/>
                      </a:pPr>
                      <a:r>
                        <a:rPr lang="en-AU" sz="1600" noProof="0"/>
                        <a:t>Examples: Welding, coding, operating machinery</a:t>
                      </a:r>
                    </a:p>
                  </a:txBody>
                  <a:tcPr/>
                </a:tc>
                <a:tc>
                  <a:txBody>
                    <a:bodyPr/>
                    <a:lstStyle/>
                    <a:p>
                      <a:pPr marL="285750" indent="-285750">
                        <a:buFont typeface="Arial" panose="020B0604020202020204" pitchFamily="34" charset="0"/>
                        <a:buChar char="•"/>
                      </a:pPr>
                      <a:r>
                        <a:rPr lang="en-AU" sz="1600" noProof="0"/>
                        <a:t>Natural talents that you do well and enjoy</a:t>
                      </a:r>
                    </a:p>
                    <a:p>
                      <a:pPr marL="285750" indent="-285750">
                        <a:buFont typeface="Arial" panose="020B0604020202020204" pitchFamily="34" charset="0"/>
                        <a:buChar char="•"/>
                      </a:pPr>
                      <a:r>
                        <a:rPr lang="en-AU" sz="1600" noProof="0"/>
                        <a:t>Work feels engaging when using strengths</a:t>
                      </a:r>
                    </a:p>
                    <a:p>
                      <a:pPr marL="285750" indent="-285750">
                        <a:buFont typeface="Arial" panose="020B0604020202020204" pitchFamily="34" charset="0"/>
                        <a:buChar char="•"/>
                      </a:pPr>
                      <a:r>
                        <a:rPr lang="en-AU" sz="1600" noProof="0"/>
                        <a:t>Remain relatively consistent throughout life</a:t>
                      </a:r>
                    </a:p>
                    <a:p>
                      <a:pPr marL="285750" indent="-285750">
                        <a:buFont typeface="Arial" panose="020B0604020202020204" pitchFamily="34" charset="0"/>
                        <a:buChar char="•"/>
                      </a:pPr>
                      <a:r>
                        <a:rPr lang="en-AU" sz="1600" noProof="0"/>
                        <a:t>Examples: Strategic thinking, analytical reasoning</a:t>
                      </a:r>
                    </a:p>
                  </a:txBody>
                  <a:tcPr/>
                </a:tc>
                <a:tc>
                  <a:txBody>
                    <a:bodyPr/>
                    <a:lstStyle/>
                    <a:p>
                      <a:pPr marL="285750" indent="-285750">
                        <a:buFont typeface="Arial" panose="020B0604020202020204" pitchFamily="34" charset="0"/>
                        <a:buChar char="•"/>
                      </a:pPr>
                      <a:r>
                        <a:rPr lang="en-AU" sz="1600" noProof="0"/>
                        <a:t>Personal qualities that influence behaviour</a:t>
                      </a:r>
                    </a:p>
                    <a:p>
                      <a:pPr marL="285750" indent="-285750">
                        <a:buFont typeface="Arial" panose="020B0604020202020204" pitchFamily="34" charset="0"/>
                        <a:buChar char="•"/>
                      </a:pPr>
                      <a:r>
                        <a:rPr lang="en-AU" sz="1600" noProof="0"/>
                        <a:t>Shape your work style and approach</a:t>
                      </a:r>
                    </a:p>
                    <a:p>
                      <a:pPr marL="285750" indent="-285750">
                        <a:buFont typeface="Arial" panose="020B0604020202020204" pitchFamily="34" charset="0"/>
                        <a:buChar char="•"/>
                      </a:pPr>
                      <a:r>
                        <a:rPr lang="en-AU" sz="1600" noProof="0"/>
                        <a:t>Develop through experiences</a:t>
                      </a:r>
                    </a:p>
                    <a:p>
                      <a:pPr marL="285750" indent="-285750">
                        <a:buFont typeface="Arial" panose="020B0604020202020204" pitchFamily="34" charset="0"/>
                        <a:buChar char="•"/>
                      </a:pPr>
                      <a:r>
                        <a:rPr lang="en-AU" sz="1600" noProof="0"/>
                        <a:t>Examples: Reliability, adaptability, honesty</a:t>
                      </a:r>
                    </a:p>
                  </a:txBody>
                  <a:tcPr/>
                </a:tc>
                <a:extLst>
                  <a:ext uri="{0D108BD9-81ED-4DB2-BD59-A6C34878D82A}">
                    <a16:rowId xmlns:a16="http://schemas.microsoft.com/office/drawing/2014/main" val="821148656"/>
                  </a:ext>
                </a:extLst>
              </a:tr>
            </a:tbl>
          </a:graphicData>
        </a:graphic>
      </p:graphicFrame>
      <p:sp>
        <p:nvSpPr>
          <p:cNvPr id="9" name="Text Placeholder 9">
            <a:extLst>
              <a:ext uri="{FF2B5EF4-FFF2-40B4-BE49-F238E27FC236}">
                <a16:creationId xmlns:a16="http://schemas.microsoft.com/office/drawing/2014/main" id="{E1C93E20-459D-D0C6-AE58-25AA6D22D9DD}"/>
              </a:ext>
            </a:extLst>
          </p:cNvPr>
          <p:cNvSpPr txBox="1">
            <a:spLocks/>
          </p:cNvSpPr>
          <p:nvPr/>
        </p:nvSpPr>
        <p:spPr>
          <a:xfrm>
            <a:off x="1055688" y="1514825"/>
            <a:ext cx="10298112" cy="367005"/>
          </a:xfrm>
          <a:prstGeom prst="rect">
            <a:avLst/>
          </a:prstGeom>
          <a:noFill/>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t>We’ve covered a few concepts, and there might be some similarities, but there are key differences between each.</a:t>
            </a:r>
          </a:p>
        </p:txBody>
      </p:sp>
      <p:sp>
        <p:nvSpPr>
          <p:cNvPr id="11" name="Title 10">
            <a:extLst>
              <a:ext uri="{FF2B5EF4-FFF2-40B4-BE49-F238E27FC236}">
                <a16:creationId xmlns:a16="http://schemas.microsoft.com/office/drawing/2014/main" id="{54537417-5080-937F-6532-3058B20A749B}"/>
              </a:ext>
            </a:extLst>
          </p:cNvPr>
          <p:cNvSpPr>
            <a:spLocks noGrp="1"/>
          </p:cNvSpPr>
          <p:nvPr>
            <p:ph type="title"/>
          </p:nvPr>
        </p:nvSpPr>
        <p:spPr/>
        <p:txBody>
          <a:bodyPr/>
          <a:lstStyle/>
          <a:p>
            <a:r>
              <a:rPr lang="en-AU" noProof="0"/>
              <a:t>What’s the difference</a:t>
            </a:r>
          </a:p>
        </p:txBody>
      </p:sp>
    </p:spTree>
    <p:extLst>
      <p:ext uri="{BB962C8B-B14F-4D97-AF65-F5344CB8AC3E}">
        <p14:creationId xmlns:p14="http://schemas.microsoft.com/office/powerpoint/2010/main" val="3908579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8FB03-DB4A-8EF8-552A-2896FAACF5D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3E71E12-FE96-5057-D3EB-1B07E5E2277A}"/>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3" name="Text Placeholder 2">
            <a:extLst>
              <a:ext uri="{FF2B5EF4-FFF2-40B4-BE49-F238E27FC236}">
                <a16:creationId xmlns:a16="http://schemas.microsoft.com/office/drawing/2014/main" id="{920220F0-9183-A6A1-52C5-47B2F3D09FFB}"/>
              </a:ext>
            </a:extLst>
          </p:cNvPr>
          <p:cNvSpPr>
            <a:spLocks noGrp="1"/>
          </p:cNvSpPr>
          <p:nvPr>
            <p:ph type="body" idx="21"/>
          </p:nvPr>
        </p:nvSpPr>
        <p:spPr>
          <a:xfrm>
            <a:off x="1055688" y="1614488"/>
            <a:ext cx="5202237" cy="3848984"/>
          </a:xfrm>
        </p:spPr>
        <p:txBody>
          <a:bodyPr/>
          <a:lstStyle/>
          <a:p>
            <a:pPr>
              <a:lnSpc>
                <a:spcPct val="100000"/>
              </a:lnSpc>
            </a:pPr>
            <a:r>
              <a:rPr lang="en-AU" noProof="0"/>
              <a:t>Career success depends on the interplay between your skills, strengths, and attributes. Each component contributes uniquely to your overall employability and job satisfaction.</a:t>
            </a:r>
          </a:p>
          <a:p>
            <a:pPr>
              <a:lnSpc>
                <a:spcPct val="100000"/>
              </a:lnSpc>
            </a:pPr>
            <a:r>
              <a:rPr lang="en-AU" noProof="0"/>
              <a:t>The most fulfilling and successful careers often occur when all three elements align, when you've developed skills that complement your natural strengths, and when your personal attributes support effective application of both. This alignment creates a sense of authenticity in your work, where what you do feels congruent with who you are.</a:t>
            </a:r>
          </a:p>
          <a:p>
            <a:pPr>
              <a:lnSpc>
                <a:spcPct val="100000"/>
              </a:lnSpc>
            </a:pPr>
            <a:r>
              <a:rPr lang="en-AU" noProof="0"/>
              <a:t>By developing all three components in harmony, you position yourself for both effectiveness and satisfaction in your chosen career path.</a:t>
            </a:r>
          </a:p>
        </p:txBody>
      </p:sp>
      <p:sp>
        <p:nvSpPr>
          <p:cNvPr id="7" name="Text Placeholder 2">
            <a:extLst>
              <a:ext uri="{FF2B5EF4-FFF2-40B4-BE49-F238E27FC236}">
                <a16:creationId xmlns:a16="http://schemas.microsoft.com/office/drawing/2014/main" id="{6D01AC52-A54D-3D2D-6468-A0EF69287763}"/>
              </a:ext>
            </a:extLst>
          </p:cNvPr>
          <p:cNvSpPr txBox="1">
            <a:spLocks noGrp="1"/>
          </p:cNvSpPr>
          <p:nvPr>
            <p:ph type="body" idx="1"/>
          </p:nvPr>
        </p:nvSpPr>
        <p:spPr>
          <a:xfrm>
            <a:off x="7669213" y="1614488"/>
            <a:ext cx="3978275" cy="412831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A skill without supporting attributes:</a:t>
            </a:r>
            <a:endParaRPr lang="en-AU" noProof="0">
              <a:solidFill>
                <a:schemeClr val="accent6"/>
              </a:solidFill>
            </a:endParaRPr>
          </a:p>
          <a:p>
            <a:r>
              <a:rPr lang="en-AU" noProof="0">
                <a:solidFill>
                  <a:schemeClr val="accent6"/>
                </a:solidFill>
              </a:rPr>
              <a:t>May be technically correct but ineffectively applied.</a:t>
            </a:r>
          </a:p>
          <a:p>
            <a:r>
              <a:rPr lang="en-AU" noProof="0">
                <a:solidFill>
                  <a:schemeClr val="accent6"/>
                </a:solidFill>
              </a:rPr>
              <a:t>Example: Having programming skills but lacking the patience to debug code.</a:t>
            </a:r>
          </a:p>
          <a:p>
            <a:r>
              <a:rPr lang="en-AU" b="1" noProof="0">
                <a:solidFill>
                  <a:schemeClr val="accent6"/>
                </a:solidFill>
              </a:rPr>
              <a:t>A strength without developed skills:</a:t>
            </a:r>
            <a:endParaRPr lang="en-AU" noProof="0">
              <a:solidFill>
                <a:schemeClr val="accent6"/>
              </a:solidFill>
            </a:endParaRPr>
          </a:p>
          <a:p>
            <a:r>
              <a:rPr lang="en-AU" noProof="0">
                <a:solidFill>
                  <a:schemeClr val="accent6"/>
                </a:solidFill>
              </a:rPr>
              <a:t>May represent untapped potential.</a:t>
            </a:r>
          </a:p>
          <a:p>
            <a:r>
              <a:rPr lang="en-AU" noProof="0">
                <a:solidFill>
                  <a:schemeClr val="accent6"/>
                </a:solidFill>
              </a:rPr>
              <a:t>Example: Natural mechanical aptitude without formal training.</a:t>
            </a:r>
          </a:p>
          <a:p>
            <a:r>
              <a:rPr lang="en-AU" b="1" noProof="0">
                <a:solidFill>
                  <a:schemeClr val="accent6"/>
                </a:solidFill>
              </a:rPr>
              <a:t>Attributes without relevant skills or strengths:</a:t>
            </a:r>
            <a:endParaRPr lang="en-AU" noProof="0">
              <a:solidFill>
                <a:schemeClr val="accent6"/>
              </a:solidFill>
            </a:endParaRPr>
          </a:p>
          <a:p>
            <a:r>
              <a:rPr lang="en-AU" noProof="0">
                <a:solidFill>
                  <a:schemeClr val="accent6"/>
                </a:solidFill>
              </a:rPr>
              <a:t>May indicate areas for growth.</a:t>
            </a:r>
          </a:p>
          <a:p>
            <a:r>
              <a:rPr lang="en-AU" noProof="0">
                <a:solidFill>
                  <a:schemeClr val="accent6"/>
                </a:solidFill>
              </a:rPr>
              <a:t>Example: Being detail-oriented but needing to develop quality control techniques.</a:t>
            </a:r>
          </a:p>
        </p:txBody>
      </p:sp>
      <p:sp>
        <p:nvSpPr>
          <p:cNvPr id="13" name="Title 12">
            <a:extLst>
              <a:ext uri="{FF2B5EF4-FFF2-40B4-BE49-F238E27FC236}">
                <a16:creationId xmlns:a16="http://schemas.microsoft.com/office/drawing/2014/main" id="{F9373B87-18DB-271D-223F-3499D036A685}"/>
              </a:ext>
            </a:extLst>
          </p:cNvPr>
          <p:cNvSpPr>
            <a:spLocks noGrp="1"/>
          </p:cNvSpPr>
          <p:nvPr>
            <p:ph type="title"/>
          </p:nvPr>
        </p:nvSpPr>
        <p:spPr>
          <a:xfrm>
            <a:off x="1055941" y="873125"/>
            <a:ext cx="4543529" cy="524553"/>
          </a:xfrm>
        </p:spPr>
        <p:txBody>
          <a:bodyPr/>
          <a:lstStyle/>
          <a:p>
            <a:r>
              <a:rPr lang="en-AU" noProof="0"/>
              <a:t>How they work together</a:t>
            </a:r>
          </a:p>
        </p:txBody>
      </p:sp>
      <p:pic>
        <p:nvPicPr>
          <p:cNvPr id="16" name="Picture 15" descr="A cartoon of a person with a check mark on their head&#10;&#10;AI-generated content may be incorrect.">
            <a:extLst>
              <a:ext uri="{FF2B5EF4-FFF2-40B4-BE49-F238E27FC236}">
                <a16:creationId xmlns:a16="http://schemas.microsoft.com/office/drawing/2014/main" id="{0A438197-B43C-A89B-EB35-C21E22B4DE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06625" y="5076825"/>
            <a:ext cx="583938" cy="1281112"/>
          </a:xfrm>
          <a:prstGeom prst="rect">
            <a:avLst/>
          </a:prstGeom>
        </p:spPr>
      </p:pic>
      <p:pic>
        <p:nvPicPr>
          <p:cNvPr id="17" name="Picture 16">
            <a:extLst>
              <a:ext uri="{FF2B5EF4-FFF2-40B4-BE49-F238E27FC236}">
                <a16:creationId xmlns:a16="http://schemas.microsoft.com/office/drawing/2014/main" id="{0D695AAC-9FE3-AD5C-AE75-1DD20D43C6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9453" y="209646"/>
            <a:ext cx="933271" cy="978849"/>
          </a:xfrm>
          <a:prstGeom prst="rect">
            <a:avLst/>
          </a:prstGeom>
        </p:spPr>
      </p:pic>
    </p:spTree>
    <p:extLst>
      <p:ext uri="{BB962C8B-B14F-4D97-AF65-F5344CB8AC3E}">
        <p14:creationId xmlns:p14="http://schemas.microsoft.com/office/powerpoint/2010/main" val="233310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D0C25-D4A9-AC4D-CAF0-714222B2E03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7BF5E75-B968-6216-95FD-34523797B644}"/>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CD01D126-076D-9781-9255-F8155539092C}"/>
              </a:ext>
            </a:extLst>
          </p:cNvPr>
          <p:cNvSpPr>
            <a:spLocks noGrp="1"/>
          </p:cNvSpPr>
          <p:nvPr>
            <p:ph type="body" idx="1"/>
          </p:nvPr>
        </p:nvSpPr>
        <p:spPr>
          <a:xfrm>
            <a:off x="7669212" y="1614010"/>
            <a:ext cx="3978276" cy="4623555"/>
          </a:xfrm>
        </p:spPr>
        <p:txBody>
          <a:bodyPr/>
          <a:lstStyle/>
          <a:p>
            <a:r>
              <a:rPr lang="en-AU" noProof="0">
                <a:solidFill>
                  <a:schemeClr val="accent6"/>
                </a:solidFill>
              </a:rPr>
              <a:t>Profiling tools help identify patterns in your:</a:t>
            </a:r>
          </a:p>
          <a:p>
            <a:pPr marL="285750" indent="-285750">
              <a:buClr>
                <a:schemeClr val="tx2"/>
              </a:buClr>
              <a:buFont typeface="Arial" panose="020B0604020202020204" pitchFamily="34" charset="0"/>
              <a:buChar char="•"/>
            </a:pPr>
            <a:r>
              <a:rPr lang="en-AU" noProof="0">
                <a:solidFill>
                  <a:schemeClr val="accent6"/>
                </a:solidFill>
              </a:rPr>
              <a:t>Thinking styles</a:t>
            </a:r>
          </a:p>
          <a:p>
            <a:pPr marL="285750" indent="-285750">
              <a:buClr>
                <a:schemeClr val="tx2"/>
              </a:buClr>
              <a:buFont typeface="Arial" panose="020B0604020202020204" pitchFamily="34" charset="0"/>
              <a:buChar char="•"/>
            </a:pPr>
            <a:r>
              <a:rPr lang="en-AU" noProof="0">
                <a:solidFill>
                  <a:schemeClr val="accent6"/>
                </a:solidFill>
              </a:rPr>
              <a:t>Emotional responses</a:t>
            </a:r>
          </a:p>
          <a:p>
            <a:pPr marL="285750" indent="-285750">
              <a:buClr>
                <a:schemeClr val="tx2"/>
              </a:buClr>
              <a:buFont typeface="Arial" panose="020B0604020202020204" pitchFamily="34" charset="0"/>
              <a:buChar char="•"/>
            </a:pPr>
            <a:r>
              <a:rPr lang="en-AU" noProof="0">
                <a:solidFill>
                  <a:schemeClr val="accent6"/>
                </a:solidFill>
              </a:rPr>
              <a:t>Behavioural tendencies</a:t>
            </a:r>
          </a:p>
          <a:p>
            <a:pPr marL="285750" indent="-285750">
              <a:buClr>
                <a:schemeClr val="tx2"/>
              </a:buClr>
              <a:buFont typeface="Arial" panose="020B0604020202020204" pitchFamily="34" charset="0"/>
              <a:buChar char="•"/>
            </a:pPr>
            <a:r>
              <a:rPr lang="en-AU" noProof="0">
                <a:solidFill>
                  <a:schemeClr val="accent6"/>
                </a:solidFill>
              </a:rPr>
              <a:t>Work preferences</a:t>
            </a:r>
          </a:p>
          <a:p>
            <a:r>
              <a:rPr lang="en-AU" noProof="0">
                <a:solidFill>
                  <a:schemeClr val="accent6"/>
                </a:solidFill>
              </a:rPr>
              <a:t>These insights can guide career exploration by:</a:t>
            </a:r>
          </a:p>
          <a:p>
            <a:pPr marL="285750" indent="-285750">
              <a:buClr>
                <a:schemeClr val="tx2"/>
              </a:buClr>
              <a:buFont typeface="Arial" panose="020B0604020202020204" pitchFamily="34" charset="0"/>
              <a:buChar char="•"/>
            </a:pPr>
            <a:r>
              <a:rPr lang="en-AU" noProof="0">
                <a:solidFill>
                  <a:schemeClr val="accent6"/>
                </a:solidFill>
              </a:rPr>
              <a:t>Highlighting natural strengths and preferences</a:t>
            </a:r>
          </a:p>
          <a:p>
            <a:pPr marL="285750" indent="-285750">
              <a:buClr>
                <a:schemeClr val="tx2"/>
              </a:buClr>
              <a:buFont typeface="Arial" panose="020B0604020202020204" pitchFamily="34" charset="0"/>
              <a:buChar char="•"/>
            </a:pPr>
            <a:r>
              <a:rPr lang="en-AU" noProof="0">
                <a:solidFill>
                  <a:schemeClr val="accent6"/>
                </a:solidFill>
              </a:rPr>
              <a:t>Suggesting environments where you might thrive</a:t>
            </a:r>
          </a:p>
          <a:p>
            <a:pPr marL="285750" indent="-285750">
              <a:buClr>
                <a:schemeClr val="tx2"/>
              </a:buClr>
              <a:buFont typeface="Arial" panose="020B0604020202020204" pitchFamily="34" charset="0"/>
              <a:buChar char="•"/>
            </a:pPr>
            <a:r>
              <a:rPr lang="en-AU" noProof="0">
                <a:solidFill>
                  <a:schemeClr val="accent6"/>
                </a:solidFill>
              </a:rPr>
              <a:t>Identifying potential challenges to address</a:t>
            </a:r>
          </a:p>
          <a:p>
            <a:r>
              <a:rPr lang="en-AU" b="1" i="1" noProof="0">
                <a:solidFill>
                  <a:schemeClr val="accent6"/>
                </a:solidFill>
              </a:rPr>
              <a:t>Remember:</a:t>
            </a:r>
            <a:r>
              <a:rPr lang="en-AU" i="1" noProof="0">
                <a:solidFill>
                  <a:schemeClr val="accent6"/>
                </a:solidFill>
              </a:rPr>
              <a:t> These tools provide insights, not rigid classifications.</a:t>
            </a:r>
          </a:p>
        </p:txBody>
      </p:sp>
      <p:sp>
        <p:nvSpPr>
          <p:cNvPr id="4" name="Text Placeholder 3">
            <a:extLst>
              <a:ext uri="{FF2B5EF4-FFF2-40B4-BE49-F238E27FC236}">
                <a16:creationId xmlns:a16="http://schemas.microsoft.com/office/drawing/2014/main" id="{43B774C1-1097-DCF1-61F1-B17AAAE5452A}"/>
              </a:ext>
            </a:extLst>
          </p:cNvPr>
          <p:cNvSpPr>
            <a:spLocks noGrp="1"/>
          </p:cNvSpPr>
          <p:nvPr>
            <p:ph type="body" idx="21"/>
          </p:nvPr>
        </p:nvSpPr>
        <p:spPr>
          <a:xfrm>
            <a:off x="1055688" y="1614010"/>
            <a:ext cx="5202237" cy="3706381"/>
          </a:xfrm>
        </p:spPr>
        <p:txBody>
          <a:bodyPr/>
          <a:lstStyle/>
          <a:p>
            <a:pPr>
              <a:lnSpc>
                <a:spcPct val="100000"/>
              </a:lnSpc>
            </a:pPr>
            <a:r>
              <a:rPr lang="en-AU" noProof="0"/>
              <a:t>Personality profiling tools offer structured frameworks for understanding your tendencies, preferences, and potential career fits. While no single assessment provides a complete picture of who you are, these tools offer valuable insights that can guide your career exploration.</a:t>
            </a:r>
          </a:p>
          <a:p>
            <a:pPr>
              <a:lnSpc>
                <a:spcPct val="100000"/>
              </a:lnSpc>
            </a:pPr>
            <a:r>
              <a:rPr lang="en-AU" noProof="0"/>
              <a:t>Each profiling system focuses on different aspects of personality and offers unique perspectives on how your traits might influence career satisfaction. Using multiple assessments provides a more comprehensive understanding of yourself than any single tool alone.</a:t>
            </a:r>
          </a:p>
          <a:p>
            <a:pPr>
              <a:lnSpc>
                <a:spcPct val="100000"/>
              </a:lnSpc>
            </a:pPr>
            <a:r>
              <a:rPr lang="en-AU" noProof="0"/>
              <a:t>These insights can help you identify specific sectors or roles that align with your natural tendencies. </a:t>
            </a:r>
          </a:p>
          <a:p>
            <a:endParaRPr lang="en-AU" noProof="0"/>
          </a:p>
        </p:txBody>
      </p:sp>
      <p:sp>
        <p:nvSpPr>
          <p:cNvPr id="6" name="Title 5">
            <a:extLst>
              <a:ext uri="{FF2B5EF4-FFF2-40B4-BE49-F238E27FC236}">
                <a16:creationId xmlns:a16="http://schemas.microsoft.com/office/drawing/2014/main" id="{8D7DBC70-8A32-5B04-5705-51C87A515AAD}"/>
              </a:ext>
            </a:extLst>
          </p:cNvPr>
          <p:cNvSpPr>
            <a:spLocks noGrp="1"/>
          </p:cNvSpPr>
          <p:nvPr>
            <p:ph type="title"/>
          </p:nvPr>
        </p:nvSpPr>
        <p:spPr>
          <a:xfrm>
            <a:off x="1055941" y="873125"/>
            <a:ext cx="4931456" cy="524553"/>
          </a:xfrm>
        </p:spPr>
        <p:txBody>
          <a:bodyPr/>
          <a:lstStyle/>
          <a:p>
            <a:r>
              <a:rPr lang="en-AU" noProof="0"/>
              <a:t>Personality profiling tools</a:t>
            </a:r>
          </a:p>
        </p:txBody>
      </p:sp>
      <p:pic>
        <p:nvPicPr>
          <p:cNvPr id="9" name="Picture 8" descr="A cartoon of a person in a blue robe&#10;&#10;AI-generated content may be incorrect.">
            <a:extLst>
              <a:ext uri="{FF2B5EF4-FFF2-40B4-BE49-F238E27FC236}">
                <a16:creationId xmlns:a16="http://schemas.microsoft.com/office/drawing/2014/main" id="{D8D6AFC2-35D1-4269-6D0E-9D088A9BDB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19700"/>
            <a:ext cx="812753" cy="1122640"/>
          </a:xfrm>
          <a:prstGeom prst="rect">
            <a:avLst/>
          </a:prstGeom>
        </p:spPr>
      </p:pic>
    </p:spTree>
    <p:extLst>
      <p:ext uri="{BB962C8B-B14F-4D97-AF65-F5344CB8AC3E}">
        <p14:creationId xmlns:p14="http://schemas.microsoft.com/office/powerpoint/2010/main" val="418151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BCE56-69F0-0FA9-8C34-E8A9C6D3ACE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002E83E5-9F68-A7FF-D6CE-A8C035E8D6AF}"/>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ED053093-7EAB-1A75-7C32-19CCA5F07D05}"/>
              </a:ext>
            </a:extLst>
          </p:cNvPr>
          <p:cNvSpPr>
            <a:spLocks noGrp="1"/>
          </p:cNvSpPr>
          <p:nvPr>
            <p:ph type="body" idx="1"/>
          </p:nvPr>
        </p:nvSpPr>
        <p:spPr>
          <a:xfrm>
            <a:off x="7669212" y="1614010"/>
            <a:ext cx="3978276" cy="2652759"/>
          </a:xfrm>
        </p:spPr>
        <p:txBody>
          <a:bodyPr/>
          <a:lstStyle/>
          <a:p>
            <a:r>
              <a:rPr lang="en-AU" b="1" noProof="0">
                <a:solidFill>
                  <a:schemeClr val="accent6"/>
                </a:solidFill>
              </a:rPr>
              <a:t>The Four Preference Pairs:</a:t>
            </a:r>
            <a:endParaRPr lang="en-AU" noProof="0">
              <a:solidFill>
                <a:schemeClr val="accent6"/>
              </a:solidFill>
            </a:endParaRPr>
          </a:p>
          <a:p>
            <a:pPr marL="342900" indent="-342900">
              <a:buClr>
                <a:schemeClr val="tx2"/>
              </a:buClr>
              <a:buSzPct val="90000"/>
              <a:buFont typeface="+mj-lt"/>
              <a:buAutoNum type="arabicPeriod"/>
            </a:pPr>
            <a:r>
              <a:rPr lang="en-AU" b="1" noProof="0">
                <a:solidFill>
                  <a:schemeClr val="accent6"/>
                </a:solidFill>
              </a:rPr>
              <a:t>Extraversion (E) / Introversion (I):</a:t>
            </a:r>
            <a:r>
              <a:rPr lang="en-AU" noProof="0">
                <a:solidFill>
                  <a:schemeClr val="accent6"/>
                </a:solidFill>
              </a:rPr>
              <a:t> Where you focus your attention</a:t>
            </a:r>
          </a:p>
          <a:p>
            <a:pPr marL="342900" indent="-342900">
              <a:buClr>
                <a:schemeClr val="tx2"/>
              </a:buClr>
              <a:buSzPct val="90000"/>
              <a:buFont typeface="+mj-lt"/>
              <a:buAutoNum type="arabicPeriod"/>
            </a:pPr>
            <a:r>
              <a:rPr lang="en-AU" b="1" noProof="0">
                <a:solidFill>
                  <a:schemeClr val="accent6"/>
                </a:solidFill>
              </a:rPr>
              <a:t>Sensing (S) / Intuition (N):</a:t>
            </a:r>
            <a:r>
              <a:rPr lang="en-AU" noProof="0">
                <a:solidFill>
                  <a:schemeClr val="accent6"/>
                </a:solidFill>
              </a:rPr>
              <a:t> How you take in information</a:t>
            </a:r>
          </a:p>
          <a:p>
            <a:pPr marL="342900" indent="-342900">
              <a:buClr>
                <a:schemeClr val="tx2"/>
              </a:buClr>
              <a:buSzPct val="90000"/>
              <a:buFont typeface="+mj-lt"/>
              <a:buAutoNum type="arabicPeriod"/>
            </a:pPr>
            <a:r>
              <a:rPr lang="en-AU" b="1" noProof="0">
                <a:solidFill>
                  <a:schemeClr val="accent6"/>
                </a:solidFill>
              </a:rPr>
              <a:t>Thinking (T) / Feeling (F):</a:t>
            </a:r>
            <a:r>
              <a:rPr lang="en-AU" noProof="0">
                <a:solidFill>
                  <a:schemeClr val="accent6"/>
                </a:solidFill>
              </a:rPr>
              <a:t> How you make decisions</a:t>
            </a:r>
          </a:p>
          <a:p>
            <a:pPr marL="342900" indent="-342900">
              <a:buClr>
                <a:schemeClr val="tx2"/>
              </a:buClr>
              <a:buSzPct val="90000"/>
              <a:buFont typeface="+mj-lt"/>
              <a:buAutoNum type="arabicPeriod"/>
            </a:pPr>
            <a:r>
              <a:rPr lang="en-AU" b="1" noProof="0">
                <a:solidFill>
                  <a:schemeClr val="accent6"/>
                </a:solidFill>
              </a:rPr>
              <a:t>Judging (J) / Perceiving (P):</a:t>
            </a:r>
            <a:r>
              <a:rPr lang="en-AU" noProof="0">
                <a:solidFill>
                  <a:schemeClr val="accent6"/>
                </a:solidFill>
              </a:rPr>
              <a:t> How you deal with the outer world</a:t>
            </a:r>
          </a:p>
        </p:txBody>
      </p:sp>
      <p:sp>
        <p:nvSpPr>
          <p:cNvPr id="6" name="Text Placeholder 5">
            <a:extLst>
              <a:ext uri="{FF2B5EF4-FFF2-40B4-BE49-F238E27FC236}">
                <a16:creationId xmlns:a16="http://schemas.microsoft.com/office/drawing/2014/main" id="{3B5E5578-E705-3A33-7119-4A8DEEC74ADB}"/>
              </a:ext>
            </a:extLst>
          </p:cNvPr>
          <p:cNvSpPr>
            <a:spLocks noGrp="1"/>
          </p:cNvSpPr>
          <p:nvPr>
            <p:ph type="body" idx="21"/>
          </p:nvPr>
        </p:nvSpPr>
        <p:spPr>
          <a:xfrm>
            <a:off x="1055688" y="1614010"/>
            <a:ext cx="5202237" cy="3667396"/>
          </a:xfrm>
        </p:spPr>
        <p:txBody>
          <a:bodyPr/>
          <a:lstStyle/>
          <a:p>
            <a:r>
              <a:rPr lang="en-AU" b="1" noProof="0"/>
              <a:t>Overview:</a:t>
            </a:r>
            <a:endParaRPr lang="en-AU" noProof="0"/>
          </a:p>
          <a:p>
            <a:pPr marL="285750" indent="-285750">
              <a:buClr>
                <a:schemeClr val="tx2"/>
              </a:buClr>
              <a:buFont typeface="Arial" panose="020B0604020202020204" pitchFamily="34" charset="0"/>
              <a:buChar char="•"/>
            </a:pPr>
            <a:r>
              <a:rPr lang="en-AU" noProof="0"/>
              <a:t>Identifies 16 personality types based on four preference pairs</a:t>
            </a:r>
          </a:p>
          <a:p>
            <a:pPr marL="285750" indent="-285750">
              <a:buClr>
                <a:schemeClr val="tx2"/>
              </a:buClr>
              <a:buFont typeface="Arial" panose="020B0604020202020204" pitchFamily="34" charset="0"/>
              <a:buChar char="•"/>
            </a:pPr>
            <a:r>
              <a:rPr lang="en-AU" noProof="0"/>
              <a:t>Based on Carl Jung’s theory of psychological types</a:t>
            </a:r>
          </a:p>
          <a:p>
            <a:pPr marL="285750" indent="-285750">
              <a:buClr>
                <a:schemeClr val="tx2"/>
              </a:buClr>
              <a:buFont typeface="Arial" panose="020B0604020202020204" pitchFamily="34" charset="0"/>
              <a:buChar char="•"/>
            </a:pPr>
            <a:r>
              <a:rPr lang="en-AU" noProof="0"/>
              <a:t>Widely used in career counselling and team building</a:t>
            </a:r>
          </a:p>
          <a:p>
            <a:pPr>
              <a:buClr>
                <a:schemeClr val="tx2"/>
              </a:buClr>
            </a:pPr>
            <a:endParaRPr lang="en-AU" noProof="0"/>
          </a:p>
          <a:p>
            <a:r>
              <a:rPr lang="en-AU" noProof="0"/>
              <a:t>The MBTI provides valuable insights into how you prefer to interact with the world, process information, and make decisions. Looking through a career </a:t>
            </a:r>
            <a:r>
              <a:rPr lang="en-AU" noProof="0" err="1"/>
              <a:t>len</a:t>
            </a:r>
            <a:r>
              <a:rPr lang="en-AU"/>
              <a:t>s</a:t>
            </a:r>
            <a:r>
              <a:rPr lang="en-AU" noProof="0"/>
              <a:t>, ISTJ types often excel in quality control positions due to their methodical approach and attention to detail, while ENTP types might thrive in innovation and product development roles. </a:t>
            </a:r>
          </a:p>
        </p:txBody>
      </p:sp>
      <p:sp>
        <p:nvSpPr>
          <p:cNvPr id="9" name="Title 8">
            <a:extLst>
              <a:ext uri="{FF2B5EF4-FFF2-40B4-BE49-F238E27FC236}">
                <a16:creationId xmlns:a16="http://schemas.microsoft.com/office/drawing/2014/main" id="{2758D4FD-C8AF-E2B8-B108-554B8C7F8F4C}"/>
              </a:ext>
            </a:extLst>
          </p:cNvPr>
          <p:cNvSpPr>
            <a:spLocks noGrp="1"/>
          </p:cNvSpPr>
          <p:nvPr>
            <p:ph type="title"/>
          </p:nvPr>
        </p:nvSpPr>
        <p:spPr>
          <a:xfrm>
            <a:off x="1055941" y="873125"/>
            <a:ext cx="6651799" cy="524553"/>
          </a:xfrm>
        </p:spPr>
        <p:txBody>
          <a:bodyPr/>
          <a:lstStyle/>
          <a:p>
            <a:r>
              <a:rPr lang="en-AU" noProof="0"/>
              <a:t>Myers-Briggs Type Indicator (MBTI)</a:t>
            </a:r>
          </a:p>
        </p:txBody>
      </p:sp>
      <p:pic>
        <p:nvPicPr>
          <p:cNvPr id="11" name="Picture 10" descr="A blue truck with a white board&#10;&#10;AI-generated content may be incorrect.">
            <a:extLst>
              <a:ext uri="{FF2B5EF4-FFF2-40B4-BE49-F238E27FC236}">
                <a16:creationId xmlns:a16="http://schemas.microsoft.com/office/drawing/2014/main" id="{FC187CDE-326E-FB2E-03B1-A3A82BCC5F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1207" y="5243990"/>
            <a:ext cx="2247936" cy="1116348"/>
          </a:xfrm>
          <a:prstGeom prst="rect">
            <a:avLst/>
          </a:prstGeom>
        </p:spPr>
      </p:pic>
      <p:sp>
        <p:nvSpPr>
          <p:cNvPr id="13" name="TextBox 12">
            <a:extLst>
              <a:ext uri="{FF2B5EF4-FFF2-40B4-BE49-F238E27FC236}">
                <a16:creationId xmlns:a16="http://schemas.microsoft.com/office/drawing/2014/main" id="{D8B0928D-3D93-A4D0-8BE8-8BAE2C17C3AB}"/>
              </a:ext>
            </a:extLst>
          </p:cNvPr>
          <p:cNvSpPr txBox="1"/>
          <p:nvPr/>
        </p:nvSpPr>
        <p:spPr>
          <a:xfrm>
            <a:off x="9980105" y="5434291"/>
            <a:ext cx="1203832" cy="461665"/>
          </a:xfrm>
          <a:prstGeom prst="rect">
            <a:avLst/>
          </a:prstGeom>
          <a:noFill/>
        </p:spPr>
        <p:txBody>
          <a:bodyPr wrap="square">
            <a:spAutoFit/>
          </a:bodyPr>
          <a:lstStyle/>
          <a:p>
            <a:r>
              <a:rPr lang="en-AU" sz="800" noProof="0">
                <a:solidFill>
                  <a:schemeClr val="tx2"/>
                </a:solidFill>
              </a:rPr>
              <a:t>Profiling tools can be fun way to learn about yourself and reflect.</a:t>
            </a:r>
          </a:p>
        </p:txBody>
      </p:sp>
    </p:spTree>
    <p:extLst>
      <p:ext uri="{BB962C8B-B14F-4D97-AF65-F5344CB8AC3E}">
        <p14:creationId xmlns:p14="http://schemas.microsoft.com/office/powerpoint/2010/main" val="3663775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05EE7-78C8-7001-E188-0AD3CED77B4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7E1968A-D312-A38E-5D31-D6E32A3C19DE}"/>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42CEF80E-F933-4BA7-45AD-6E76B8BE7C6F}"/>
              </a:ext>
            </a:extLst>
          </p:cNvPr>
          <p:cNvSpPr>
            <a:spLocks noGrp="1"/>
          </p:cNvSpPr>
          <p:nvPr>
            <p:ph type="body" idx="1"/>
          </p:nvPr>
        </p:nvSpPr>
        <p:spPr>
          <a:xfrm>
            <a:off x="7669212" y="1614010"/>
            <a:ext cx="3978276" cy="3574037"/>
          </a:xfrm>
        </p:spPr>
        <p:txBody>
          <a:bodyPr/>
          <a:lstStyle/>
          <a:p>
            <a:r>
              <a:rPr lang="en-AU" b="1" noProof="0">
                <a:solidFill>
                  <a:schemeClr val="accent6"/>
                </a:solidFill>
              </a:rPr>
              <a:t>Six Virtues &amp; Sample Strengths:</a:t>
            </a:r>
            <a:endParaRPr lang="en-AU" noProof="0">
              <a:solidFill>
                <a:schemeClr val="accent6"/>
              </a:solidFill>
            </a:endParaRPr>
          </a:p>
          <a:p>
            <a:pPr marL="342900" indent="-342900">
              <a:buClr>
                <a:schemeClr val="tx2"/>
              </a:buClr>
              <a:buSzPct val="90000"/>
              <a:buFont typeface="+mj-lt"/>
              <a:buAutoNum type="arabicPeriod"/>
            </a:pPr>
            <a:r>
              <a:rPr lang="en-AU" b="1" noProof="0">
                <a:solidFill>
                  <a:schemeClr val="accent6"/>
                </a:solidFill>
              </a:rPr>
              <a:t>Wisdom:</a:t>
            </a:r>
            <a:r>
              <a:rPr lang="en-AU" noProof="0">
                <a:solidFill>
                  <a:schemeClr val="accent6"/>
                </a:solidFill>
              </a:rPr>
              <a:t> Creativity, curiosity, love of learning</a:t>
            </a:r>
          </a:p>
          <a:p>
            <a:pPr marL="342900" indent="-342900">
              <a:buClr>
                <a:schemeClr val="tx2"/>
              </a:buClr>
              <a:buSzPct val="90000"/>
              <a:buFont typeface="+mj-lt"/>
              <a:buAutoNum type="arabicPeriod"/>
            </a:pPr>
            <a:r>
              <a:rPr lang="en-AU" b="1" noProof="0">
                <a:solidFill>
                  <a:schemeClr val="accent6"/>
                </a:solidFill>
              </a:rPr>
              <a:t>Courage:</a:t>
            </a:r>
            <a:r>
              <a:rPr lang="en-AU" noProof="0">
                <a:solidFill>
                  <a:schemeClr val="accent6"/>
                </a:solidFill>
              </a:rPr>
              <a:t> Bravery, perseverance, honesty</a:t>
            </a:r>
          </a:p>
          <a:p>
            <a:pPr marL="342900" indent="-342900">
              <a:buClr>
                <a:schemeClr val="tx2"/>
              </a:buClr>
              <a:buSzPct val="90000"/>
              <a:buFont typeface="+mj-lt"/>
              <a:buAutoNum type="arabicPeriod"/>
            </a:pPr>
            <a:r>
              <a:rPr lang="en-AU" b="1" noProof="0">
                <a:solidFill>
                  <a:schemeClr val="accent6"/>
                </a:solidFill>
              </a:rPr>
              <a:t>Humanity:</a:t>
            </a:r>
            <a:r>
              <a:rPr lang="en-AU" noProof="0">
                <a:solidFill>
                  <a:schemeClr val="accent6"/>
                </a:solidFill>
              </a:rPr>
              <a:t> Love, kindness, social intelligence</a:t>
            </a:r>
          </a:p>
          <a:p>
            <a:pPr marL="342900" indent="-342900">
              <a:buClr>
                <a:schemeClr val="tx2"/>
              </a:buClr>
              <a:buSzPct val="90000"/>
              <a:buFont typeface="+mj-lt"/>
              <a:buAutoNum type="arabicPeriod"/>
            </a:pPr>
            <a:r>
              <a:rPr lang="en-AU" b="1" noProof="0">
                <a:solidFill>
                  <a:schemeClr val="accent6"/>
                </a:solidFill>
              </a:rPr>
              <a:t>Justice:</a:t>
            </a:r>
            <a:r>
              <a:rPr lang="en-AU" noProof="0">
                <a:solidFill>
                  <a:schemeClr val="accent6"/>
                </a:solidFill>
              </a:rPr>
              <a:t> Teamwork, fairness, leadership</a:t>
            </a:r>
          </a:p>
          <a:p>
            <a:pPr marL="342900" indent="-342900">
              <a:buClr>
                <a:schemeClr val="tx2"/>
              </a:buClr>
              <a:buSzPct val="90000"/>
              <a:buFont typeface="+mj-lt"/>
              <a:buAutoNum type="arabicPeriod"/>
            </a:pPr>
            <a:r>
              <a:rPr lang="en-AU" b="1" noProof="0">
                <a:solidFill>
                  <a:schemeClr val="accent6"/>
                </a:solidFill>
              </a:rPr>
              <a:t>Temperance:</a:t>
            </a:r>
            <a:r>
              <a:rPr lang="en-AU" noProof="0">
                <a:solidFill>
                  <a:schemeClr val="accent6"/>
                </a:solidFill>
              </a:rPr>
              <a:t> Forgiveness, humility, self-regulation</a:t>
            </a:r>
          </a:p>
          <a:p>
            <a:pPr marL="342900" indent="-342900">
              <a:buClr>
                <a:schemeClr val="tx2"/>
              </a:buClr>
              <a:buSzPct val="90000"/>
              <a:buFont typeface="+mj-lt"/>
              <a:buAutoNum type="arabicPeriod"/>
            </a:pPr>
            <a:r>
              <a:rPr lang="en-AU" b="1" noProof="0">
                <a:solidFill>
                  <a:schemeClr val="accent6"/>
                </a:solidFill>
              </a:rPr>
              <a:t>Transcendence:</a:t>
            </a:r>
            <a:r>
              <a:rPr lang="en-AU" noProof="0">
                <a:solidFill>
                  <a:schemeClr val="accent6"/>
                </a:solidFill>
              </a:rPr>
              <a:t> Appreciation of beauty, gratitude, hope</a:t>
            </a:r>
          </a:p>
        </p:txBody>
      </p:sp>
      <p:sp>
        <p:nvSpPr>
          <p:cNvPr id="5" name="Text Placeholder 4">
            <a:extLst>
              <a:ext uri="{FF2B5EF4-FFF2-40B4-BE49-F238E27FC236}">
                <a16:creationId xmlns:a16="http://schemas.microsoft.com/office/drawing/2014/main" id="{CDCD0A96-4314-EFCD-BAF1-BE7A9251E387}"/>
              </a:ext>
            </a:extLst>
          </p:cNvPr>
          <p:cNvSpPr>
            <a:spLocks noGrp="1"/>
          </p:cNvSpPr>
          <p:nvPr>
            <p:ph type="body" idx="21"/>
          </p:nvPr>
        </p:nvSpPr>
        <p:spPr>
          <a:xfrm>
            <a:off x="1055688" y="1614010"/>
            <a:ext cx="5202237" cy="4332193"/>
          </a:xfrm>
        </p:spPr>
        <p:txBody>
          <a:bodyPr/>
          <a:lstStyle/>
          <a:p>
            <a:r>
              <a:rPr lang="en-AU" b="1" noProof="0"/>
              <a:t>Overview:</a:t>
            </a:r>
            <a:endParaRPr lang="en-AU" noProof="0"/>
          </a:p>
          <a:p>
            <a:pPr marL="285750" indent="-285750">
              <a:buClr>
                <a:schemeClr val="tx2"/>
              </a:buClr>
              <a:buFont typeface="Arial" panose="020B0604020202020204" pitchFamily="34" charset="0"/>
              <a:buChar char="•"/>
            </a:pPr>
            <a:r>
              <a:rPr lang="en-AU" noProof="0"/>
              <a:t>Identifies 24-character strengths organised into six virtues</a:t>
            </a:r>
          </a:p>
          <a:p>
            <a:pPr marL="285750" indent="-285750">
              <a:buClr>
                <a:schemeClr val="tx2"/>
              </a:buClr>
              <a:buFont typeface="Arial" panose="020B0604020202020204" pitchFamily="34" charset="0"/>
              <a:buChar char="•"/>
            </a:pPr>
            <a:r>
              <a:rPr lang="en-AU" noProof="0"/>
              <a:t>Focuses on positive qualities rather than deficits</a:t>
            </a:r>
          </a:p>
          <a:p>
            <a:pPr marL="285750" indent="-285750">
              <a:buClr>
                <a:schemeClr val="tx2"/>
              </a:buClr>
              <a:buFont typeface="Arial" panose="020B0604020202020204" pitchFamily="34" charset="0"/>
              <a:buChar char="•"/>
            </a:pPr>
            <a:r>
              <a:rPr lang="en-AU" noProof="0"/>
              <a:t>Developed by positive psychologists Peterson and Seligman</a:t>
            </a:r>
          </a:p>
          <a:p>
            <a:pPr>
              <a:buClr>
                <a:schemeClr val="tx2"/>
              </a:buClr>
            </a:pPr>
            <a:endParaRPr lang="en-AU" noProof="0"/>
          </a:p>
          <a:p>
            <a:r>
              <a:rPr lang="en-AU" noProof="0"/>
              <a:t>The VIA Character Strengths assessment offers a positive psychology approach to identifying your core values and natural tendencies. Unlike other assessments that might identify weaknesses, VIA focuses on what energises and fulfils you. In manufacturing careers, different strengths align with different roles – creativity and curiosity might support innovation in product design, while perseverance and prudence might benefit quality assurance positions.</a:t>
            </a:r>
          </a:p>
        </p:txBody>
      </p:sp>
      <p:sp>
        <p:nvSpPr>
          <p:cNvPr id="8" name="Title 7">
            <a:extLst>
              <a:ext uri="{FF2B5EF4-FFF2-40B4-BE49-F238E27FC236}">
                <a16:creationId xmlns:a16="http://schemas.microsoft.com/office/drawing/2014/main" id="{A6B3FC09-E502-3F6F-7942-712B4E7E7D51}"/>
              </a:ext>
            </a:extLst>
          </p:cNvPr>
          <p:cNvSpPr>
            <a:spLocks noGrp="1"/>
          </p:cNvSpPr>
          <p:nvPr>
            <p:ph type="title"/>
          </p:nvPr>
        </p:nvSpPr>
        <p:spPr>
          <a:xfrm>
            <a:off x="1055941" y="873125"/>
            <a:ext cx="4610984" cy="524553"/>
          </a:xfrm>
        </p:spPr>
        <p:txBody>
          <a:bodyPr/>
          <a:lstStyle/>
          <a:p>
            <a:r>
              <a:rPr lang="en-AU" noProof="0"/>
              <a:t>VIA Character Strengths</a:t>
            </a:r>
          </a:p>
        </p:txBody>
      </p:sp>
    </p:spTree>
    <p:extLst>
      <p:ext uri="{BB962C8B-B14F-4D97-AF65-F5344CB8AC3E}">
        <p14:creationId xmlns:p14="http://schemas.microsoft.com/office/powerpoint/2010/main" val="3471967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3B0F1-2D7B-600A-28A0-46D6935274D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B137646D-CE05-D42C-0C70-326B5262CADC}"/>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F7301FCC-47EC-3482-7D1D-37BC7024A10C}"/>
              </a:ext>
            </a:extLst>
          </p:cNvPr>
          <p:cNvSpPr>
            <a:spLocks noGrp="1"/>
          </p:cNvSpPr>
          <p:nvPr>
            <p:ph type="body" idx="1"/>
          </p:nvPr>
        </p:nvSpPr>
        <p:spPr>
          <a:xfrm>
            <a:off x="7669212" y="1614010"/>
            <a:ext cx="3978276" cy="3224198"/>
          </a:xfrm>
        </p:spPr>
        <p:txBody>
          <a:bodyPr/>
          <a:lstStyle/>
          <a:p>
            <a:r>
              <a:rPr lang="en-AU" b="1" noProof="0">
                <a:solidFill>
                  <a:schemeClr val="accent6"/>
                </a:solidFill>
              </a:rPr>
              <a:t>The Five Dimensions:</a:t>
            </a:r>
            <a:endParaRPr lang="en-AU" noProof="0">
              <a:solidFill>
                <a:schemeClr val="accent6"/>
              </a:solidFill>
            </a:endParaRPr>
          </a:p>
          <a:p>
            <a:r>
              <a:rPr lang="en-AU" b="1" noProof="0">
                <a:solidFill>
                  <a:schemeClr val="accent6"/>
                </a:solidFill>
              </a:rPr>
              <a:t>Openness to experience:</a:t>
            </a:r>
            <a:r>
              <a:rPr lang="en-AU" noProof="0">
                <a:solidFill>
                  <a:schemeClr val="accent6"/>
                </a:solidFill>
              </a:rPr>
              <a:t> Curious vs. cautious, creative vs. conventional</a:t>
            </a:r>
          </a:p>
          <a:p>
            <a:r>
              <a:rPr lang="en-AU" b="1" noProof="0">
                <a:solidFill>
                  <a:schemeClr val="accent6"/>
                </a:solidFill>
              </a:rPr>
              <a:t>Conscientiousness:</a:t>
            </a:r>
            <a:r>
              <a:rPr lang="en-AU" noProof="0">
                <a:solidFill>
                  <a:schemeClr val="accent6"/>
                </a:solidFill>
              </a:rPr>
              <a:t> Organised vs. spontaneous, disciplined vs. flexible</a:t>
            </a:r>
          </a:p>
          <a:p>
            <a:r>
              <a:rPr lang="en-AU" b="1" noProof="0">
                <a:solidFill>
                  <a:schemeClr val="accent6"/>
                </a:solidFill>
              </a:rPr>
              <a:t>Extraversion:</a:t>
            </a:r>
            <a:r>
              <a:rPr lang="en-AU" noProof="0">
                <a:solidFill>
                  <a:schemeClr val="accent6"/>
                </a:solidFill>
              </a:rPr>
              <a:t> Outgoing vs. reserved, energetic vs. solitary</a:t>
            </a:r>
          </a:p>
          <a:p>
            <a:r>
              <a:rPr lang="en-AU" b="1" noProof="0">
                <a:solidFill>
                  <a:schemeClr val="accent6"/>
                </a:solidFill>
              </a:rPr>
              <a:t>Agreeableness:</a:t>
            </a:r>
            <a:r>
              <a:rPr lang="en-AU" noProof="0">
                <a:solidFill>
                  <a:schemeClr val="accent6"/>
                </a:solidFill>
              </a:rPr>
              <a:t> Compassionate vs. detached, cooperative vs. competitive</a:t>
            </a:r>
          </a:p>
          <a:p>
            <a:r>
              <a:rPr lang="en-AU" b="1" noProof="0">
                <a:solidFill>
                  <a:schemeClr val="accent6"/>
                </a:solidFill>
              </a:rPr>
              <a:t>Neuroticism:</a:t>
            </a:r>
            <a:r>
              <a:rPr lang="en-AU" noProof="0">
                <a:solidFill>
                  <a:schemeClr val="accent6"/>
                </a:solidFill>
              </a:rPr>
              <a:t> Anxious vs. confident, sensitive vs. resilient</a:t>
            </a:r>
          </a:p>
        </p:txBody>
      </p:sp>
      <p:sp>
        <p:nvSpPr>
          <p:cNvPr id="8" name="Text Placeholder 7">
            <a:extLst>
              <a:ext uri="{FF2B5EF4-FFF2-40B4-BE49-F238E27FC236}">
                <a16:creationId xmlns:a16="http://schemas.microsoft.com/office/drawing/2014/main" id="{EF34FBF9-CCA6-BF7F-009D-0F25AFABDA2E}"/>
              </a:ext>
            </a:extLst>
          </p:cNvPr>
          <p:cNvSpPr>
            <a:spLocks noGrp="1"/>
          </p:cNvSpPr>
          <p:nvPr>
            <p:ph type="body" idx="21"/>
          </p:nvPr>
        </p:nvSpPr>
        <p:spPr>
          <a:xfrm>
            <a:off x="1055688" y="1614010"/>
            <a:ext cx="5202237" cy="3667396"/>
          </a:xfrm>
        </p:spPr>
        <p:txBody>
          <a:bodyPr/>
          <a:lstStyle/>
          <a:p>
            <a:r>
              <a:rPr lang="en-AU" b="1" noProof="0"/>
              <a:t>Overview:</a:t>
            </a:r>
            <a:endParaRPr lang="en-AU" noProof="0"/>
          </a:p>
          <a:p>
            <a:pPr marL="285750" indent="-285750">
              <a:buClr>
                <a:schemeClr val="tx2"/>
              </a:buClr>
              <a:buFont typeface="Arial" panose="020B0604020202020204" pitchFamily="34" charset="0"/>
              <a:buChar char="•"/>
            </a:pPr>
            <a:r>
              <a:rPr lang="en-AU" noProof="0"/>
              <a:t>Measures five major dimensions of personality</a:t>
            </a:r>
          </a:p>
          <a:p>
            <a:pPr marL="285750" indent="-285750">
              <a:buClr>
                <a:schemeClr val="tx2"/>
              </a:buClr>
              <a:buFont typeface="Arial" panose="020B0604020202020204" pitchFamily="34" charset="0"/>
              <a:buChar char="•"/>
            </a:pPr>
            <a:r>
              <a:rPr lang="en-AU" noProof="0"/>
              <a:t>Considered one of the most scientifically validated personality models</a:t>
            </a:r>
          </a:p>
          <a:p>
            <a:pPr marL="285750" indent="-285750">
              <a:buClr>
                <a:schemeClr val="tx2"/>
              </a:buClr>
              <a:buFont typeface="Arial" panose="020B0604020202020204" pitchFamily="34" charset="0"/>
              <a:buChar char="•"/>
            </a:pPr>
            <a:r>
              <a:rPr lang="en-AU" noProof="0"/>
              <a:t>Traits exist on a spectrum rather than as distinct types</a:t>
            </a:r>
          </a:p>
          <a:p>
            <a:pPr>
              <a:buClr>
                <a:schemeClr val="tx2"/>
              </a:buClr>
            </a:pPr>
            <a:endParaRPr lang="en-AU" noProof="0"/>
          </a:p>
          <a:p>
            <a:pPr>
              <a:buClr>
                <a:schemeClr val="tx2"/>
              </a:buClr>
            </a:pPr>
            <a:r>
              <a:rPr lang="en-AU" noProof="0"/>
              <a:t>The Big Five model is particularly valuable because it's based on decades of scientific research and is widely recognised across cultures. In manufacturing contexts, different trait combinations suit different roles. High conscientiousness is particularly valued in precision manufacturing, while moderate extraversion might benefit supervisory positions. </a:t>
            </a:r>
          </a:p>
        </p:txBody>
      </p:sp>
      <p:sp>
        <p:nvSpPr>
          <p:cNvPr id="10" name="Title 9">
            <a:extLst>
              <a:ext uri="{FF2B5EF4-FFF2-40B4-BE49-F238E27FC236}">
                <a16:creationId xmlns:a16="http://schemas.microsoft.com/office/drawing/2014/main" id="{5A074140-5952-5746-FABC-29FD1111E18D}"/>
              </a:ext>
            </a:extLst>
          </p:cNvPr>
          <p:cNvSpPr>
            <a:spLocks noGrp="1"/>
          </p:cNvSpPr>
          <p:nvPr>
            <p:ph type="title"/>
          </p:nvPr>
        </p:nvSpPr>
        <p:spPr>
          <a:xfrm>
            <a:off x="1055941" y="873125"/>
            <a:ext cx="5099386" cy="524553"/>
          </a:xfrm>
        </p:spPr>
        <p:txBody>
          <a:bodyPr/>
          <a:lstStyle/>
          <a:p>
            <a:r>
              <a:rPr lang="en-AU" noProof="0"/>
              <a:t>Big Five Personality Traits</a:t>
            </a:r>
          </a:p>
        </p:txBody>
      </p:sp>
    </p:spTree>
    <p:extLst>
      <p:ext uri="{BB962C8B-B14F-4D97-AF65-F5344CB8AC3E}">
        <p14:creationId xmlns:p14="http://schemas.microsoft.com/office/powerpoint/2010/main" val="402005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2C5EA-7E2D-3DF0-7495-3D48344F91AA}"/>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BC9CB9A-72AE-E844-2CB4-89A16411CF50}"/>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4DE2029D-B617-EA0C-E80A-28C34EE1267D}"/>
              </a:ext>
            </a:extLst>
          </p:cNvPr>
          <p:cNvSpPr>
            <a:spLocks noGrp="1"/>
          </p:cNvSpPr>
          <p:nvPr>
            <p:ph type="body" idx="1"/>
          </p:nvPr>
        </p:nvSpPr>
        <p:spPr>
          <a:xfrm>
            <a:off x="7669212" y="1614010"/>
            <a:ext cx="3978276" cy="3795636"/>
          </a:xfrm>
        </p:spPr>
        <p:txBody>
          <a:bodyPr/>
          <a:lstStyle/>
          <a:p>
            <a:r>
              <a:rPr lang="en-AU" b="1" noProof="0">
                <a:solidFill>
                  <a:schemeClr val="accent6"/>
                </a:solidFill>
              </a:rPr>
              <a:t>The Six Types:</a:t>
            </a:r>
            <a:endParaRPr lang="en-AU" noProof="0">
              <a:solidFill>
                <a:schemeClr val="accent6"/>
              </a:solidFill>
            </a:endParaRPr>
          </a:p>
          <a:p>
            <a:r>
              <a:rPr lang="en-AU" b="1" noProof="0">
                <a:solidFill>
                  <a:schemeClr val="accent6"/>
                </a:solidFill>
              </a:rPr>
              <a:t>Realistic:</a:t>
            </a:r>
            <a:r>
              <a:rPr lang="en-AU" noProof="0">
                <a:solidFill>
                  <a:schemeClr val="accent6"/>
                </a:solidFill>
              </a:rPr>
              <a:t> Practical, hands-on work with tools and machines</a:t>
            </a:r>
          </a:p>
          <a:p>
            <a:r>
              <a:rPr lang="en-AU" b="1" noProof="0">
                <a:solidFill>
                  <a:schemeClr val="accent6"/>
                </a:solidFill>
              </a:rPr>
              <a:t>Investigative:</a:t>
            </a:r>
            <a:r>
              <a:rPr lang="en-AU" noProof="0">
                <a:solidFill>
                  <a:schemeClr val="accent6"/>
                </a:solidFill>
              </a:rPr>
              <a:t> Analytical, scientific, research-oriented</a:t>
            </a:r>
          </a:p>
          <a:p>
            <a:r>
              <a:rPr lang="en-AU" b="1" noProof="0">
                <a:solidFill>
                  <a:schemeClr val="accent6"/>
                </a:solidFill>
              </a:rPr>
              <a:t>Artistic:</a:t>
            </a:r>
            <a:r>
              <a:rPr lang="en-AU" noProof="0">
                <a:solidFill>
                  <a:schemeClr val="accent6"/>
                </a:solidFill>
              </a:rPr>
              <a:t> Creative expression, unstructured environments</a:t>
            </a:r>
          </a:p>
          <a:p>
            <a:r>
              <a:rPr lang="en-AU" b="1" noProof="0">
                <a:solidFill>
                  <a:schemeClr val="accent6"/>
                </a:solidFill>
              </a:rPr>
              <a:t>Social:</a:t>
            </a:r>
            <a:r>
              <a:rPr lang="en-AU" noProof="0">
                <a:solidFill>
                  <a:schemeClr val="accent6"/>
                </a:solidFill>
              </a:rPr>
              <a:t> Helping, teaching, counselling others</a:t>
            </a:r>
          </a:p>
          <a:p>
            <a:r>
              <a:rPr lang="en-AU" b="1" noProof="0">
                <a:solidFill>
                  <a:schemeClr val="accent6"/>
                </a:solidFill>
              </a:rPr>
              <a:t>Enterprising:</a:t>
            </a:r>
            <a:r>
              <a:rPr lang="en-AU" noProof="0">
                <a:solidFill>
                  <a:schemeClr val="accent6"/>
                </a:solidFill>
              </a:rPr>
              <a:t> Leadership, persuasion, business</a:t>
            </a:r>
          </a:p>
          <a:p>
            <a:r>
              <a:rPr lang="en-AU" b="1" noProof="0">
                <a:solidFill>
                  <a:schemeClr val="accent6"/>
                </a:solidFill>
              </a:rPr>
              <a:t>Conventional:</a:t>
            </a:r>
            <a:r>
              <a:rPr lang="en-AU" noProof="0">
                <a:solidFill>
                  <a:schemeClr val="accent6"/>
                </a:solidFill>
              </a:rPr>
              <a:t> Organised, detail-oriented, following procedures</a:t>
            </a:r>
          </a:p>
        </p:txBody>
      </p:sp>
      <p:sp>
        <p:nvSpPr>
          <p:cNvPr id="5" name="Text Placeholder 4">
            <a:extLst>
              <a:ext uri="{FF2B5EF4-FFF2-40B4-BE49-F238E27FC236}">
                <a16:creationId xmlns:a16="http://schemas.microsoft.com/office/drawing/2014/main" id="{D698197A-C733-0579-F8A1-7AD65E7B2CE5}"/>
              </a:ext>
            </a:extLst>
          </p:cNvPr>
          <p:cNvSpPr>
            <a:spLocks noGrp="1"/>
          </p:cNvSpPr>
          <p:nvPr>
            <p:ph type="body" idx="21"/>
          </p:nvPr>
        </p:nvSpPr>
        <p:spPr>
          <a:xfrm>
            <a:off x="1055688" y="1614010"/>
            <a:ext cx="5202237" cy="3667396"/>
          </a:xfrm>
        </p:spPr>
        <p:txBody>
          <a:bodyPr/>
          <a:lstStyle/>
          <a:p>
            <a:r>
              <a:rPr lang="en-AU" b="1" noProof="0"/>
              <a:t>Overview:</a:t>
            </a:r>
            <a:endParaRPr lang="en-AU" noProof="0"/>
          </a:p>
          <a:p>
            <a:pPr marL="285750" indent="-285750">
              <a:buClr>
                <a:schemeClr val="tx2"/>
              </a:buClr>
              <a:buFont typeface="Arial" panose="020B0604020202020204" pitchFamily="34" charset="0"/>
              <a:buChar char="•"/>
            </a:pPr>
            <a:r>
              <a:rPr lang="en-AU" noProof="0"/>
              <a:t>Categorises interests and work environments into six types</a:t>
            </a:r>
          </a:p>
          <a:p>
            <a:pPr marL="285750" indent="-285750">
              <a:buClr>
                <a:schemeClr val="tx2"/>
              </a:buClr>
              <a:buFont typeface="Arial" panose="020B0604020202020204" pitchFamily="34" charset="0"/>
              <a:buChar char="•"/>
            </a:pPr>
            <a:r>
              <a:rPr lang="en-AU" noProof="0"/>
              <a:t>Developed by psychologist John Holland</a:t>
            </a:r>
          </a:p>
          <a:p>
            <a:pPr marL="285750" indent="-285750">
              <a:buClr>
                <a:schemeClr val="tx2"/>
              </a:buClr>
              <a:buFont typeface="Arial" panose="020B0604020202020204" pitchFamily="34" charset="0"/>
              <a:buChar char="•"/>
            </a:pPr>
            <a:r>
              <a:rPr lang="en-AU" noProof="0"/>
              <a:t>People typically have a primary and secondary code</a:t>
            </a:r>
          </a:p>
          <a:p>
            <a:pPr>
              <a:buClr>
                <a:schemeClr val="tx2"/>
              </a:buClr>
            </a:pPr>
            <a:endParaRPr lang="en-AU" noProof="0"/>
          </a:p>
          <a:p>
            <a:r>
              <a:rPr lang="en-AU" noProof="0"/>
              <a:t>The Holland Codes system directly connects personality preferences to occupational environments, making it especially practical for career exploration. Manufacturing careers span multiple Holland types – production roles often suit Realistic types, engineering positions may appeal to Investigative types, and quality systems might align with Conventional preferences.</a:t>
            </a:r>
          </a:p>
        </p:txBody>
      </p:sp>
      <p:sp>
        <p:nvSpPr>
          <p:cNvPr id="8" name="Title 7">
            <a:extLst>
              <a:ext uri="{FF2B5EF4-FFF2-40B4-BE49-F238E27FC236}">
                <a16:creationId xmlns:a16="http://schemas.microsoft.com/office/drawing/2014/main" id="{4EC84106-D578-6DFA-F626-1B4898D7914D}"/>
              </a:ext>
            </a:extLst>
          </p:cNvPr>
          <p:cNvSpPr>
            <a:spLocks noGrp="1"/>
          </p:cNvSpPr>
          <p:nvPr>
            <p:ph type="title"/>
          </p:nvPr>
        </p:nvSpPr>
        <p:spPr>
          <a:xfrm>
            <a:off x="1055941" y="873125"/>
            <a:ext cx="4692608" cy="524553"/>
          </a:xfrm>
        </p:spPr>
        <p:txBody>
          <a:bodyPr/>
          <a:lstStyle/>
          <a:p>
            <a:r>
              <a:rPr lang="en-AU" noProof="0"/>
              <a:t>Holland Codes (RIASEC)</a:t>
            </a:r>
          </a:p>
        </p:txBody>
      </p:sp>
    </p:spTree>
    <p:extLst>
      <p:ext uri="{BB962C8B-B14F-4D97-AF65-F5344CB8AC3E}">
        <p14:creationId xmlns:p14="http://schemas.microsoft.com/office/powerpoint/2010/main" val="3607825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xfrm>
            <a:off x="7697787" y="1907963"/>
            <a:ext cx="3978276" cy="983584"/>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a:solidFill>
                  <a:schemeClr val="tx2"/>
                </a:solidFill>
              </a:rPr>
              <a:t>Attribute assembly</a:t>
            </a:r>
          </a:p>
          <a:p>
            <a:pPr marL="342900" indent="-342900">
              <a:buClr>
                <a:schemeClr val="accent3"/>
              </a:buClr>
              <a:buFont typeface="Wingdings" pitchFamily="2" charset="2"/>
              <a:buChar char="§"/>
            </a:pPr>
            <a:r>
              <a:rPr lang="en-AU" sz="1400" noProof="0">
                <a:solidFill>
                  <a:schemeClr val="tx2"/>
                </a:solidFill>
              </a:rPr>
              <a:t>Skills discovery</a:t>
            </a:r>
          </a:p>
          <a:p>
            <a:pPr marL="342900" indent="-342900">
              <a:buClr>
                <a:schemeClr val="accent3"/>
              </a:buClr>
              <a:buFont typeface="Wingdings" pitchFamily="2" charset="2"/>
              <a:buChar char="§"/>
            </a:pPr>
            <a:r>
              <a:rPr lang="en-AU" sz="1400" noProof="0">
                <a:solidFill>
                  <a:schemeClr val="tx2"/>
                </a:solidFill>
              </a:rPr>
              <a:t>Character cargo</a:t>
            </a:r>
            <a:endParaRPr lang="en-AU" sz="1400" noProof="0"/>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3467998129"/>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a:solidFill>
                            <a:schemeClr val="tx2"/>
                          </a:solidFill>
                        </a:rPr>
                        <a:t>Describe </a:t>
                      </a:r>
                      <a:r>
                        <a:rPr lang="en-AU" sz="1400" b="0" noProof="0">
                          <a:solidFill>
                            <a:schemeClr val="tx2"/>
                          </a:solidFill>
                        </a:rPr>
                        <a:t>the difference between attributes, skills and strengths and how they contribute to employability</a:t>
                      </a:r>
                      <a:endParaRPr lang="en-AU" sz="1400" b="1" noProof="0">
                        <a:solidFill>
                          <a:schemeClr val="tx2"/>
                        </a:solidFill>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Identify</a:t>
                      </a:r>
                      <a:r>
                        <a:rPr lang="en-AU" sz="1400" b="0" noProof="0">
                          <a:solidFill>
                            <a:schemeClr val="tx2"/>
                          </a:solidFill>
                        </a:rPr>
                        <a:t> personal attributes, skills and strengths through different tools</a:t>
                      </a:r>
                      <a:endParaRPr lang="en-AU" sz="1400" b="1" noProof="0">
                        <a:solidFill>
                          <a:schemeClr val="tx2"/>
                        </a:solidFill>
                      </a:endParaRP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Apply </a:t>
                      </a:r>
                      <a:r>
                        <a:rPr lang="en-AU" sz="1400" b="0" noProof="0">
                          <a:solidFill>
                            <a:schemeClr val="tx2"/>
                          </a:solidFill>
                        </a:rPr>
                        <a:t>knowledge gained to future career planning</a:t>
                      </a:r>
                      <a:endParaRPr lang="en-AU" sz="1400" b="1" noProof="0">
                        <a:solidFill>
                          <a:schemeClr val="tx2"/>
                        </a:solidFill>
                      </a:endParaRPr>
                    </a:p>
                  </a:txBody>
                  <a:tcPr anchor="ctr"/>
                </a:tc>
                <a:extLst>
                  <a:ext uri="{0D108BD9-81ED-4DB2-BD59-A6C34878D82A}">
                    <a16:rowId xmlns:a16="http://schemas.microsoft.com/office/drawing/2014/main" val="923861008"/>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78737" y="3674850"/>
            <a:ext cx="3978276" cy="1499623"/>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a:solidFill>
                  <a:schemeClr val="tx2"/>
                </a:solidFill>
                <a:latin typeface="Arial"/>
                <a:cs typeface="Arial"/>
              </a:rPr>
              <a:t>Worksheets</a:t>
            </a:r>
            <a:r>
              <a:rPr lang="en-AU" sz="1400" noProof="0">
                <a:solidFill>
                  <a:schemeClr val="tx2"/>
                </a:solidFill>
                <a:latin typeface="Arial"/>
                <a:cs typeface="Arial"/>
              </a:rPr>
              <a:t> for each of the activities listed above</a:t>
            </a:r>
          </a:p>
          <a:p>
            <a:pPr marL="342900" indent="-342900">
              <a:buClr>
                <a:schemeClr val="accent3"/>
              </a:buClr>
              <a:buFont typeface="Wingdings" pitchFamily="2" charset="2"/>
              <a:buChar char="§"/>
            </a:pPr>
            <a:r>
              <a:rPr lang="en-AU" sz="1400" noProof="0">
                <a:solidFill>
                  <a:schemeClr val="tx2"/>
                </a:solidFill>
              </a:rPr>
              <a:t>Your Career Factory: Career Blueprint</a:t>
            </a:r>
          </a:p>
          <a:p>
            <a:pPr marL="342900" indent="-342900">
              <a:buClr>
                <a:schemeClr val="accent3"/>
              </a:buClr>
              <a:buFont typeface="Wingdings" pitchFamily="2" charset="2"/>
              <a:buChar char="§"/>
            </a:pPr>
            <a:r>
              <a:rPr lang="en-AU" sz="1400" noProof="0">
                <a:solidFill>
                  <a:schemeClr val="tx2"/>
                </a:solidFill>
              </a:rPr>
              <a:t>Slide deck (with videos)</a:t>
            </a:r>
          </a:p>
          <a:p>
            <a:pPr marL="342900" indent="-342900">
              <a:buClr>
                <a:schemeClr val="accent3"/>
              </a:buClr>
              <a:buFont typeface="Wingdings" pitchFamily="2" charset="2"/>
              <a:buChar char="§"/>
            </a:pPr>
            <a:r>
              <a:rPr lang="en-AU" sz="1400" noProof="0">
                <a:solidFill>
                  <a:schemeClr val="tx2"/>
                </a:solidFill>
              </a:rPr>
              <a:t>More to explore</a:t>
            </a:r>
            <a:endParaRPr lang="en-AU" sz="1400" noProof="0"/>
          </a:p>
        </p:txBody>
      </p:sp>
    </p:spTree>
    <p:extLst>
      <p:ext uri="{BB962C8B-B14F-4D97-AF65-F5344CB8AC3E}">
        <p14:creationId xmlns:p14="http://schemas.microsoft.com/office/powerpoint/2010/main" val="3110770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630C3-09E1-9961-DF0A-54AC3B52E30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10C67086-E618-72BC-98EC-1A19566665DE}"/>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A6B27E7F-00C7-36BA-4199-890DE1AA4E6E}"/>
              </a:ext>
            </a:extLst>
          </p:cNvPr>
          <p:cNvSpPr>
            <a:spLocks noGrp="1"/>
          </p:cNvSpPr>
          <p:nvPr>
            <p:ph type="body" sz="quarter" idx="11"/>
          </p:nvPr>
        </p:nvSpPr>
        <p:spPr/>
        <p:txBody>
          <a:bodyPr/>
          <a:lstStyle/>
          <a:p>
            <a:r>
              <a:rPr lang="en-AU" noProof="0"/>
              <a:t>Find a career that energises you</a:t>
            </a:r>
          </a:p>
        </p:txBody>
      </p:sp>
      <p:pic>
        <p:nvPicPr>
          <p:cNvPr id="7" name="Picture Placeholder 6" descr="A yellow board with many different colored signs&#10;&#10;AI-generated content may be incorrect.">
            <a:extLst>
              <a:ext uri="{FF2B5EF4-FFF2-40B4-BE49-F238E27FC236}">
                <a16:creationId xmlns:a16="http://schemas.microsoft.com/office/drawing/2014/main" id="{F02AB132-4805-DEE6-B643-4F8F6432705B}"/>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13" b="13"/>
          <a:stretch>
            <a:fillRect/>
          </a:stretch>
        </p:blipFill>
        <p:spPr/>
      </p:pic>
      <p:sp>
        <p:nvSpPr>
          <p:cNvPr id="8" name="Text Placeholder 2">
            <a:extLst>
              <a:ext uri="{FF2B5EF4-FFF2-40B4-BE49-F238E27FC236}">
                <a16:creationId xmlns:a16="http://schemas.microsoft.com/office/drawing/2014/main" id="{208300A8-3918-1854-318E-E6A9E1C61151}"/>
              </a:ext>
            </a:extLst>
          </p:cNvPr>
          <p:cNvSpPr txBox="1">
            <a:spLocks/>
          </p:cNvSpPr>
          <p:nvPr/>
        </p:nvSpPr>
        <p:spPr>
          <a:xfrm>
            <a:off x="7677151" y="3830414"/>
            <a:ext cx="3459162" cy="191163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This activity is based on the VIA Character Strengths</a:t>
            </a:r>
          </a:p>
          <a:p>
            <a:pPr marL="285750" indent="-285750">
              <a:buClr>
                <a:schemeClr val="accent3"/>
              </a:buClr>
              <a:buFont typeface="Arial" panose="020B0604020202020204" pitchFamily="34" charset="0"/>
              <a:buChar char="•"/>
            </a:pPr>
            <a:r>
              <a:rPr lang="en-AU" sz="1200" noProof="0">
                <a:solidFill>
                  <a:schemeClr val="tx2"/>
                </a:solidFill>
              </a:rPr>
              <a:t>What are your strongest areas?</a:t>
            </a:r>
          </a:p>
          <a:p>
            <a:pPr marL="285750" indent="-285750">
              <a:buClr>
                <a:schemeClr val="accent3"/>
              </a:buClr>
              <a:buFont typeface="Arial" panose="020B0604020202020204" pitchFamily="34" charset="0"/>
              <a:buChar char="•"/>
            </a:pPr>
            <a:r>
              <a:rPr lang="en-AU" sz="1200" noProof="0">
                <a:solidFill>
                  <a:schemeClr val="tx2"/>
                </a:solidFill>
              </a:rPr>
              <a:t>What could you do to test these strengths and develop them?</a:t>
            </a:r>
          </a:p>
          <a:p>
            <a:pPr marL="285750" indent="-285750">
              <a:buClr>
                <a:schemeClr val="accent3"/>
              </a:buClr>
              <a:buFont typeface="Arial" panose="020B0604020202020204" pitchFamily="34" charset="0"/>
              <a:buChar char="•"/>
            </a:pPr>
            <a:r>
              <a:rPr lang="en-AU" sz="1200" noProof="0">
                <a:solidFill>
                  <a:schemeClr val="tx2"/>
                </a:solidFill>
              </a:rPr>
              <a:t>How might these strengths help you in a job?</a:t>
            </a:r>
          </a:p>
        </p:txBody>
      </p:sp>
      <p:graphicFrame>
        <p:nvGraphicFramePr>
          <p:cNvPr id="9" name="Table 8">
            <a:extLst>
              <a:ext uri="{FF2B5EF4-FFF2-40B4-BE49-F238E27FC236}">
                <a16:creationId xmlns:a16="http://schemas.microsoft.com/office/drawing/2014/main" id="{4A9F5701-008D-ECE6-CD5D-E204ED562FC7}"/>
              </a:ext>
            </a:extLst>
          </p:cNvPr>
          <p:cNvGraphicFramePr>
            <a:graphicFrameLocks noGrp="1"/>
          </p:cNvGraphicFramePr>
          <p:nvPr>
            <p:extLst>
              <p:ext uri="{D42A27DB-BD31-4B8C-83A1-F6EECF244321}">
                <p14:modId xmlns:p14="http://schemas.microsoft.com/office/powerpoint/2010/main" val="3959741647"/>
              </p:ext>
            </p:extLst>
          </p:nvPr>
        </p:nvGraphicFramePr>
        <p:xfrm>
          <a:off x="1055687" y="2122017"/>
          <a:ext cx="4895850" cy="3914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Everyone possesses unique character strengths that shape who they are and how they interact with the world around them. Understanding your personal strengths can help you recognise what makes you special and how you can use these qualities to overcome challenges and achieve your goals. </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Read each statement and consider how well it describes you.</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Rate yourself on a scale from 1-5 for each statement (1 = Not like me at all, 5 = Very much like me).</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Calculate your total for each strength category.</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Identify AND circle your top five character strengths based on your highest scores.</a:t>
                      </a:r>
                    </a:p>
                    <a:p>
                      <a:pPr marL="228600" indent="-228600" algn="l" rtl="0" fontAlgn="base">
                        <a:lnSpc>
                          <a:spcPct val="100000"/>
                        </a:lnSpc>
                        <a:buFont typeface="+mj-lt"/>
                        <a:buAutoNum type="arabicPeriod"/>
                      </a:pPr>
                      <a:r>
                        <a:rPr lang="en-AU" sz="1100" b="0" i="0" noProof="0">
                          <a:solidFill>
                            <a:srgbClr val="000000"/>
                          </a:solidFill>
                          <a:effectLst/>
                          <a:latin typeface="Arial"/>
                        </a:rPr>
                        <a:t>Put your character strengths into your CAREER BLUEPRINT.</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Worksheet 6.3 – Character cargo</a:t>
                      </a:r>
                      <a:endParaRPr lang="en-AU" sz="1100" b="0" i="1" noProof="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7A4A98DA-38DF-4982-3790-ED5EB2344DAF}"/>
              </a:ext>
            </a:extLst>
          </p:cNvPr>
          <p:cNvSpPr txBox="1">
            <a:spLocks/>
          </p:cNvSpPr>
          <p:nvPr/>
        </p:nvSpPr>
        <p:spPr>
          <a:xfrm>
            <a:off x="7662727" y="358470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1" name="Title 10">
            <a:extLst>
              <a:ext uri="{FF2B5EF4-FFF2-40B4-BE49-F238E27FC236}">
                <a16:creationId xmlns:a16="http://schemas.microsoft.com/office/drawing/2014/main" id="{C694ECC4-90FF-3905-5C19-13EB59842B65}"/>
              </a:ext>
            </a:extLst>
          </p:cNvPr>
          <p:cNvSpPr>
            <a:spLocks noGrp="1"/>
          </p:cNvSpPr>
          <p:nvPr>
            <p:ph type="title"/>
          </p:nvPr>
        </p:nvSpPr>
        <p:spPr>
          <a:xfrm>
            <a:off x="1055941" y="873125"/>
            <a:ext cx="3875077" cy="524553"/>
          </a:xfrm>
        </p:spPr>
        <p:txBody>
          <a:bodyPr/>
          <a:lstStyle/>
          <a:p>
            <a:r>
              <a:rPr lang="en-AU" noProof="0"/>
              <a:t>Character discovery</a:t>
            </a:r>
          </a:p>
        </p:txBody>
      </p:sp>
    </p:spTree>
    <p:extLst>
      <p:ext uri="{BB962C8B-B14F-4D97-AF65-F5344CB8AC3E}">
        <p14:creationId xmlns:p14="http://schemas.microsoft.com/office/powerpoint/2010/main" val="2269359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nline Media 6" title="Careers in Manufacturing | Amelia, Spray Painter (Apprentice), the Drake Group">
            <a:hlinkClick r:id="" action="ppaction://media"/>
            <a:extLst>
              <a:ext uri="{FF2B5EF4-FFF2-40B4-BE49-F238E27FC236}">
                <a16:creationId xmlns:a16="http://schemas.microsoft.com/office/drawing/2014/main" id="{7DE79B24-C3A2-856E-5F6C-1779EA81BAFA}"/>
              </a:ext>
            </a:extLst>
          </p:cNvPr>
          <p:cNvPicPr>
            <a:picLocks noGrp="1" noRot="1" noChangeAspect="1"/>
          </p:cNvPicPr>
          <p:nvPr>
            <p:ph type="media" sz="quarter" idx="19"/>
            <a:videoFile r:link="rId1"/>
          </p:nvPr>
        </p:nvPicPr>
        <p:blipFill>
          <a:blip r:embed="rId3"/>
          <a:stretch>
            <a:fillRect/>
          </a:stretch>
        </p:blipFill>
        <p:spPr>
          <a:xfrm>
            <a:off x="6879717" y="1135401"/>
            <a:ext cx="2913507" cy="5170419"/>
          </a:xfrm>
          <a:prstGeom prst="rect">
            <a:avLst/>
          </a:prstGeom>
        </p:spPr>
      </p:pic>
      <p:sp>
        <p:nvSpPr>
          <p:cNvPr id="4" name="Text Placeholder 3">
            <a:extLst>
              <a:ext uri="{FF2B5EF4-FFF2-40B4-BE49-F238E27FC236}">
                <a16:creationId xmlns:a16="http://schemas.microsoft.com/office/drawing/2014/main" id="{E1F8AC20-CB38-AF44-0199-41909611F66D}"/>
              </a:ext>
            </a:extLst>
          </p:cNvPr>
          <p:cNvSpPr>
            <a:spLocks noGrp="1"/>
          </p:cNvSpPr>
          <p:nvPr>
            <p:ph type="body" idx="1"/>
          </p:nvPr>
        </p:nvSpPr>
        <p:spPr>
          <a:xfrm>
            <a:off x="1055688" y="1757885"/>
            <a:ext cx="4256596" cy="3539156"/>
          </a:xfrm>
        </p:spPr>
        <p:txBody>
          <a:bodyPr/>
          <a:lstStyle/>
          <a:p>
            <a:r>
              <a:rPr lang="en-AU" b="1" dirty="0"/>
              <a:t>In this video, Amelia talks about her journey into her apprenticeship and her encouragement for young people who may not have found what they want to do yet. </a:t>
            </a:r>
          </a:p>
          <a:p>
            <a:endParaRPr lang="en-AU" dirty="0"/>
          </a:p>
          <a:p>
            <a:r>
              <a:rPr lang="en-AU" dirty="0"/>
              <a:t>Discovering your skills, strengths and attributes can take time and multiple jobs. And that’s ok! It is important to reflect on where you are and if the job or career matches your skills.  </a:t>
            </a:r>
          </a:p>
          <a:p>
            <a:endParaRPr lang="en-AU" dirty="0"/>
          </a:p>
          <a:p>
            <a:r>
              <a:rPr lang="en-AU" dirty="0"/>
              <a:t>The greatest success comes from aligning your career with the skills, strengths and attributes you have developed along the way.</a:t>
            </a:r>
          </a:p>
        </p:txBody>
      </p:sp>
      <p:sp>
        <p:nvSpPr>
          <p:cNvPr id="5" name="Title 4">
            <a:extLst>
              <a:ext uri="{FF2B5EF4-FFF2-40B4-BE49-F238E27FC236}">
                <a16:creationId xmlns:a16="http://schemas.microsoft.com/office/drawing/2014/main" id="{FCB1C878-9B0B-5A13-B1AF-B5C30D88F299}"/>
              </a:ext>
            </a:extLst>
          </p:cNvPr>
          <p:cNvSpPr>
            <a:spLocks noGrp="1"/>
          </p:cNvSpPr>
          <p:nvPr>
            <p:ph type="title"/>
          </p:nvPr>
        </p:nvSpPr>
        <p:spPr>
          <a:xfrm>
            <a:off x="1055941" y="873125"/>
            <a:ext cx="4585207" cy="524553"/>
          </a:xfrm>
        </p:spPr>
        <p:txBody>
          <a:bodyPr/>
          <a:lstStyle/>
          <a:p>
            <a:r>
              <a:rPr lang="en-AU" dirty="0"/>
              <a:t>Discovering what works</a:t>
            </a:r>
          </a:p>
        </p:txBody>
      </p:sp>
      <p:sp>
        <p:nvSpPr>
          <p:cNvPr id="6" name="Text Placeholder 5">
            <a:extLst>
              <a:ext uri="{FF2B5EF4-FFF2-40B4-BE49-F238E27FC236}">
                <a16:creationId xmlns:a16="http://schemas.microsoft.com/office/drawing/2014/main" id="{0CD42A39-A568-0C06-1525-36854475B879}"/>
              </a:ext>
            </a:extLst>
          </p:cNvPr>
          <p:cNvSpPr>
            <a:spLocks noGrp="1"/>
          </p:cNvSpPr>
          <p:nvPr>
            <p:ph type="body" sz="quarter" idx="20"/>
          </p:nvPr>
        </p:nvSpPr>
        <p:spPr>
          <a:xfrm>
            <a:off x="1055688" y="624947"/>
            <a:ext cx="3034018" cy="247554"/>
          </a:xfrm>
        </p:spPr>
        <p:txBody>
          <a:bodyPr/>
          <a:lstStyle/>
          <a:p>
            <a:r>
              <a:rPr lang="en-AU" dirty="0"/>
              <a:t>SKILLS, STRENGTHS AND ATTRIBUTES</a:t>
            </a:r>
          </a:p>
        </p:txBody>
      </p:sp>
    </p:spTree>
    <p:extLst>
      <p:ext uri="{BB962C8B-B14F-4D97-AF65-F5344CB8AC3E}">
        <p14:creationId xmlns:p14="http://schemas.microsoft.com/office/powerpoint/2010/main" val="136429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F9BDD-DF7B-FF2A-6F26-A4136350FC3D}"/>
            </a:ext>
          </a:extLst>
        </p:cNvPr>
        <p:cNvGrpSpPr/>
        <p:nvPr/>
      </p:nvGrpSpPr>
      <p:grpSpPr>
        <a:xfrm>
          <a:off x="0" y="0"/>
          <a:ext cx="0" cy="0"/>
          <a:chOff x="0" y="0"/>
          <a:chExt cx="0" cy="0"/>
        </a:xfrm>
      </p:grpSpPr>
      <p:sp>
        <p:nvSpPr>
          <p:cNvPr id="27" name="Text Placeholder 5">
            <a:extLst>
              <a:ext uri="{FF2B5EF4-FFF2-40B4-BE49-F238E27FC236}">
                <a16:creationId xmlns:a16="http://schemas.microsoft.com/office/drawing/2014/main" id="{513EB6F9-9EEC-3239-0181-F83FF6F00AAF}"/>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8" name="Text Placeholder 2">
            <a:extLst>
              <a:ext uri="{FF2B5EF4-FFF2-40B4-BE49-F238E27FC236}">
                <a16:creationId xmlns:a16="http://schemas.microsoft.com/office/drawing/2014/main" id="{DD043FE4-814E-D402-4851-AB4149F8AB00}"/>
              </a:ext>
            </a:extLst>
          </p:cNvPr>
          <p:cNvSpPr>
            <a:spLocks noGrp="1"/>
          </p:cNvSpPr>
          <p:nvPr>
            <p:ph type="body" idx="1"/>
          </p:nvPr>
        </p:nvSpPr>
        <p:spPr>
          <a:xfrm>
            <a:off x="7697787" y="1907963"/>
            <a:ext cx="3978276" cy="1305724"/>
          </a:xfrm>
          <a:prstGeom prst="rect">
            <a:avLst/>
          </a:prstGeom>
        </p:spPr>
        <p:txBody>
          <a:bodyPr vert="horz" wrap="square" lIns="0" tIns="144000" rIns="0" bIns="0" rtlCol="0" anchor="t">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dirty="0">
                <a:solidFill>
                  <a:schemeClr val="tx2"/>
                </a:solidFill>
                <a:latin typeface="Arial"/>
                <a:cs typeface="Arial"/>
              </a:rPr>
              <a:t>Completed</a:t>
            </a:r>
            <a:r>
              <a:rPr lang="en-AU" sz="1400" noProof="0" dirty="0">
                <a:solidFill>
                  <a:schemeClr val="tx2"/>
                </a:solidFill>
                <a:latin typeface="Arial"/>
                <a:cs typeface="Arial"/>
              </a:rPr>
              <a:t> Attributes </a:t>
            </a:r>
            <a:r>
              <a:rPr lang="en-AU" sz="1400" dirty="0">
                <a:solidFill>
                  <a:schemeClr val="tx2"/>
                </a:solidFill>
                <a:latin typeface="Arial"/>
                <a:cs typeface="Arial"/>
              </a:rPr>
              <a:t>assembly</a:t>
            </a:r>
            <a:r>
              <a:rPr lang="en-AU" sz="1400" noProof="0" dirty="0">
                <a:solidFill>
                  <a:schemeClr val="tx2"/>
                </a:solidFill>
                <a:latin typeface="Arial"/>
                <a:cs typeface="Arial"/>
              </a:rPr>
              <a:t> worksheet</a:t>
            </a:r>
          </a:p>
          <a:p>
            <a:pPr marL="342900" indent="-342900">
              <a:buClr>
                <a:schemeClr val="accent3"/>
              </a:buClr>
              <a:buFont typeface="Wingdings" pitchFamily="2" charset="2"/>
              <a:buChar char="§"/>
            </a:pPr>
            <a:r>
              <a:rPr lang="en-AU" sz="1400" dirty="0">
                <a:solidFill>
                  <a:schemeClr val="tx2"/>
                </a:solidFill>
                <a:latin typeface="Arial"/>
                <a:cs typeface="Arial"/>
              </a:rPr>
              <a:t>Completed </a:t>
            </a:r>
            <a:r>
              <a:rPr lang="en-AU" sz="1400" noProof="0" dirty="0">
                <a:solidFill>
                  <a:schemeClr val="tx2"/>
                </a:solidFill>
                <a:latin typeface="Arial"/>
                <a:cs typeface="Arial"/>
              </a:rPr>
              <a:t>Skills </a:t>
            </a:r>
            <a:r>
              <a:rPr lang="en-AU" sz="1400" dirty="0">
                <a:solidFill>
                  <a:schemeClr val="tx2"/>
                </a:solidFill>
                <a:latin typeface="Arial"/>
                <a:cs typeface="Arial"/>
              </a:rPr>
              <a:t>discovery</a:t>
            </a:r>
            <a:r>
              <a:rPr lang="en-AU" sz="1400" noProof="0" dirty="0">
                <a:solidFill>
                  <a:schemeClr val="tx2"/>
                </a:solidFill>
                <a:latin typeface="Arial"/>
                <a:cs typeface="Arial"/>
              </a:rPr>
              <a:t> worksheet</a:t>
            </a:r>
          </a:p>
          <a:p>
            <a:pPr marL="342900" indent="-342900">
              <a:buClr>
                <a:schemeClr val="accent3"/>
              </a:buClr>
              <a:buFont typeface="Wingdings" pitchFamily="2" charset="2"/>
              <a:buChar char="§"/>
            </a:pPr>
            <a:r>
              <a:rPr lang="en-AU" sz="1400" dirty="0">
                <a:solidFill>
                  <a:schemeClr val="tx2"/>
                </a:solidFill>
                <a:latin typeface="Arial"/>
                <a:cs typeface="Arial"/>
              </a:rPr>
              <a:t>Completed Character cargo worksheet</a:t>
            </a:r>
          </a:p>
          <a:p>
            <a:pPr marL="342900" indent="-342900">
              <a:buClr>
                <a:schemeClr val="accent3"/>
              </a:buClr>
              <a:buFont typeface="Wingdings" pitchFamily="2" charset="2"/>
              <a:buChar char="§"/>
            </a:pPr>
            <a:r>
              <a:rPr lang="en-AU" sz="1400" dirty="0">
                <a:solidFill>
                  <a:schemeClr val="tx2"/>
                </a:solidFill>
                <a:latin typeface="Arial"/>
                <a:cs typeface="Arial"/>
              </a:rPr>
              <a:t>Updated</a:t>
            </a:r>
            <a:r>
              <a:rPr lang="en-AU" sz="1400" noProof="0" dirty="0">
                <a:solidFill>
                  <a:schemeClr val="tx2"/>
                </a:solidFill>
                <a:latin typeface="Arial"/>
                <a:cs typeface="Arial"/>
              </a:rPr>
              <a:t> Career </a:t>
            </a:r>
            <a:r>
              <a:rPr lang="en-AU" sz="1400" dirty="0">
                <a:solidFill>
                  <a:schemeClr val="tx2"/>
                </a:solidFill>
                <a:latin typeface="Arial"/>
                <a:cs typeface="Arial"/>
              </a:rPr>
              <a:t>Blueprint</a:t>
            </a:r>
            <a:endParaRPr lang="en-AU" sz="1400" noProof="0" dirty="0">
              <a:solidFill>
                <a:schemeClr val="tx2"/>
              </a:solidFill>
              <a:latin typeface="Arial"/>
              <a:cs typeface="Arial"/>
            </a:endParaRPr>
          </a:p>
        </p:txBody>
      </p:sp>
      <p:graphicFrame>
        <p:nvGraphicFramePr>
          <p:cNvPr id="19" name="Table 18">
            <a:extLst>
              <a:ext uri="{FF2B5EF4-FFF2-40B4-BE49-F238E27FC236}">
                <a16:creationId xmlns:a16="http://schemas.microsoft.com/office/drawing/2014/main" id="{68A8DB39-5513-1034-4A7E-A872DE607523}"/>
              </a:ext>
            </a:extLst>
          </p:cNvPr>
          <p:cNvGraphicFramePr>
            <a:graphicFrameLocks noGrp="1"/>
          </p:cNvGraphicFramePr>
          <p:nvPr>
            <p:extLst>
              <p:ext uri="{D42A27DB-BD31-4B8C-83A1-F6EECF244321}">
                <p14:modId xmlns:p14="http://schemas.microsoft.com/office/powerpoint/2010/main" val="3466177108"/>
              </p:ext>
            </p:extLst>
          </p:nvPr>
        </p:nvGraphicFramePr>
        <p:xfrm>
          <a:off x="1055688" y="1706839"/>
          <a:ext cx="4895850" cy="360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0" noProof="0">
                          <a:solidFill>
                            <a:schemeClr val="tx2"/>
                          </a:solidFill>
                        </a:rPr>
                        <a:t>Attributes, skills, and strengths are distinct but complementary aspects of employability</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0" noProof="0">
                          <a:solidFill>
                            <a:schemeClr val="tx2"/>
                          </a:solidFill>
                        </a:rPr>
                        <a:t>Manufacturing careers require specific attributes like safety consciousness, attention to detail, and problem-solving</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0" noProof="0">
                          <a:solidFill>
                            <a:schemeClr val="tx2"/>
                          </a:solidFill>
                        </a:rPr>
                        <a:t>Personality profiling tools provide frameworks for understanding your preferences</a:t>
                      </a:r>
                    </a:p>
                  </a:txBody>
                  <a:tcPr anchor="ctr"/>
                </a:tc>
                <a:extLst>
                  <a:ext uri="{0D108BD9-81ED-4DB2-BD59-A6C34878D82A}">
                    <a16:rowId xmlns:a16="http://schemas.microsoft.com/office/drawing/2014/main" val="1553370433"/>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0" noProof="0">
                          <a:solidFill>
                            <a:schemeClr val="tx2"/>
                          </a:solidFill>
                        </a:rPr>
                        <a:t>Developing your skills, strengths and attributes is an ongoing process that continues throughout your career</a:t>
                      </a:r>
                    </a:p>
                  </a:txBody>
                  <a:tcPr anchor="ctr"/>
                </a:tc>
                <a:extLst>
                  <a:ext uri="{0D108BD9-81ED-4DB2-BD59-A6C34878D82A}">
                    <a16:rowId xmlns:a16="http://schemas.microsoft.com/office/drawing/2014/main" val="3039407457"/>
                  </a:ext>
                </a:extLst>
              </a:tr>
            </a:tbl>
          </a:graphicData>
        </a:graphic>
      </p:graphicFrame>
      <p:sp>
        <p:nvSpPr>
          <p:cNvPr id="8" name="Title 7">
            <a:extLst>
              <a:ext uri="{FF2B5EF4-FFF2-40B4-BE49-F238E27FC236}">
                <a16:creationId xmlns:a16="http://schemas.microsoft.com/office/drawing/2014/main" id="{11B1D77B-179F-F0DC-CC47-2566AF66E0B1}"/>
              </a:ext>
            </a:extLst>
          </p:cNvPr>
          <p:cNvSpPr>
            <a:spLocks noGrp="1"/>
          </p:cNvSpPr>
          <p:nvPr>
            <p:ph type="title"/>
          </p:nvPr>
        </p:nvSpPr>
        <p:spPr>
          <a:xfrm>
            <a:off x="1055941" y="873125"/>
            <a:ext cx="2913275" cy="524553"/>
          </a:xfrm>
        </p:spPr>
        <p:txBody>
          <a:bodyPr/>
          <a:lstStyle/>
          <a:p>
            <a:r>
              <a:rPr lang="en-AU" noProof="0"/>
              <a:t>Key takeaways</a:t>
            </a:r>
          </a:p>
        </p:txBody>
      </p:sp>
      <p:sp>
        <p:nvSpPr>
          <p:cNvPr id="10" name="Text Placeholder 9">
            <a:extLst>
              <a:ext uri="{FF2B5EF4-FFF2-40B4-BE49-F238E27FC236}">
                <a16:creationId xmlns:a16="http://schemas.microsoft.com/office/drawing/2014/main" id="{38A5928F-31D3-E97F-8D79-432E5D70CD1D}"/>
              </a:ext>
            </a:extLst>
          </p:cNvPr>
          <p:cNvSpPr>
            <a:spLocks noGrp="1"/>
          </p:cNvSpPr>
          <p:nvPr>
            <p:ph type="body" sz="quarter" idx="20"/>
          </p:nvPr>
        </p:nvSpPr>
        <p:spPr>
          <a:xfrm>
            <a:off x="1055688" y="624947"/>
            <a:ext cx="1549637" cy="247554"/>
          </a:xfrm>
        </p:spPr>
        <p:txBody>
          <a:bodyPr/>
          <a:lstStyle/>
          <a:p>
            <a:r>
              <a:rPr lang="en-AU" noProof="0"/>
              <a:t>LESSON SUMMARY</a:t>
            </a:r>
          </a:p>
        </p:txBody>
      </p:sp>
    </p:spTree>
    <p:extLst>
      <p:ext uri="{BB962C8B-B14F-4D97-AF65-F5344CB8AC3E}">
        <p14:creationId xmlns:p14="http://schemas.microsoft.com/office/powerpoint/2010/main" val="3374106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3034018" cy="247554"/>
          </a:xfrm>
        </p:spPr>
        <p:txBody>
          <a:bodyPr/>
          <a:lstStyle/>
          <a:p>
            <a:r>
              <a:rPr lang="en-AU" noProof="0" dirty="0"/>
              <a:t>SKILLS, STRENGTHS AND ATTRIBUTES</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3127010"/>
          </a:xfrm>
          <a:prstGeom prst="rect">
            <a:avLst/>
          </a:prstGeom>
        </p:spPr>
        <p:txBody>
          <a:bodyPr vert="horz" wrap="square" lIns="0" tIns="0" rIns="0" bIns="0" rtlCol="0" anchor="t">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dirty="0">
                <a:solidFill>
                  <a:schemeClr val="accent6"/>
                </a:solidFill>
                <a:latin typeface="Arial"/>
                <a:cs typeface="Arial"/>
              </a:rPr>
              <a:t>Big Five Personality Traits. </a:t>
            </a:r>
            <a:r>
              <a:rPr lang="en-AU" sz="1800" b="0" i="1" dirty="0">
                <a:solidFill>
                  <a:schemeClr val="accent6"/>
                </a:solidFill>
                <a:latin typeface="Arial"/>
                <a:cs typeface="Arial"/>
                <a:hlinkClick r:id="rId2">
                  <a:extLst>
                    <a:ext uri="{A12FA001-AC4F-418D-AE19-62706E023703}">
                      <ahyp:hlinkClr xmlns:ahyp="http://schemas.microsoft.com/office/drawing/2018/hyperlinkcolor" val="tx"/>
                    </a:ext>
                  </a:extLst>
                </a:hlinkClick>
              </a:rPr>
              <a:t>https://www.simplypsychology.org/big-five-personality.html</a:t>
            </a:r>
            <a:r>
              <a:rPr lang="en-AU" sz="1800" b="0" i="1" dirty="0">
                <a:solidFill>
                  <a:schemeClr val="accent6"/>
                </a:solidFill>
                <a:latin typeface="Arial"/>
                <a:cs typeface="Arial"/>
              </a:rPr>
              <a:t>. </a:t>
            </a:r>
            <a:endParaRPr lang="en-US" dirty="0">
              <a:solidFill>
                <a:schemeClr val="accent6"/>
              </a:solidFill>
            </a:endParaRPr>
          </a:p>
          <a:p>
            <a:pPr marL="285750" indent="-285750">
              <a:buFont typeface="Arial" panose="020B0604020202020204" pitchFamily="34" charset="0"/>
              <a:buChar char="•"/>
            </a:pPr>
            <a:r>
              <a:rPr lang="en-AU" sz="1800" b="0" i="1" dirty="0">
                <a:solidFill>
                  <a:schemeClr val="accent6"/>
                </a:solidFill>
                <a:latin typeface="Arial"/>
                <a:cs typeface="Arial"/>
              </a:rPr>
              <a:t>Holland Codes. </a:t>
            </a:r>
            <a:r>
              <a:rPr lang="en-AU" sz="1800" b="0" i="1" dirty="0">
                <a:solidFill>
                  <a:schemeClr val="accent6"/>
                </a:solidFill>
                <a:latin typeface="Arial"/>
                <a:cs typeface="Arial"/>
                <a:hlinkClick r:id="rId3">
                  <a:extLst>
                    <a:ext uri="{A12FA001-AC4F-418D-AE19-62706E023703}">
                      <ahyp:hlinkClr xmlns:ahyp="http://schemas.microsoft.com/office/drawing/2018/hyperlinkcolor" val="tx"/>
                    </a:ext>
                  </a:extLst>
                </a:hlinkClick>
              </a:rPr>
              <a:t>https://www.thecareerproject.org/personality-types-test/holland/</a:t>
            </a:r>
            <a:r>
              <a:rPr lang="en-AU" sz="1800" b="0" i="1" dirty="0">
                <a:solidFill>
                  <a:schemeClr val="accent6"/>
                </a:solidFill>
                <a:latin typeface="Arial"/>
                <a:cs typeface="Arial"/>
              </a:rPr>
              <a:t>. </a:t>
            </a:r>
          </a:p>
          <a:p>
            <a:pPr marL="285750" indent="-285750">
              <a:buFont typeface="Arial,Sans-Serif" panose="020B0604020202020204" pitchFamily="34" charset="0"/>
              <a:buChar char="•"/>
            </a:pPr>
            <a:r>
              <a:rPr lang="en-AU" sz="1800" b="0" i="1" dirty="0">
                <a:solidFill>
                  <a:schemeClr val="accent6"/>
                </a:solidFill>
                <a:latin typeface="Arial"/>
                <a:cs typeface="Arial"/>
              </a:rPr>
              <a:t>Myer-Briggs Type Indicator. </a:t>
            </a:r>
            <a:r>
              <a:rPr lang="en-US" sz="1800" b="0" i="1" dirty="0">
                <a:solidFill>
                  <a:srgbClr val="030083"/>
                </a:solidFill>
                <a:latin typeface="Arial"/>
                <a:cs typeface="Arial"/>
                <a:hlinkClick r:id="rId4"/>
              </a:rPr>
              <a:t>https://www.themyersbriggs.com/en-US/Explore-Solutions/MBTI</a:t>
            </a:r>
            <a:r>
              <a:rPr lang="en-US" sz="1800" b="0" i="1" dirty="0">
                <a:solidFill>
                  <a:schemeClr val="accent6"/>
                </a:solidFill>
                <a:latin typeface="Arial"/>
                <a:cs typeface="Arial"/>
              </a:rPr>
              <a:t>.</a:t>
            </a:r>
            <a:endParaRPr lang="en-AU" sz="1800" b="0" dirty="0">
              <a:solidFill>
                <a:schemeClr val="accent6"/>
              </a:solidFill>
              <a:latin typeface="Arial"/>
              <a:cs typeface="Arial"/>
            </a:endParaRPr>
          </a:p>
          <a:p>
            <a:pPr marL="285750" indent="-285750">
              <a:buFont typeface="Arial,Sans-Serif" panose="020B0604020202020204" pitchFamily="34" charset="0"/>
              <a:buChar char="•"/>
            </a:pPr>
            <a:r>
              <a:rPr lang="en-AU" sz="1800" b="0" i="1" dirty="0">
                <a:solidFill>
                  <a:schemeClr val="accent6"/>
                </a:solidFill>
                <a:latin typeface="Arial"/>
                <a:cs typeface="Arial"/>
              </a:rPr>
              <a:t>VIA Character Strengths. </a:t>
            </a:r>
            <a:r>
              <a:rPr lang="en-AU" sz="1800" b="0" i="1" dirty="0">
                <a:solidFill>
                  <a:schemeClr val="accent2"/>
                </a:solidFill>
                <a:latin typeface="Arial"/>
                <a:cs typeface="Arial"/>
                <a:hlinkClick r:id="rId5">
                  <a:extLst>
                    <a:ext uri="{A12FA001-AC4F-418D-AE19-62706E023703}">
                      <ahyp:hlinkClr xmlns:ahyp="http://schemas.microsoft.com/office/drawing/2018/hyperlinkcolor" val="tx"/>
                    </a:ext>
                  </a:extLst>
                </a:hlinkClick>
              </a:rPr>
              <a:t>https://www.viacharacter.org/</a:t>
            </a:r>
            <a:r>
              <a:rPr lang="en-AU" sz="1800" b="0" i="1" dirty="0">
                <a:solidFill>
                  <a:schemeClr val="accent2"/>
                </a:solidFill>
                <a:latin typeface="Arial"/>
                <a:cs typeface="Arial"/>
              </a:rPr>
              <a:t>.</a:t>
            </a:r>
            <a:endParaRPr lang="en-AU" dirty="0">
              <a:solidFill>
                <a:schemeClr val="accent2"/>
              </a:solidFill>
              <a:latin typeface="Arial"/>
              <a:cs typeface="Arial"/>
            </a:endParaRPr>
          </a:p>
        </p:txBody>
      </p:sp>
    </p:spTree>
    <p:extLst>
      <p:ext uri="{BB962C8B-B14F-4D97-AF65-F5344CB8AC3E}">
        <p14:creationId xmlns:p14="http://schemas.microsoft.com/office/powerpoint/2010/main" val="173225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0D766-0502-B910-7DF4-727A392D3B87}"/>
            </a:ext>
          </a:extLst>
        </p:cNvPr>
        <p:cNvGrpSpPr/>
        <p:nvPr/>
      </p:nvGrpSpPr>
      <p:grpSpPr>
        <a:xfrm>
          <a:off x="0" y="0"/>
          <a:ext cx="0" cy="0"/>
          <a:chOff x="0" y="0"/>
          <a:chExt cx="0" cy="0"/>
        </a:xfrm>
      </p:grpSpPr>
      <p:sp>
        <p:nvSpPr>
          <p:cNvPr id="10" name="Text Placeholder 2">
            <a:extLst>
              <a:ext uri="{FF2B5EF4-FFF2-40B4-BE49-F238E27FC236}">
                <a16:creationId xmlns:a16="http://schemas.microsoft.com/office/drawing/2014/main" id="{D82E3F6D-8A2F-ADD4-A7F6-A200DB06F3C3}"/>
              </a:ext>
            </a:extLst>
          </p:cNvPr>
          <p:cNvSpPr txBox="1">
            <a:spLocks noGrp="1"/>
          </p:cNvSpPr>
          <p:nvPr>
            <p:ph type="body" idx="1"/>
          </p:nvPr>
        </p:nvSpPr>
        <p:spPr>
          <a:xfrm>
            <a:off x="7669212" y="1614010"/>
            <a:ext cx="3978276" cy="365023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Attributes</a:t>
            </a:r>
            <a:r>
              <a:rPr lang="en-AU" noProof="0">
                <a:solidFill>
                  <a:schemeClr val="accent6"/>
                </a:solidFill>
              </a:rPr>
              <a:t> are the personal qualities, characteristics, or features that:</a:t>
            </a:r>
          </a:p>
          <a:p>
            <a:pPr marL="285750" indent="-285750">
              <a:buClr>
                <a:schemeClr val="tx2"/>
              </a:buClr>
              <a:buFont typeface="Arial" panose="020B0604020202020204" pitchFamily="34" charset="0"/>
              <a:buChar char="•"/>
            </a:pPr>
            <a:r>
              <a:rPr lang="en-AU" noProof="0">
                <a:solidFill>
                  <a:schemeClr val="accent6"/>
                </a:solidFill>
              </a:rPr>
              <a:t>Describe who you are</a:t>
            </a:r>
          </a:p>
          <a:p>
            <a:pPr marL="285750" indent="-285750">
              <a:buClr>
                <a:schemeClr val="tx2"/>
              </a:buClr>
              <a:buFont typeface="Arial" panose="020B0604020202020204" pitchFamily="34" charset="0"/>
              <a:buChar char="•"/>
            </a:pPr>
            <a:r>
              <a:rPr lang="en-AU" noProof="0">
                <a:solidFill>
                  <a:schemeClr val="accent6"/>
                </a:solidFill>
              </a:rPr>
              <a:t>Include both innate characteristics and learned abilities</a:t>
            </a:r>
          </a:p>
          <a:p>
            <a:pPr marL="285750" indent="-285750">
              <a:buClr>
                <a:schemeClr val="tx2"/>
              </a:buClr>
              <a:buFont typeface="Arial" panose="020B0604020202020204" pitchFamily="34" charset="0"/>
              <a:buChar char="•"/>
            </a:pPr>
            <a:r>
              <a:rPr lang="en-AU" noProof="0">
                <a:solidFill>
                  <a:schemeClr val="accent6"/>
                </a:solidFill>
              </a:rPr>
              <a:t>Influence how you work and interact with others</a:t>
            </a:r>
          </a:p>
          <a:p>
            <a:pPr marL="285750" indent="-285750">
              <a:buClr>
                <a:schemeClr val="tx2"/>
              </a:buClr>
              <a:buFont typeface="Arial" panose="020B0604020202020204" pitchFamily="34" charset="0"/>
              <a:buChar char="•"/>
            </a:pPr>
            <a:r>
              <a:rPr lang="en-AU" noProof="0">
                <a:solidFill>
                  <a:schemeClr val="accent6"/>
                </a:solidFill>
              </a:rPr>
              <a:t>Make you suitable for specific roles and career paths</a:t>
            </a:r>
          </a:p>
          <a:p>
            <a:pPr marL="285750" indent="-285750">
              <a:buClr>
                <a:schemeClr val="tx2"/>
              </a:buClr>
              <a:buFont typeface="Arial" panose="020B0604020202020204" pitchFamily="34" charset="0"/>
              <a:buChar char="•"/>
            </a:pPr>
            <a:r>
              <a:rPr lang="en-AU" noProof="0">
                <a:solidFill>
                  <a:schemeClr val="accent6"/>
                </a:solidFill>
              </a:rPr>
              <a:t>Contribute to your overall employability</a:t>
            </a:r>
          </a:p>
          <a:p>
            <a:pPr>
              <a:buClr>
                <a:schemeClr val="tx2"/>
              </a:buClr>
            </a:pPr>
            <a:r>
              <a:rPr lang="en-AU" noProof="0">
                <a:solidFill>
                  <a:schemeClr val="accent6"/>
                </a:solidFill>
              </a:rPr>
              <a:t>Unlike technical skills, attributes relate more to your personality and behavioural tendencies.</a:t>
            </a:r>
          </a:p>
        </p:txBody>
      </p:sp>
      <p:sp>
        <p:nvSpPr>
          <p:cNvPr id="14" name="Text Placeholder 13">
            <a:extLst>
              <a:ext uri="{FF2B5EF4-FFF2-40B4-BE49-F238E27FC236}">
                <a16:creationId xmlns:a16="http://schemas.microsoft.com/office/drawing/2014/main" id="{CE3FEE30-F315-CF38-0A27-C5D3E7F8B1C6}"/>
              </a:ext>
            </a:extLst>
          </p:cNvPr>
          <p:cNvSpPr>
            <a:spLocks noGrp="1"/>
          </p:cNvSpPr>
          <p:nvPr>
            <p:ph type="body" idx="21"/>
          </p:nvPr>
        </p:nvSpPr>
        <p:spPr>
          <a:xfrm>
            <a:off x="1055688" y="1614010"/>
            <a:ext cx="5202237" cy="3154435"/>
          </a:xfrm>
        </p:spPr>
        <p:txBody>
          <a:bodyPr/>
          <a:lstStyle/>
          <a:p>
            <a:r>
              <a:rPr lang="en-AU" noProof="0">
                <a:solidFill>
                  <a:schemeClr val="accent6"/>
                </a:solidFill>
              </a:rPr>
              <a:t>Attributes form the foundation of who you are in the workplace. They represent your natural tendencies and developed qualities that influence how you approach tasks and interact with others. While technical skills may get you an interview, it's often your attributes that secure the job and contribute to long-term career satisfaction.</a:t>
            </a:r>
          </a:p>
          <a:p>
            <a:r>
              <a:rPr lang="en-AU" noProof="0">
                <a:solidFill>
                  <a:schemeClr val="accent6"/>
                </a:solidFill>
              </a:rPr>
              <a:t>Understanding your attributes allows you to identify environments where you're likely to thrive. For example, if you have strong attention to detail, precision-focused roles in manufacturing quality control might be particularly satisfying. If you're adaptable, you might excel in rapidly evolving manufacturing environments where new technologies are frequently implemented.</a:t>
            </a:r>
          </a:p>
        </p:txBody>
      </p:sp>
      <p:sp>
        <p:nvSpPr>
          <p:cNvPr id="17" name="Title 16">
            <a:extLst>
              <a:ext uri="{FF2B5EF4-FFF2-40B4-BE49-F238E27FC236}">
                <a16:creationId xmlns:a16="http://schemas.microsoft.com/office/drawing/2014/main" id="{4F00FC0C-49E1-360D-92EC-FAA57D2086CD}"/>
              </a:ext>
            </a:extLst>
          </p:cNvPr>
          <p:cNvSpPr>
            <a:spLocks noGrp="1"/>
          </p:cNvSpPr>
          <p:nvPr>
            <p:ph type="title"/>
          </p:nvPr>
        </p:nvSpPr>
        <p:spPr>
          <a:xfrm>
            <a:off x="1055941" y="873125"/>
            <a:ext cx="3900725" cy="524553"/>
          </a:xfrm>
        </p:spPr>
        <p:txBody>
          <a:bodyPr/>
          <a:lstStyle/>
          <a:p>
            <a:r>
              <a:rPr lang="en-AU" noProof="0"/>
              <a:t>What are attributes?</a:t>
            </a:r>
          </a:p>
        </p:txBody>
      </p:sp>
      <p:sp>
        <p:nvSpPr>
          <p:cNvPr id="19" name="Text Placeholder 18">
            <a:extLst>
              <a:ext uri="{FF2B5EF4-FFF2-40B4-BE49-F238E27FC236}">
                <a16:creationId xmlns:a16="http://schemas.microsoft.com/office/drawing/2014/main" id="{5720D75E-6698-85F2-2839-A9CE57BC6D1A}"/>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pic>
        <p:nvPicPr>
          <p:cNvPr id="23" name="Picture 22" descr="A white circle with a smiling face and yellow dots&#10;&#10;AI-generated content may be incorrect.">
            <a:extLst>
              <a:ext uri="{FF2B5EF4-FFF2-40B4-BE49-F238E27FC236}">
                <a16:creationId xmlns:a16="http://schemas.microsoft.com/office/drawing/2014/main" id="{F333CEE4-CA2E-49B8-7BC3-12CAD2FF7D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9212" y="27008"/>
            <a:ext cx="1168000" cy="1416993"/>
          </a:xfrm>
          <a:prstGeom prst="rect">
            <a:avLst/>
          </a:prstGeom>
        </p:spPr>
      </p:pic>
      <p:pic>
        <p:nvPicPr>
          <p:cNvPr id="26" name="Picture 25" descr="A white circle with orange hat&#10;&#10;AI-generated content may be incorrect.">
            <a:extLst>
              <a:ext uri="{FF2B5EF4-FFF2-40B4-BE49-F238E27FC236}">
                <a16:creationId xmlns:a16="http://schemas.microsoft.com/office/drawing/2014/main" id="{B70E4F56-CD3E-B188-FB1A-7902B2A144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7374" y="301001"/>
            <a:ext cx="1019872" cy="1143000"/>
          </a:xfrm>
          <a:prstGeom prst="rect">
            <a:avLst/>
          </a:prstGeom>
        </p:spPr>
      </p:pic>
      <p:pic>
        <p:nvPicPr>
          <p:cNvPr id="28" name="Picture 27" descr="A white smiley face with a halo on top of it&#10;&#10;AI-generated content may be incorrect.">
            <a:extLst>
              <a:ext uri="{FF2B5EF4-FFF2-40B4-BE49-F238E27FC236}">
                <a16:creationId xmlns:a16="http://schemas.microsoft.com/office/drawing/2014/main" id="{1E662E7B-A645-8161-442D-3B57431BD2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7176" y="4768445"/>
            <a:ext cx="1349177" cy="1531498"/>
          </a:xfrm>
          <a:prstGeom prst="rect">
            <a:avLst/>
          </a:prstGeom>
        </p:spPr>
      </p:pic>
      <p:pic>
        <p:nvPicPr>
          <p:cNvPr id="30" name="Picture 29" descr="A white circle with blue sunglasses and a smiling face&#10;&#10;AI-generated content may be incorrect.">
            <a:extLst>
              <a:ext uri="{FF2B5EF4-FFF2-40B4-BE49-F238E27FC236}">
                <a16:creationId xmlns:a16="http://schemas.microsoft.com/office/drawing/2014/main" id="{7AE990E1-23FD-520E-066D-7C0A1C19FC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454" y="4785050"/>
            <a:ext cx="1420371" cy="1508763"/>
          </a:xfrm>
          <a:prstGeom prst="rect">
            <a:avLst/>
          </a:prstGeom>
        </p:spPr>
      </p:pic>
      <p:sp>
        <p:nvSpPr>
          <p:cNvPr id="31" name="TextBox 30">
            <a:extLst>
              <a:ext uri="{FF2B5EF4-FFF2-40B4-BE49-F238E27FC236}">
                <a16:creationId xmlns:a16="http://schemas.microsoft.com/office/drawing/2014/main" id="{B7900ABF-F8B4-E0D8-1788-A9D0C7CE7C7A}"/>
              </a:ext>
            </a:extLst>
          </p:cNvPr>
          <p:cNvSpPr txBox="1"/>
          <p:nvPr/>
        </p:nvSpPr>
        <p:spPr>
          <a:xfrm>
            <a:off x="1181789" y="5759550"/>
            <a:ext cx="916071" cy="415498"/>
          </a:xfrm>
          <a:prstGeom prst="rect">
            <a:avLst/>
          </a:prstGeom>
          <a:noFill/>
        </p:spPr>
        <p:txBody>
          <a:bodyPr wrap="square">
            <a:spAutoFit/>
          </a:bodyPr>
          <a:lstStyle/>
          <a:p>
            <a:pPr algn="ctr"/>
            <a:r>
              <a:rPr lang="en-AU" sz="700" b="1" noProof="0">
                <a:latin typeface="+mj-lt"/>
              </a:rPr>
              <a:t>RESILIENT</a:t>
            </a:r>
          </a:p>
          <a:p>
            <a:pPr algn="ctr"/>
            <a:r>
              <a:rPr lang="en-AU" sz="700" noProof="0">
                <a:latin typeface="+mj-lt"/>
              </a:rPr>
              <a:t>Recovers from difficulties</a:t>
            </a:r>
          </a:p>
        </p:txBody>
      </p:sp>
      <p:sp>
        <p:nvSpPr>
          <p:cNvPr id="32" name="TextBox 31">
            <a:extLst>
              <a:ext uri="{FF2B5EF4-FFF2-40B4-BE49-F238E27FC236}">
                <a16:creationId xmlns:a16="http://schemas.microsoft.com/office/drawing/2014/main" id="{EE23991F-9760-51BE-3D6B-4399B90E401E}"/>
              </a:ext>
            </a:extLst>
          </p:cNvPr>
          <p:cNvSpPr txBox="1"/>
          <p:nvPr/>
        </p:nvSpPr>
        <p:spPr>
          <a:xfrm>
            <a:off x="9969844" y="872501"/>
            <a:ext cx="1166215" cy="415498"/>
          </a:xfrm>
          <a:prstGeom prst="rect">
            <a:avLst/>
          </a:prstGeom>
          <a:noFill/>
        </p:spPr>
        <p:txBody>
          <a:bodyPr wrap="square">
            <a:spAutoFit/>
          </a:bodyPr>
          <a:lstStyle/>
          <a:p>
            <a:pPr algn="ctr"/>
            <a:r>
              <a:rPr lang="en-AU" sz="700" b="1" noProof="0"/>
              <a:t>CRAFTSMANSHIP</a:t>
            </a:r>
          </a:p>
          <a:p>
            <a:pPr algn="ctr"/>
            <a:r>
              <a:rPr lang="en-AU" sz="700" noProof="0"/>
              <a:t>Creates with skill and care</a:t>
            </a:r>
            <a:endParaRPr lang="en-AU" sz="700" noProof="0">
              <a:latin typeface="+mj-lt"/>
            </a:endParaRPr>
          </a:p>
        </p:txBody>
      </p:sp>
      <p:sp>
        <p:nvSpPr>
          <p:cNvPr id="33" name="TextBox 32">
            <a:extLst>
              <a:ext uri="{FF2B5EF4-FFF2-40B4-BE49-F238E27FC236}">
                <a16:creationId xmlns:a16="http://schemas.microsoft.com/office/drawing/2014/main" id="{7FCF68F1-E985-E579-81D6-01DFE4042A77}"/>
              </a:ext>
            </a:extLst>
          </p:cNvPr>
          <p:cNvSpPr txBox="1"/>
          <p:nvPr/>
        </p:nvSpPr>
        <p:spPr>
          <a:xfrm>
            <a:off x="5503264" y="5954180"/>
            <a:ext cx="1366178" cy="307777"/>
          </a:xfrm>
          <a:prstGeom prst="rect">
            <a:avLst/>
          </a:prstGeom>
          <a:noFill/>
        </p:spPr>
        <p:txBody>
          <a:bodyPr wrap="square">
            <a:spAutoFit/>
          </a:bodyPr>
          <a:lstStyle/>
          <a:p>
            <a:pPr algn="ctr"/>
            <a:r>
              <a:rPr lang="en-AU" sz="700" b="1" noProof="0"/>
              <a:t>ETHICAL</a:t>
            </a:r>
          </a:p>
          <a:p>
            <a:pPr algn="ctr"/>
            <a:r>
              <a:rPr lang="en-AU" sz="700" noProof="0"/>
              <a:t>Follows moral standards</a:t>
            </a:r>
            <a:endParaRPr lang="en-AU" sz="700" noProof="0">
              <a:latin typeface="+mj-lt"/>
            </a:endParaRPr>
          </a:p>
        </p:txBody>
      </p:sp>
      <p:sp>
        <p:nvSpPr>
          <p:cNvPr id="34" name="TextBox 33">
            <a:extLst>
              <a:ext uri="{FF2B5EF4-FFF2-40B4-BE49-F238E27FC236}">
                <a16:creationId xmlns:a16="http://schemas.microsoft.com/office/drawing/2014/main" id="{7747E9D2-320E-6FD9-B834-B34B0556C400}"/>
              </a:ext>
            </a:extLst>
          </p:cNvPr>
          <p:cNvSpPr txBox="1"/>
          <p:nvPr/>
        </p:nvSpPr>
        <p:spPr>
          <a:xfrm>
            <a:off x="6892969" y="130118"/>
            <a:ext cx="997795" cy="415498"/>
          </a:xfrm>
          <a:prstGeom prst="rect">
            <a:avLst/>
          </a:prstGeom>
          <a:noFill/>
        </p:spPr>
        <p:txBody>
          <a:bodyPr wrap="square">
            <a:spAutoFit/>
          </a:bodyPr>
          <a:lstStyle/>
          <a:p>
            <a:pPr algn="ctr"/>
            <a:r>
              <a:rPr lang="en-AU" sz="700" b="1" noProof="0"/>
              <a:t>CONSISTENT</a:t>
            </a:r>
          </a:p>
          <a:p>
            <a:pPr algn="ctr"/>
            <a:r>
              <a:rPr lang="en-AU" sz="700" noProof="0"/>
              <a:t>Maintains quality standards</a:t>
            </a:r>
            <a:endParaRPr lang="en-AU" sz="700" noProof="0">
              <a:latin typeface="+mj-lt"/>
            </a:endParaRPr>
          </a:p>
        </p:txBody>
      </p:sp>
    </p:spTree>
    <p:extLst>
      <p:ext uri="{BB962C8B-B14F-4D97-AF65-F5344CB8AC3E}">
        <p14:creationId xmlns:p14="http://schemas.microsoft.com/office/powerpoint/2010/main" val="190592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16873-7B9B-96AB-BE98-8C2F66ABDD5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64BEDC5F-626B-0294-7E47-42C75217D49B}"/>
              </a:ext>
            </a:extLst>
          </p:cNvPr>
          <p:cNvSpPr>
            <a:spLocks noGrp="1"/>
          </p:cNvSpPr>
          <p:nvPr>
            <p:ph type="body" sz="quarter" idx="15"/>
          </p:nvPr>
        </p:nvSpPr>
        <p:spPr>
          <a:xfrm>
            <a:off x="1055688" y="624947"/>
            <a:ext cx="3034018" cy="247554"/>
          </a:xfrm>
        </p:spPr>
        <p:txBody>
          <a:bodyPr/>
          <a:lstStyle/>
          <a:p>
            <a:r>
              <a:rPr lang="en-AU" noProof="0"/>
              <a:t>SKILLS, STRENGTHS AND ATTRIBUTES</a:t>
            </a:r>
          </a:p>
        </p:txBody>
      </p:sp>
      <p:graphicFrame>
        <p:nvGraphicFramePr>
          <p:cNvPr id="2" name="Table 1">
            <a:extLst>
              <a:ext uri="{FF2B5EF4-FFF2-40B4-BE49-F238E27FC236}">
                <a16:creationId xmlns:a16="http://schemas.microsoft.com/office/drawing/2014/main" id="{C1AACCD6-CF1D-8D08-302D-3D4C0BE42962}"/>
              </a:ext>
            </a:extLst>
          </p:cNvPr>
          <p:cNvGraphicFramePr>
            <a:graphicFrameLocks noGrp="1"/>
          </p:cNvGraphicFramePr>
          <p:nvPr>
            <p:extLst>
              <p:ext uri="{D42A27DB-BD31-4B8C-83A1-F6EECF244321}">
                <p14:modId xmlns:p14="http://schemas.microsoft.com/office/powerpoint/2010/main" val="3128968446"/>
              </p:ext>
            </p:extLst>
          </p:nvPr>
        </p:nvGraphicFramePr>
        <p:xfrm>
          <a:off x="1055687" y="3356972"/>
          <a:ext cx="10145712" cy="2179396"/>
        </p:xfrm>
        <a:graphic>
          <a:graphicData uri="http://schemas.openxmlformats.org/drawingml/2006/table">
            <a:tbl>
              <a:tblPr firstRow="1" bandRow="1">
                <a:tableStyleId>{9DCAF9ED-07DC-4A11-8D7F-57B35C25682E}</a:tableStyleId>
              </a:tblPr>
              <a:tblGrid>
                <a:gridCol w="3381904">
                  <a:extLst>
                    <a:ext uri="{9D8B030D-6E8A-4147-A177-3AD203B41FA5}">
                      <a16:colId xmlns:a16="http://schemas.microsoft.com/office/drawing/2014/main" val="433972130"/>
                    </a:ext>
                  </a:extLst>
                </a:gridCol>
                <a:gridCol w="3381904">
                  <a:extLst>
                    <a:ext uri="{9D8B030D-6E8A-4147-A177-3AD203B41FA5}">
                      <a16:colId xmlns:a16="http://schemas.microsoft.com/office/drawing/2014/main" val="2258979364"/>
                    </a:ext>
                  </a:extLst>
                </a:gridCol>
                <a:gridCol w="3381904">
                  <a:extLst>
                    <a:ext uri="{9D8B030D-6E8A-4147-A177-3AD203B41FA5}">
                      <a16:colId xmlns:a16="http://schemas.microsoft.com/office/drawing/2014/main" val="2954611407"/>
                    </a:ext>
                  </a:extLst>
                </a:gridCol>
              </a:tblGrid>
              <a:tr h="419778">
                <a:tc>
                  <a:txBody>
                    <a:bodyPr/>
                    <a:lstStyle/>
                    <a:p>
                      <a:pPr algn="ctr"/>
                      <a:r>
                        <a:rPr lang="en-AU" noProof="0"/>
                        <a:t>Personal</a:t>
                      </a:r>
                    </a:p>
                  </a:txBody>
                  <a:tcPr anchor="ctr"/>
                </a:tc>
                <a:tc>
                  <a:txBody>
                    <a:bodyPr/>
                    <a:lstStyle/>
                    <a:p>
                      <a:pPr algn="ctr"/>
                      <a:r>
                        <a:rPr lang="en-AU" noProof="0"/>
                        <a:t>Interpersonal</a:t>
                      </a:r>
                    </a:p>
                  </a:txBody>
                  <a:tcPr anchor="ctr"/>
                </a:tc>
                <a:tc>
                  <a:txBody>
                    <a:bodyPr/>
                    <a:lstStyle/>
                    <a:p>
                      <a:pPr algn="ctr"/>
                      <a:r>
                        <a:rPr lang="en-AU" noProof="0"/>
                        <a:t>Work style</a:t>
                      </a:r>
                    </a:p>
                  </a:txBody>
                  <a:tcPr anchor="ctr"/>
                </a:tc>
                <a:extLst>
                  <a:ext uri="{0D108BD9-81ED-4DB2-BD59-A6C34878D82A}">
                    <a16:rowId xmlns:a16="http://schemas.microsoft.com/office/drawing/2014/main" val="2207847575"/>
                  </a:ext>
                </a:extLst>
              </a:tr>
              <a:tr h="1759618">
                <a:tc>
                  <a:txBody>
                    <a:bodyPr/>
                    <a:lstStyle/>
                    <a:p>
                      <a:pPr marL="285750" indent="-285750">
                        <a:buFont typeface="Arial" panose="020B0604020202020204" pitchFamily="34" charset="0"/>
                        <a:buChar char="•"/>
                      </a:pPr>
                      <a:r>
                        <a:rPr lang="en-AU" sz="1600" noProof="0"/>
                        <a:t>Honesty, reliability, adaptability</a:t>
                      </a:r>
                    </a:p>
                    <a:p>
                      <a:pPr marL="285750" indent="-285750">
                        <a:buFont typeface="Arial" panose="020B0604020202020204" pitchFamily="34" charset="0"/>
                        <a:buChar char="•"/>
                      </a:pPr>
                      <a:r>
                        <a:rPr lang="en-AU" sz="1600" noProof="0"/>
                        <a:t>Form the foundation of workplace behaviour</a:t>
                      </a:r>
                    </a:p>
                    <a:p>
                      <a:pPr marL="285750" indent="-285750">
                        <a:buFont typeface="Arial" panose="020B0604020202020204" pitchFamily="34" charset="0"/>
                        <a:buChar char="•"/>
                      </a:pPr>
                      <a:r>
                        <a:rPr lang="en-AU" sz="1600" noProof="0"/>
                        <a:t>Transferable across different industries</a:t>
                      </a:r>
                    </a:p>
                  </a:txBody>
                  <a:tcPr/>
                </a:tc>
                <a:tc>
                  <a:txBody>
                    <a:bodyPr/>
                    <a:lstStyle/>
                    <a:p>
                      <a:pPr marL="285750" indent="-285750">
                        <a:buFont typeface="Arial" panose="020B0604020202020204" pitchFamily="34" charset="0"/>
                        <a:buChar char="•"/>
                      </a:pPr>
                      <a:r>
                        <a:rPr lang="en-AU" sz="1600" noProof="0"/>
                        <a:t>Communication, teamwork, empathy</a:t>
                      </a:r>
                    </a:p>
                    <a:p>
                      <a:pPr marL="285750" indent="-285750">
                        <a:buFont typeface="Arial" panose="020B0604020202020204" pitchFamily="34" charset="0"/>
                        <a:buChar char="•"/>
                      </a:pPr>
                      <a:r>
                        <a:rPr lang="en-AU" sz="1600" noProof="0"/>
                        <a:t>Enable effective collaboration</a:t>
                      </a:r>
                    </a:p>
                    <a:p>
                      <a:pPr marL="285750" indent="-285750">
                        <a:buFont typeface="Arial" panose="020B0604020202020204" pitchFamily="34" charset="0"/>
                        <a:buChar char="•"/>
                      </a:pPr>
                      <a:r>
                        <a:rPr lang="en-AU" sz="1600" noProof="0"/>
                        <a:t>Critical in team-based environments like manufacturing</a:t>
                      </a:r>
                    </a:p>
                  </a:txBody>
                  <a:tcPr/>
                </a:tc>
                <a:tc>
                  <a:txBody>
                    <a:bodyPr/>
                    <a:lstStyle/>
                    <a:p>
                      <a:pPr marL="285750" indent="-285750">
                        <a:buFont typeface="Arial" panose="020B0604020202020204" pitchFamily="34" charset="0"/>
                        <a:buChar char="•"/>
                      </a:pPr>
                      <a:r>
                        <a:rPr lang="en-AU" sz="1600" noProof="0"/>
                        <a:t>Attention to detail, problem-solving, time management</a:t>
                      </a:r>
                    </a:p>
                    <a:p>
                      <a:pPr marL="285750" indent="-285750">
                        <a:buFont typeface="Arial" panose="020B0604020202020204" pitchFamily="34" charset="0"/>
                        <a:buChar char="•"/>
                      </a:pPr>
                      <a:r>
                        <a:rPr lang="en-AU" sz="1600" noProof="0"/>
                        <a:t>Affect productivity and work quality</a:t>
                      </a:r>
                    </a:p>
                    <a:p>
                      <a:pPr marL="285750" indent="-285750">
                        <a:buFont typeface="Arial" panose="020B0604020202020204" pitchFamily="34" charset="0"/>
                        <a:buChar char="•"/>
                      </a:pPr>
                      <a:r>
                        <a:rPr lang="en-AU" sz="1600" noProof="0"/>
                        <a:t>Particularly valued in precision-focused industries</a:t>
                      </a:r>
                    </a:p>
                  </a:txBody>
                  <a:tcPr/>
                </a:tc>
                <a:extLst>
                  <a:ext uri="{0D108BD9-81ED-4DB2-BD59-A6C34878D82A}">
                    <a16:rowId xmlns:a16="http://schemas.microsoft.com/office/drawing/2014/main" val="821148656"/>
                  </a:ext>
                </a:extLst>
              </a:tr>
            </a:tbl>
          </a:graphicData>
        </a:graphic>
      </p:graphicFrame>
      <p:sp>
        <p:nvSpPr>
          <p:cNvPr id="10" name="Text Placeholder 2">
            <a:extLst>
              <a:ext uri="{FF2B5EF4-FFF2-40B4-BE49-F238E27FC236}">
                <a16:creationId xmlns:a16="http://schemas.microsoft.com/office/drawing/2014/main" id="{CCB1D4AD-E5D2-2E5B-BE69-725176CA92DD}"/>
              </a:ext>
            </a:extLst>
          </p:cNvPr>
          <p:cNvSpPr txBox="1">
            <a:spLocks/>
          </p:cNvSpPr>
          <p:nvPr/>
        </p:nvSpPr>
        <p:spPr>
          <a:xfrm>
            <a:off x="1055687" y="1700212"/>
            <a:ext cx="10145712" cy="123110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Your attributes form a unique profile that influences your workplace behaviour and career satisfaction. When </a:t>
            </a:r>
            <a:r>
              <a:rPr lang="en-AU" noProof="0">
                <a:solidFill>
                  <a:schemeClr val="accent6"/>
                </a:solidFill>
              </a:rPr>
              <a:t>considering career options in manufacturing, reflect on which environments would best suit your attribute combinations. Remember that attributes can be developed over time through deliberate practice and experience. Identifying areas for growth allows you to enhance your employability while remaining authentic to your core tendencies. </a:t>
            </a:r>
          </a:p>
        </p:txBody>
      </p:sp>
      <p:sp>
        <p:nvSpPr>
          <p:cNvPr id="13" name="Title 12">
            <a:extLst>
              <a:ext uri="{FF2B5EF4-FFF2-40B4-BE49-F238E27FC236}">
                <a16:creationId xmlns:a16="http://schemas.microsoft.com/office/drawing/2014/main" id="{09AD7253-57F6-3D61-7141-5EA2E4B432B2}"/>
              </a:ext>
            </a:extLst>
          </p:cNvPr>
          <p:cNvSpPr>
            <a:spLocks noGrp="1"/>
          </p:cNvSpPr>
          <p:nvPr>
            <p:ph type="title"/>
          </p:nvPr>
        </p:nvSpPr>
        <p:spPr>
          <a:xfrm>
            <a:off x="1055941" y="873125"/>
            <a:ext cx="4498645" cy="524553"/>
          </a:xfrm>
        </p:spPr>
        <p:txBody>
          <a:bodyPr/>
          <a:lstStyle/>
          <a:p>
            <a:r>
              <a:rPr lang="en-AU" noProof="0"/>
              <a:t>Categories of attributes</a:t>
            </a:r>
          </a:p>
        </p:txBody>
      </p:sp>
    </p:spTree>
    <p:extLst>
      <p:ext uri="{BB962C8B-B14F-4D97-AF65-F5344CB8AC3E}">
        <p14:creationId xmlns:p14="http://schemas.microsoft.com/office/powerpoint/2010/main" val="564921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00DB1-43A4-7A1E-F830-83D5D66FD3E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1B6B9CA-B104-E225-0381-9A59994AD460}"/>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3" name="Text Placeholder 2">
            <a:extLst>
              <a:ext uri="{FF2B5EF4-FFF2-40B4-BE49-F238E27FC236}">
                <a16:creationId xmlns:a16="http://schemas.microsoft.com/office/drawing/2014/main" id="{0821C4A2-CBE4-B7E8-6429-2980CC5EBD02}"/>
              </a:ext>
            </a:extLst>
          </p:cNvPr>
          <p:cNvSpPr>
            <a:spLocks noGrp="1"/>
          </p:cNvSpPr>
          <p:nvPr>
            <p:ph type="body" idx="21"/>
          </p:nvPr>
        </p:nvSpPr>
        <p:spPr>
          <a:xfrm>
            <a:off x="1055688" y="1614010"/>
            <a:ext cx="5202237" cy="3356542"/>
          </a:xfrm>
        </p:spPr>
        <p:txBody>
          <a:bodyPr/>
          <a:lstStyle/>
          <a:p>
            <a:pPr>
              <a:lnSpc>
                <a:spcPct val="100000"/>
              </a:lnSpc>
            </a:pPr>
            <a:r>
              <a:rPr lang="en-AU" noProof="0"/>
              <a:t>Your attributes aren't fixed; they evolve throughout your life and career journey. While some may come naturally to you, others develop through experience and deliberate effort. Understanding how attributes form can help you identify opportunities for personal growth.</a:t>
            </a:r>
          </a:p>
          <a:p>
            <a:pPr>
              <a:lnSpc>
                <a:spcPct val="100000"/>
              </a:lnSpc>
            </a:pPr>
            <a:r>
              <a:rPr lang="en-AU" noProof="0"/>
              <a:t>In different work settings, attribute development is particularly important for career progression. For example, a production line worker might develop leadership attributes through team coordination experiences or enhance problem-solving attributes through troubleshooting mechanical issues.</a:t>
            </a:r>
          </a:p>
          <a:p>
            <a:pPr>
              <a:lnSpc>
                <a:spcPct val="100000"/>
              </a:lnSpc>
            </a:pPr>
            <a:r>
              <a:rPr lang="en-AU" noProof="0"/>
              <a:t>Reflection plays a crucial role in this process.</a:t>
            </a:r>
          </a:p>
        </p:txBody>
      </p:sp>
      <p:graphicFrame>
        <p:nvGraphicFramePr>
          <p:cNvPr id="8" name="Table 7">
            <a:extLst>
              <a:ext uri="{FF2B5EF4-FFF2-40B4-BE49-F238E27FC236}">
                <a16:creationId xmlns:a16="http://schemas.microsoft.com/office/drawing/2014/main" id="{BF1D2905-BBFD-5E1D-649D-6C036AAD40A5}"/>
              </a:ext>
            </a:extLst>
          </p:cNvPr>
          <p:cNvGraphicFramePr>
            <a:graphicFrameLocks noGrp="1"/>
          </p:cNvGraphicFramePr>
          <p:nvPr>
            <p:extLst>
              <p:ext uri="{D42A27DB-BD31-4B8C-83A1-F6EECF244321}">
                <p14:modId xmlns:p14="http://schemas.microsoft.com/office/powerpoint/2010/main" val="597851127"/>
              </p:ext>
            </p:extLst>
          </p:nvPr>
        </p:nvGraphicFramePr>
        <p:xfrm>
          <a:off x="7315200" y="1379157"/>
          <a:ext cx="4318000" cy="4231536"/>
        </p:xfrm>
        <a:graphic>
          <a:graphicData uri="http://schemas.openxmlformats.org/drawingml/2006/table">
            <a:tbl>
              <a:tblPr firstRow="1" bandRow="1">
                <a:tableStyleId>{9DCAF9ED-07DC-4A11-8D7F-57B35C25682E}</a:tableStyleId>
              </a:tblPr>
              <a:tblGrid>
                <a:gridCol w="1408176">
                  <a:extLst>
                    <a:ext uri="{9D8B030D-6E8A-4147-A177-3AD203B41FA5}">
                      <a16:colId xmlns:a16="http://schemas.microsoft.com/office/drawing/2014/main" val="1079637080"/>
                    </a:ext>
                  </a:extLst>
                </a:gridCol>
                <a:gridCol w="2909824">
                  <a:extLst>
                    <a:ext uri="{9D8B030D-6E8A-4147-A177-3AD203B41FA5}">
                      <a16:colId xmlns:a16="http://schemas.microsoft.com/office/drawing/2014/main" val="3257124965"/>
                    </a:ext>
                  </a:extLst>
                </a:gridCol>
              </a:tblGrid>
              <a:tr h="8216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noProof="0">
                          <a:latin typeface="+mj-lt"/>
                        </a:rPr>
                        <a:t>SITUATION</a:t>
                      </a:r>
                    </a:p>
                  </a:txBody>
                  <a:tcPr anchor="ctr"/>
                </a:tc>
                <a:tc>
                  <a:txBody>
                    <a:bodyPr/>
                    <a:lstStyle/>
                    <a:p>
                      <a:r>
                        <a:rPr lang="en-AU" sz="1400" noProof="0">
                          <a:latin typeface="+mj-lt"/>
                        </a:rPr>
                        <a:t>HOW</a:t>
                      </a:r>
                    </a:p>
                  </a:txBody>
                  <a:tcPr anchor="ctr"/>
                </a:tc>
                <a:extLst>
                  <a:ext uri="{0D108BD9-81ED-4DB2-BD59-A6C34878D82A}">
                    <a16:rowId xmlns:a16="http://schemas.microsoft.com/office/drawing/2014/main" val="427459094"/>
                  </a:ext>
                </a:extLst>
              </a:tr>
              <a:tr h="8216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a:latin typeface="+mj-lt"/>
                        </a:rPr>
                        <a:t>Life experiences</a:t>
                      </a:r>
                      <a:endParaRPr lang="en-AU" sz="1400" noProof="0">
                        <a:latin typeface="+mj-lt"/>
                      </a:endParaRPr>
                    </a:p>
                  </a:txBody>
                  <a:tcPr anchor="ctr"/>
                </a:tc>
                <a:tc>
                  <a:txBody>
                    <a:bodyPr/>
                    <a:lstStyle/>
                    <a:p>
                      <a:pPr marL="285750" indent="-285750">
                        <a:buFont typeface="Arial" panose="020B0604020202020204" pitchFamily="34" charset="0"/>
                        <a:buChar char="•"/>
                      </a:pPr>
                      <a:r>
                        <a:rPr lang="en-AU" sz="1400" noProof="0">
                          <a:latin typeface="+mj-lt"/>
                        </a:rPr>
                        <a:t>Family upbringing</a:t>
                      </a:r>
                    </a:p>
                    <a:p>
                      <a:pPr marL="285750" indent="-285750">
                        <a:buFont typeface="Arial" panose="020B0604020202020204" pitchFamily="34" charset="0"/>
                        <a:buChar char="•"/>
                      </a:pPr>
                      <a:r>
                        <a:rPr lang="en-AU" sz="1400" noProof="0">
                          <a:latin typeface="+mj-lt"/>
                        </a:rPr>
                        <a:t>Education</a:t>
                      </a:r>
                    </a:p>
                    <a:p>
                      <a:pPr marL="285750" indent="-285750">
                        <a:buFont typeface="Arial" panose="020B0604020202020204" pitchFamily="34" charset="0"/>
                        <a:buChar char="•"/>
                      </a:pPr>
                      <a:r>
                        <a:rPr lang="en-AU" sz="1400" noProof="0">
                          <a:latin typeface="+mj-lt"/>
                        </a:rPr>
                        <a:t>Social interactions</a:t>
                      </a:r>
                    </a:p>
                  </a:txBody>
                  <a:tcPr anchor="ctr"/>
                </a:tc>
                <a:extLst>
                  <a:ext uri="{0D108BD9-81ED-4DB2-BD59-A6C34878D82A}">
                    <a16:rowId xmlns:a16="http://schemas.microsoft.com/office/drawing/2014/main" val="1505777021"/>
                  </a:ext>
                </a:extLst>
              </a:tr>
              <a:tr h="8216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a:latin typeface="+mj-lt"/>
                        </a:rPr>
                        <a:t>Deliberate practice</a:t>
                      </a:r>
                      <a:endParaRPr lang="en-AU" sz="1400" noProof="0">
                        <a:latin typeface="+mj-lt"/>
                      </a:endParaRPr>
                    </a:p>
                  </a:txBody>
                  <a:tcPr anchor="ctr"/>
                </a:tc>
                <a:tc>
                  <a:txBody>
                    <a:bodyPr/>
                    <a:lstStyle/>
                    <a:p>
                      <a:pPr marL="285750" indent="-285750">
                        <a:buFont typeface="Arial" panose="020B0604020202020204" pitchFamily="34" charset="0"/>
                        <a:buChar char="•"/>
                      </a:pPr>
                      <a:r>
                        <a:rPr lang="en-AU" sz="1400" noProof="0">
                          <a:latin typeface="+mj-lt"/>
                        </a:rPr>
                        <a:t>Conscious efforts to develop specific qualities</a:t>
                      </a:r>
                    </a:p>
                    <a:p>
                      <a:pPr marL="285750" indent="-285750">
                        <a:buFont typeface="Arial" panose="020B0604020202020204" pitchFamily="34" charset="0"/>
                        <a:buChar char="•"/>
                      </a:pPr>
                      <a:r>
                        <a:rPr lang="en-AU" sz="1400" noProof="0">
                          <a:latin typeface="+mj-lt"/>
                        </a:rPr>
                        <a:t>Setting goals for personal growth</a:t>
                      </a:r>
                    </a:p>
                  </a:txBody>
                  <a:tcPr anchor="ctr"/>
                </a:tc>
                <a:extLst>
                  <a:ext uri="{0D108BD9-81ED-4DB2-BD59-A6C34878D82A}">
                    <a16:rowId xmlns:a16="http://schemas.microsoft.com/office/drawing/2014/main" val="1703978001"/>
                  </a:ext>
                </a:extLst>
              </a:tr>
              <a:tr h="8216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a:latin typeface="+mj-lt"/>
                        </a:rPr>
                        <a:t>Workplace exposure</a:t>
                      </a:r>
                      <a:endParaRPr lang="en-AU" sz="1400" noProof="0">
                        <a:latin typeface="+mj-lt"/>
                      </a:endParaRPr>
                    </a:p>
                  </a:txBody>
                  <a:tcPr anchor="ctr"/>
                </a:tc>
                <a:tc>
                  <a:txBody>
                    <a:bodyPr/>
                    <a:lstStyle/>
                    <a:p>
                      <a:pPr marL="285750" indent="-285750">
                        <a:buFont typeface="Arial" panose="020B0604020202020204" pitchFamily="34" charset="0"/>
                        <a:buChar char="•"/>
                      </a:pPr>
                      <a:r>
                        <a:rPr lang="en-AU" sz="1400" noProof="0">
                          <a:latin typeface="+mj-lt"/>
                        </a:rPr>
                        <a:t>Observing and adopting professional behaviours</a:t>
                      </a:r>
                    </a:p>
                    <a:p>
                      <a:pPr marL="285750" indent="-285750">
                        <a:buFont typeface="Arial" panose="020B0604020202020204" pitchFamily="34" charset="0"/>
                        <a:buChar char="•"/>
                      </a:pPr>
                      <a:r>
                        <a:rPr lang="en-AU" sz="1400" noProof="0">
                          <a:latin typeface="+mj-lt"/>
                        </a:rPr>
                        <a:t>Mentorship and feedback</a:t>
                      </a:r>
                    </a:p>
                  </a:txBody>
                  <a:tcPr anchor="ctr"/>
                </a:tc>
                <a:extLst>
                  <a:ext uri="{0D108BD9-81ED-4DB2-BD59-A6C34878D82A}">
                    <a16:rowId xmlns:a16="http://schemas.microsoft.com/office/drawing/2014/main" val="1659915950"/>
                  </a:ext>
                </a:extLst>
              </a:tr>
              <a:tr h="8216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a:latin typeface="+mj-lt"/>
                        </a:rPr>
                        <a:t>Reflection</a:t>
                      </a:r>
                      <a:endParaRPr lang="en-AU" sz="1400" noProof="0">
                        <a:latin typeface="+mj-lt"/>
                      </a:endParaRPr>
                    </a:p>
                  </a:txBody>
                  <a:tcPr anchor="ctr"/>
                </a:tc>
                <a:tc>
                  <a:txBody>
                    <a:bodyPr/>
                    <a:lstStyle/>
                    <a:p>
                      <a:pPr marL="285750" indent="-285750">
                        <a:buFont typeface="Arial" panose="020B0604020202020204" pitchFamily="34" charset="0"/>
                        <a:buChar char="•"/>
                      </a:pPr>
                      <a:r>
                        <a:rPr lang="en-AU" sz="1400" noProof="0">
                          <a:latin typeface="+mj-lt"/>
                        </a:rPr>
                        <a:t>Learning from successes and failures</a:t>
                      </a:r>
                    </a:p>
                    <a:p>
                      <a:pPr marL="285750" indent="-285750">
                        <a:buFont typeface="Arial" panose="020B0604020202020204" pitchFamily="34" charset="0"/>
                        <a:buChar char="•"/>
                      </a:pPr>
                      <a:r>
                        <a:rPr lang="en-AU" sz="1400" noProof="0">
                          <a:latin typeface="+mj-lt"/>
                        </a:rPr>
                        <a:t>Adapting based on experience</a:t>
                      </a:r>
                    </a:p>
                  </a:txBody>
                  <a:tcPr anchor="ctr"/>
                </a:tc>
                <a:extLst>
                  <a:ext uri="{0D108BD9-81ED-4DB2-BD59-A6C34878D82A}">
                    <a16:rowId xmlns:a16="http://schemas.microsoft.com/office/drawing/2014/main" val="3032317504"/>
                  </a:ext>
                </a:extLst>
              </a:tr>
            </a:tbl>
          </a:graphicData>
        </a:graphic>
      </p:graphicFrame>
      <p:sp>
        <p:nvSpPr>
          <p:cNvPr id="10" name="Title 9">
            <a:extLst>
              <a:ext uri="{FF2B5EF4-FFF2-40B4-BE49-F238E27FC236}">
                <a16:creationId xmlns:a16="http://schemas.microsoft.com/office/drawing/2014/main" id="{3F532EB8-853F-D8FE-541C-FD182B84A703}"/>
              </a:ext>
            </a:extLst>
          </p:cNvPr>
          <p:cNvSpPr>
            <a:spLocks noGrp="1"/>
          </p:cNvSpPr>
          <p:nvPr>
            <p:ph type="title"/>
          </p:nvPr>
        </p:nvSpPr>
        <p:spPr>
          <a:xfrm>
            <a:off x="1055941" y="873125"/>
            <a:ext cx="4415289" cy="524553"/>
          </a:xfrm>
        </p:spPr>
        <p:txBody>
          <a:bodyPr/>
          <a:lstStyle/>
          <a:p>
            <a:r>
              <a:rPr lang="en-AU" noProof="0"/>
              <a:t>How attributes develop</a:t>
            </a:r>
          </a:p>
        </p:txBody>
      </p:sp>
    </p:spTree>
    <p:extLst>
      <p:ext uri="{BB962C8B-B14F-4D97-AF65-F5344CB8AC3E}">
        <p14:creationId xmlns:p14="http://schemas.microsoft.com/office/powerpoint/2010/main" val="239836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98EE9-FBFC-6467-D433-82A2F52FC8FD}"/>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57044184-A87A-F1D9-A04A-8A3625F637C3}"/>
              </a:ext>
            </a:extLst>
          </p:cNvPr>
          <p:cNvSpPr>
            <a:spLocks noGrp="1"/>
          </p:cNvSpPr>
          <p:nvPr>
            <p:ph type="body" sz="quarter" idx="15"/>
          </p:nvPr>
        </p:nvSpPr>
        <p:spPr>
          <a:xfrm>
            <a:off x="1055688" y="624947"/>
            <a:ext cx="3034018" cy="247554"/>
          </a:xfrm>
        </p:spPr>
        <p:txBody>
          <a:bodyPr/>
          <a:lstStyle/>
          <a:p>
            <a:r>
              <a:rPr lang="en-AU" noProof="0"/>
              <a:t>SKILLS, STRENGTHS AND ATTRIBUTES</a:t>
            </a:r>
          </a:p>
        </p:txBody>
      </p:sp>
      <p:graphicFrame>
        <p:nvGraphicFramePr>
          <p:cNvPr id="2" name="Table 1">
            <a:extLst>
              <a:ext uri="{FF2B5EF4-FFF2-40B4-BE49-F238E27FC236}">
                <a16:creationId xmlns:a16="http://schemas.microsoft.com/office/drawing/2014/main" id="{B86CF88F-2955-5F21-2417-5E13E9652A7B}"/>
              </a:ext>
            </a:extLst>
          </p:cNvPr>
          <p:cNvGraphicFramePr>
            <a:graphicFrameLocks noGrp="1"/>
          </p:cNvGraphicFramePr>
          <p:nvPr>
            <p:extLst>
              <p:ext uri="{D42A27DB-BD31-4B8C-83A1-F6EECF244321}">
                <p14:modId xmlns:p14="http://schemas.microsoft.com/office/powerpoint/2010/main" val="4198653531"/>
              </p:ext>
            </p:extLst>
          </p:nvPr>
        </p:nvGraphicFramePr>
        <p:xfrm>
          <a:off x="1055687" y="2953834"/>
          <a:ext cx="10145712" cy="2495990"/>
        </p:xfrm>
        <a:graphic>
          <a:graphicData uri="http://schemas.openxmlformats.org/drawingml/2006/table">
            <a:tbl>
              <a:tblPr firstRow="1" bandRow="1">
                <a:tableStyleId>{9DCAF9ED-07DC-4A11-8D7F-57B35C25682E}</a:tableStyleId>
              </a:tblPr>
              <a:tblGrid>
                <a:gridCol w="2536428">
                  <a:extLst>
                    <a:ext uri="{9D8B030D-6E8A-4147-A177-3AD203B41FA5}">
                      <a16:colId xmlns:a16="http://schemas.microsoft.com/office/drawing/2014/main" val="433972130"/>
                    </a:ext>
                  </a:extLst>
                </a:gridCol>
                <a:gridCol w="2536428">
                  <a:extLst>
                    <a:ext uri="{9D8B030D-6E8A-4147-A177-3AD203B41FA5}">
                      <a16:colId xmlns:a16="http://schemas.microsoft.com/office/drawing/2014/main" val="2258979364"/>
                    </a:ext>
                  </a:extLst>
                </a:gridCol>
                <a:gridCol w="2536428">
                  <a:extLst>
                    <a:ext uri="{9D8B030D-6E8A-4147-A177-3AD203B41FA5}">
                      <a16:colId xmlns:a16="http://schemas.microsoft.com/office/drawing/2014/main" val="2954611407"/>
                    </a:ext>
                  </a:extLst>
                </a:gridCol>
                <a:gridCol w="2536428">
                  <a:extLst>
                    <a:ext uri="{9D8B030D-6E8A-4147-A177-3AD203B41FA5}">
                      <a16:colId xmlns:a16="http://schemas.microsoft.com/office/drawing/2014/main" val="1341590448"/>
                    </a:ext>
                  </a:extLst>
                </a:gridCol>
              </a:tblGrid>
              <a:tr h="794178">
                <a:tc>
                  <a:txBody>
                    <a:bodyPr/>
                    <a:lstStyle/>
                    <a:p>
                      <a:pPr algn="ctr"/>
                      <a:r>
                        <a:rPr lang="en-AU" noProof="0"/>
                        <a:t>Aerospace Technician</a:t>
                      </a:r>
                    </a:p>
                  </a:txBody>
                  <a:tcPr anchor="ctr"/>
                </a:tc>
                <a:tc>
                  <a:txBody>
                    <a:bodyPr/>
                    <a:lstStyle/>
                    <a:p>
                      <a:pPr algn="ctr"/>
                      <a:r>
                        <a:rPr lang="en-AU" noProof="0"/>
                        <a:t>Food Processing Operator</a:t>
                      </a:r>
                    </a:p>
                  </a:txBody>
                  <a:tcPr anchor="ctr"/>
                </a:tc>
                <a:tc>
                  <a:txBody>
                    <a:bodyPr/>
                    <a:lstStyle/>
                    <a:p>
                      <a:pPr algn="ctr"/>
                      <a:r>
                        <a:rPr lang="en-AU" noProof="0"/>
                        <a:t>Chemical Process Operator</a:t>
                      </a:r>
                    </a:p>
                  </a:txBody>
                  <a:tcPr anchor="ctr"/>
                </a:tc>
                <a:tc>
                  <a:txBody>
                    <a:bodyPr/>
                    <a:lstStyle/>
                    <a:p>
                      <a:pPr algn="ctr"/>
                      <a:r>
                        <a:rPr lang="en-AU" noProof="0"/>
                        <a:t>Cabinet Maker</a:t>
                      </a:r>
                    </a:p>
                  </a:txBody>
                  <a:tcPr anchor="ctr"/>
                </a:tc>
                <a:extLst>
                  <a:ext uri="{0D108BD9-81ED-4DB2-BD59-A6C34878D82A}">
                    <a16:rowId xmlns:a16="http://schemas.microsoft.com/office/drawing/2014/main" val="2207847575"/>
                  </a:ext>
                </a:extLst>
              </a:tr>
              <a:tr h="1701812">
                <a:tc>
                  <a:txBody>
                    <a:bodyPr/>
                    <a:lstStyle/>
                    <a:p>
                      <a:pPr marL="285750" indent="-285750">
                        <a:buFont typeface="Arial" panose="020B0604020202020204" pitchFamily="34" charset="0"/>
                        <a:buChar char="•"/>
                      </a:pPr>
                      <a:r>
                        <a:rPr lang="en-AU" sz="1400" b="1" noProof="0"/>
                        <a:t>Attention to detail </a:t>
                      </a:r>
                      <a:r>
                        <a:rPr lang="en-AU" sz="1400" noProof="0"/>
                        <a:t>ensures aircraft components meet exact specifications</a:t>
                      </a:r>
                    </a:p>
                  </a:txBody>
                  <a:tcPr/>
                </a:tc>
                <a:tc>
                  <a:txBody>
                    <a:bodyPr/>
                    <a:lstStyle/>
                    <a:p>
                      <a:pPr marL="285750" indent="-285750">
                        <a:buFont typeface="Arial" panose="020B0604020202020204" pitchFamily="34" charset="0"/>
                        <a:buChar char="•"/>
                      </a:pPr>
                      <a:r>
                        <a:rPr lang="en-AU" sz="1400" b="1" noProof="0"/>
                        <a:t>Hygiene awareness </a:t>
                      </a:r>
                      <a:r>
                        <a:rPr lang="en-AU" sz="1400" noProof="0"/>
                        <a:t>prevents contamination</a:t>
                      </a:r>
                    </a:p>
                    <a:p>
                      <a:pPr marL="285750" indent="-285750">
                        <a:buFont typeface="Arial" panose="020B0604020202020204" pitchFamily="34" charset="0"/>
                        <a:buChar char="•"/>
                      </a:pPr>
                      <a:r>
                        <a:rPr lang="en-AU" sz="1400" b="1" noProof="0"/>
                        <a:t>Teamwork</a:t>
                      </a:r>
                      <a:r>
                        <a:rPr lang="en-AU" sz="1400" noProof="0"/>
                        <a:t> ensures production lines run smoothly</a:t>
                      </a:r>
                    </a:p>
                  </a:txBody>
                  <a:tcPr/>
                </a:tc>
                <a:tc>
                  <a:txBody>
                    <a:bodyPr/>
                    <a:lstStyle/>
                    <a:p>
                      <a:pPr marL="285750" indent="-285750">
                        <a:buFont typeface="Arial" panose="020B0604020202020204" pitchFamily="34" charset="0"/>
                        <a:buChar char="•"/>
                      </a:pPr>
                      <a:r>
                        <a:rPr lang="en-AU" sz="1400" b="1" noProof="0"/>
                        <a:t>Safety consciousness </a:t>
                      </a:r>
                      <a:r>
                        <a:rPr lang="en-AU" sz="1400" noProof="0"/>
                        <a:t>prevents accidents with hazardous materials</a:t>
                      </a:r>
                    </a:p>
                    <a:p>
                      <a:pPr marL="285750" indent="-285750">
                        <a:buFont typeface="Arial" panose="020B0604020202020204" pitchFamily="34" charset="0"/>
                        <a:buChar char="•"/>
                      </a:pPr>
                      <a:r>
                        <a:rPr lang="en-AU" sz="1400" b="1" noProof="0"/>
                        <a:t>Problem-solving</a:t>
                      </a:r>
                      <a:r>
                        <a:rPr lang="en-AU" sz="1400" noProof="0"/>
                        <a:t> helps address unexpected equipment malfunctions</a:t>
                      </a:r>
                    </a:p>
                  </a:txBody>
                  <a:tcPr/>
                </a:tc>
                <a:tc>
                  <a:txBody>
                    <a:bodyPr/>
                    <a:lstStyle/>
                    <a:p>
                      <a:pPr marL="285750" indent="-285750">
                        <a:buFont typeface="Arial" panose="020B0604020202020204" pitchFamily="34" charset="0"/>
                        <a:buChar char="•"/>
                      </a:pPr>
                      <a:r>
                        <a:rPr lang="en-AU" sz="1400" b="1" noProof="0"/>
                        <a:t>Creativity</a:t>
                      </a:r>
                      <a:r>
                        <a:rPr lang="en-AU" sz="1400" noProof="0"/>
                        <a:t> and </a:t>
                      </a:r>
                      <a:r>
                        <a:rPr lang="en-AU" sz="1400" b="1" noProof="0"/>
                        <a:t>patience</a:t>
                      </a:r>
                      <a:r>
                        <a:rPr lang="en-AU" sz="1400" noProof="0"/>
                        <a:t> allow for crafting custom designs</a:t>
                      </a:r>
                    </a:p>
                    <a:p>
                      <a:pPr marL="285750" indent="-285750">
                        <a:buFont typeface="Arial" panose="020B0604020202020204" pitchFamily="34" charset="0"/>
                        <a:buChar char="•"/>
                      </a:pPr>
                      <a:r>
                        <a:rPr lang="en-AU" sz="1400" b="1" noProof="0"/>
                        <a:t>Quality-focus</a:t>
                      </a:r>
                      <a:r>
                        <a:rPr lang="en-AU" sz="1400" noProof="0"/>
                        <a:t> ensures durable, precise products</a:t>
                      </a:r>
                    </a:p>
                  </a:txBody>
                  <a:tcPr/>
                </a:tc>
                <a:extLst>
                  <a:ext uri="{0D108BD9-81ED-4DB2-BD59-A6C34878D82A}">
                    <a16:rowId xmlns:a16="http://schemas.microsoft.com/office/drawing/2014/main" val="821148656"/>
                  </a:ext>
                </a:extLst>
              </a:tr>
            </a:tbl>
          </a:graphicData>
        </a:graphic>
      </p:graphicFrame>
      <p:sp>
        <p:nvSpPr>
          <p:cNvPr id="10" name="Text Placeholder 2">
            <a:extLst>
              <a:ext uri="{FF2B5EF4-FFF2-40B4-BE49-F238E27FC236}">
                <a16:creationId xmlns:a16="http://schemas.microsoft.com/office/drawing/2014/main" id="{E97A244F-0EB1-2F4F-E912-298F8D44E908}"/>
              </a:ext>
            </a:extLst>
          </p:cNvPr>
          <p:cNvSpPr txBox="1">
            <a:spLocks/>
          </p:cNvSpPr>
          <p:nvPr/>
        </p:nvSpPr>
        <p:spPr>
          <a:xfrm>
            <a:off x="1055687" y="1700212"/>
            <a:ext cx="10145712"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These examples also demonstrate how attributes directly impact workplace performance and safety. In high-stakes environments like aerospace or chemical processing, certain attributes aren't just beneficial, they're essential for preventing serious incidents and ensuring product quality.</a:t>
            </a:r>
          </a:p>
        </p:txBody>
      </p:sp>
      <p:sp>
        <p:nvSpPr>
          <p:cNvPr id="13" name="Title 12">
            <a:extLst>
              <a:ext uri="{FF2B5EF4-FFF2-40B4-BE49-F238E27FC236}">
                <a16:creationId xmlns:a16="http://schemas.microsoft.com/office/drawing/2014/main" id="{DF551B2E-2CAF-66B0-E8BD-07E3B7F29E1F}"/>
              </a:ext>
            </a:extLst>
          </p:cNvPr>
          <p:cNvSpPr>
            <a:spLocks noGrp="1"/>
          </p:cNvSpPr>
          <p:nvPr>
            <p:ph type="title"/>
          </p:nvPr>
        </p:nvSpPr>
        <p:spPr>
          <a:xfrm>
            <a:off x="1055941" y="873125"/>
            <a:ext cx="3689128" cy="524553"/>
          </a:xfrm>
        </p:spPr>
        <p:txBody>
          <a:bodyPr/>
          <a:lstStyle/>
          <a:p>
            <a:r>
              <a:rPr lang="en-AU" noProof="0"/>
              <a:t>Attributes in action</a:t>
            </a:r>
          </a:p>
        </p:txBody>
      </p:sp>
    </p:spTree>
    <p:extLst>
      <p:ext uri="{BB962C8B-B14F-4D97-AF65-F5344CB8AC3E}">
        <p14:creationId xmlns:p14="http://schemas.microsoft.com/office/powerpoint/2010/main" val="3250976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8BFE8-C705-B7D6-AA9E-4FA117E390E9}"/>
            </a:ext>
          </a:extLst>
        </p:cNvPr>
        <p:cNvGrpSpPr/>
        <p:nvPr/>
      </p:nvGrpSpPr>
      <p:grpSpPr>
        <a:xfrm>
          <a:off x="0" y="0"/>
          <a:ext cx="0" cy="0"/>
          <a:chOff x="0" y="0"/>
          <a:chExt cx="0" cy="0"/>
        </a:xfrm>
      </p:grpSpPr>
      <p:pic>
        <p:nvPicPr>
          <p:cNvPr id="26" name="Picture 25" descr="A group of white round faces with different expressions&#10;&#10;AI-generated content may be incorrect.">
            <a:extLst>
              <a:ext uri="{FF2B5EF4-FFF2-40B4-BE49-F238E27FC236}">
                <a16:creationId xmlns:a16="http://schemas.microsoft.com/office/drawing/2014/main" id="{9B9D75BF-7E92-F16D-A39B-1C9AD0430300}"/>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055688" y="1209965"/>
            <a:ext cx="9928233" cy="5483443"/>
          </a:xfrm>
          <a:prstGeom prst="rect">
            <a:avLst/>
          </a:prstGeom>
        </p:spPr>
      </p:pic>
      <p:sp>
        <p:nvSpPr>
          <p:cNvPr id="22" name="Text Placeholder 21">
            <a:extLst>
              <a:ext uri="{FF2B5EF4-FFF2-40B4-BE49-F238E27FC236}">
                <a16:creationId xmlns:a16="http://schemas.microsoft.com/office/drawing/2014/main" id="{115BD399-0BB4-6B06-B631-C9BB5BE5E06B}"/>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7" name="TextBox 6">
            <a:extLst>
              <a:ext uri="{FF2B5EF4-FFF2-40B4-BE49-F238E27FC236}">
                <a16:creationId xmlns:a16="http://schemas.microsoft.com/office/drawing/2014/main" id="{91245887-3962-3F1D-69F3-0B527BC1BC54}"/>
              </a:ext>
            </a:extLst>
          </p:cNvPr>
          <p:cNvSpPr txBox="1"/>
          <p:nvPr/>
        </p:nvSpPr>
        <p:spPr>
          <a:xfrm>
            <a:off x="4838700" y="872501"/>
            <a:ext cx="6419848" cy="553998"/>
          </a:xfrm>
          <a:prstGeom prst="rect">
            <a:avLst/>
          </a:prstGeom>
          <a:noFill/>
        </p:spPr>
        <p:txBody>
          <a:bodyPr wrap="square">
            <a:spAutoFit/>
          </a:bodyPr>
          <a:lstStyle/>
          <a:p>
            <a:r>
              <a:rPr lang="en-AU" sz="1000" b="0" i="0" noProof="0">
                <a:solidFill>
                  <a:schemeClr val="accent6"/>
                </a:solidFill>
                <a:effectLst/>
                <a:latin typeface="Arial" panose="020B0604020202020204" pitchFamily="34" charset="0"/>
                <a:cs typeface="Arial" panose="020B0604020202020204" pitchFamily="34" charset="0"/>
              </a:rPr>
              <a:t>There are countless personal attributes that make each of us unique! From curiosity and creativity to reliability and resilience, attributes represent the building blocks of our character and capabilities. These qualities shape how we approach challenges, interact with others, and contribute to workplaces.</a:t>
            </a:r>
            <a:endParaRPr lang="en-AU" sz="1000" noProof="0">
              <a:solidFill>
                <a:schemeClr val="accent6"/>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19384F0-A504-548E-ED3C-65799BF277BD}"/>
              </a:ext>
            </a:extLst>
          </p:cNvPr>
          <p:cNvSpPr txBox="1"/>
          <p:nvPr/>
        </p:nvSpPr>
        <p:spPr>
          <a:xfrm>
            <a:off x="1342054" y="2136557"/>
            <a:ext cx="916071" cy="415498"/>
          </a:xfrm>
          <a:prstGeom prst="rect">
            <a:avLst/>
          </a:prstGeom>
          <a:noFill/>
        </p:spPr>
        <p:txBody>
          <a:bodyPr wrap="square">
            <a:spAutoFit/>
          </a:bodyPr>
          <a:lstStyle/>
          <a:p>
            <a:pPr algn="ctr"/>
            <a:r>
              <a:rPr lang="en-AU" sz="700" b="1" i="0" u="none" strike="noStrike" baseline="0" noProof="0">
                <a:latin typeface="+mj-lt"/>
              </a:rPr>
              <a:t>RELIABLE</a:t>
            </a:r>
          </a:p>
          <a:p>
            <a:pPr algn="ctr"/>
            <a:r>
              <a:rPr lang="en-AU" sz="700" b="0" i="0" u="none" strike="noStrike" baseline="0" noProof="0">
                <a:latin typeface="+mj-lt"/>
              </a:rPr>
              <a:t>Dependable and</a:t>
            </a:r>
          </a:p>
          <a:p>
            <a:pPr algn="ctr"/>
            <a:r>
              <a:rPr lang="en-AU" sz="700" b="0" i="0" u="none" strike="noStrike" baseline="0" noProof="0">
                <a:latin typeface="+mj-lt"/>
              </a:rPr>
              <a:t>trustworthy</a:t>
            </a:r>
            <a:endParaRPr lang="en-AU" sz="700" noProof="0">
              <a:latin typeface="+mj-lt"/>
            </a:endParaRPr>
          </a:p>
        </p:txBody>
      </p:sp>
      <p:sp>
        <p:nvSpPr>
          <p:cNvPr id="9" name="TextBox 8">
            <a:extLst>
              <a:ext uri="{FF2B5EF4-FFF2-40B4-BE49-F238E27FC236}">
                <a16:creationId xmlns:a16="http://schemas.microsoft.com/office/drawing/2014/main" id="{70800370-F75E-1834-B1AA-272EA8F37CC4}"/>
              </a:ext>
            </a:extLst>
          </p:cNvPr>
          <p:cNvSpPr txBox="1"/>
          <p:nvPr/>
        </p:nvSpPr>
        <p:spPr>
          <a:xfrm>
            <a:off x="2304682" y="2136557"/>
            <a:ext cx="916071" cy="523220"/>
          </a:xfrm>
          <a:prstGeom prst="rect">
            <a:avLst/>
          </a:prstGeom>
          <a:noFill/>
        </p:spPr>
        <p:txBody>
          <a:bodyPr wrap="square">
            <a:spAutoFit/>
          </a:bodyPr>
          <a:lstStyle/>
          <a:p>
            <a:pPr algn="ctr"/>
            <a:r>
              <a:rPr lang="en-AU" sz="700" b="1" noProof="0">
                <a:latin typeface="+mj-lt"/>
              </a:rPr>
              <a:t>ATTENTION</a:t>
            </a:r>
          </a:p>
          <a:p>
            <a:pPr algn="ctr"/>
            <a:r>
              <a:rPr lang="en-AU" sz="700" b="1" noProof="0">
                <a:latin typeface="+mj-lt"/>
              </a:rPr>
              <a:t>TO DETAIL</a:t>
            </a:r>
          </a:p>
          <a:p>
            <a:pPr algn="ctr"/>
            <a:r>
              <a:rPr lang="en-AU" sz="700" noProof="0">
                <a:latin typeface="+mj-lt"/>
              </a:rPr>
              <a:t>Notices small elements</a:t>
            </a:r>
          </a:p>
        </p:txBody>
      </p:sp>
      <p:sp>
        <p:nvSpPr>
          <p:cNvPr id="10" name="TextBox 9">
            <a:extLst>
              <a:ext uri="{FF2B5EF4-FFF2-40B4-BE49-F238E27FC236}">
                <a16:creationId xmlns:a16="http://schemas.microsoft.com/office/drawing/2014/main" id="{5387ED47-B366-1B5B-904C-F2792EE9B662}"/>
              </a:ext>
            </a:extLst>
          </p:cNvPr>
          <p:cNvSpPr txBox="1"/>
          <p:nvPr/>
        </p:nvSpPr>
        <p:spPr>
          <a:xfrm>
            <a:off x="3267310" y="2136557"/>
            <a:ext cx="916071" cy="415498"/>
          </a:xfrm>
          <a:prstGeom prst="rect">
            <a:avLst/>
          </a:prstGeom>
          <a:noFill/>
        </p:spPr>
        <p:txBody>
          <a:bodyPr wrap="square">
            <a:spAutoFit/>
          </a:bodyPr>
          <a:lstStyle/>
          <a:p>
            <a:pPr algn="ctr"/>
            <a:r>
              <a:rPr lang="en-AU" sz="700" b="1" noProof="0"/>
              <a:t>ADAPTABLE</a:t>
            </a:r>
          </a:p>
          <a:p>
            <a:pPr algn="ctr"/>
            <a:r>
              <a:rPr lang="en-AU" sz="700" noProof="0"/>
              <a:t>Flexible in new</a:t>
            </a:r>
          </a:p>
          <a:p>
            <a:pPr algn="ctr"/>
            <a:r>
              <a:rPr lang="en-AU" sz="700" noProof="0"/>
              <a:t>situations</a:t>
            </a:r>
            <a:endParaRPr lang="en-AU" sz="700" noProof="0">
              <a:latin typeface="+mj-lt"/>
            </a:endParaRPr>
          </a:p>
        </p:txBody>
      </p:sp>
      <p:sp>
        <p:nvSpPr>
          <p:cNvPr id="11" name="TextBox 10">
            <a:extLst>
              <a:ext uri="{FF2B5EF4-FFF2-40B4-BE49-F238E27FC236}">
                <a16:creationId xmlns:a16="http://schemas.microsoft.com/office/drawing/2014/main" id="{94255837-C9BF-EF84-FA2C-E9AAD73B5108}"/>
              </a:ext>
            </a:extLst>
          </p:cNvPr>
          <p:cNvSpPr txBox="1"/>
          <p:nvPr/>
        </p:nvSpPr>
        <p:spPr>
          <a:xfrm>
            <a:off x="4183381" y="2147134"/>
            <a:ext cx="916071" cy="523220"/>
          </a:xfrm>
          <a:prstGeom prst="rect">
            <a:avLst/>
          </a:prstGeom>
          <a:noFill/>
        </p:spPr>
        <p:txBody>
          <a:bodyPr wrap="square">
            <a:spAutoFit/>
          </a:bodyPr>
          <a:lstStyle/>
          <a:p>
            <a:pPr algn="ctr"/>
            <a:r>
              <a:rPr lang="en-AU" sz="700" b="1" noProof="0"/>
              <a:t>CREATIVE</a:t>
            </a:r>
          </a:p>
          <a:p>
            <a:pPr algn="ctr"/>
            <a:r>
              <a:rPr lang="en-AU" sz="700" noProof="0"/>
              <a:t>Original and</a:t>
            </a:r>
          </a:p>
          <a:p>
            <a:pPr algn="ctr"/>
            <a:r>
              <a:rPr lang="en-AU" sz="700" noProof="0"/>
              <a:t>imaginative thinking</a:t>
            </a:r>
            <a:endParaRPr lang="en-AU" sz="700" noProof="0">
              <a:latin typeface="+mj-lt"/>
            </a:endParaRPr>
          </a:p>
        </p:txBody>
      </p:sp>
      <p:sp>
        <p:nvSpPr>
          <p:cNvPr id="13" name="TextBox 12">
            <a:extLst>
              <a:ext uri="{FF2B5EF4-FFF2-40B4-BE49-F238E27FC236}">
                <a16:creationId xmlns:a16="http://schemas.microsoft.com/office/drawing/2014/main" id="{C6DD8DE3-6360-65A0-AB36-5E14F265BEF1}"/>
              </a:ext>
            </a:extLst>
          </p:cNvPr>
          <p:cNvSpPr txBox="1"/>
          <p:nvPr/>
        </p:nvSpPr>
        <p:spPr>
          <a:xfrm>
            <a:off x="5146009" y="2136556"/>
            <a:ext cx="916071" cy="415498"/>
          </a:xfrm>
          <a:prstGeom prst="rect">
            <a:avLst/>
          </a:prstGeom>
          <a:noFill/>
        </p:spPr>
        <p:txBody>
          <a:bodyPr wrap="square">
            <a:spAutoFit/>
          </a:bodyPr>
          <a:lstStyle/>
          <a:p>
            <a:pPr algn="ctr"/>
            <a:r>
              <a:rPr lang="en-AU" sz="700" b="1" noProof="0"/>
              <a:t>INNOVATIVE</a:t>
            </a:r>
          </a:p>
          <a:p>
            <a:pPr algn="ctr"/>
            <a:r>
              <a:rPr lang="en-AU" sz="700" noProof="0"/>
              <a:t>Introduces</a:t>
            </a:r>
          </a:p>
          <a:p>
            <a:pPr algn="ctr"/>
            <a:r>
              <a:rPr lang="en-AU" sz="700" noProof="0"/>
              <a:t>new ideas</a:t>
            </a:r>
            <a:endParaRPr lang="en-AU" sz="700" noProof="0">
              <a:latin typeface="+mj-lt"/>
            </a:endParaRPr>
          </a:p>
        </p:txBody>
      </p:sp>
      <p:sp>
        <p:nvSpPr>
          <p:cNvPr id="14" name="TextBox 13">
            <a:extLst>
              <a:ext uri="{FF2B5EF4-FFF2-40B4-BE49-F238E27FC236}">
                <a16:creationId xmlns:a16="http://schemas.microsoft.com/office/drawing/2014/main" id="{7667CFC9-A81C-79C7-023F-5C13E318FA55}"/>
              </a:ext>
            </a:extLst>
          </p:cNvPr>
          <p:cNvSpPr txBox="1"/>
          <p:nvPr/>
        </p:nvSpPr>
        <p:spPr>
          <a:xfrm>
            <a:off x="6108637" y="2147134"/>
            <a:ext cx="916071" cy="523220"/>
          </a:xfrm>
          <a:prstGeom prst="rect">
            <a:avLst/>
          </a:prstGeom>
          <a:noFill/>
        </p:spPr>
        <p:txBody>
          <a:bodyPr wrap="square">
            <a:spAutoFit/>
          </a:bodyPr>
          <a:lstStyle/>
          <a:p>
            <a:pPr algn="ctr"/>
            <a:r>
              <a:rPr lang="en-AU" sz="700" b="1" noProof="0"/>
              <a:t>VISIONARY</a:t>
            </a:r>
          </a:p>
          <a:p>
            <a:pPr algn="ctr"/>
            <a:r>
              <a:rPr lang="en-AU" sz="700" noProof="0"/>
              <a:t>Thinks about future</a:t>
            </a:r>
          </a:p>
          <a:p>
            <a:pPr algn="ctr"/>
            <a:r>
              <a:rPr lang="en-AU" sz="700" noProof="0"/>
              <a:t>possibilities</a:t>
            </a:r>
            <a:endParaRPr lang="en-AU" sz="700" noProof="0">
              <a:latin typeface="+mj-lt"/>
            </a:endParaRPr>
          </a:p>
        </p:txBody>
      </p:sp>
      <p:sp>
        <p:nvSpPr>
          <p:cNvPr id="16" name="TextBox 15">
            <a:extLst>
              <a:ext uri="{FF2B5EF4-FFF2-40B4-BE49-F238E27FC236}">
                <a16:creationId xmlns:a16="http://schemas.microsoft.com/office/drawing/2014/main" id="{7A4E1DA7-AE60-D9D4-25A6-B3ABCEFD93F1}"/>
              </a:ext>
            </a:extLst>
          </p:cNvPr>
          <p:cNvSpPr txBox="1"/>
          <p:nvPr/>
        </p:nvSpPr>
        <p:spPr>
          <a:xfrm>
            <a:off x="6952888" y="2136556"/>
            <a:ext cx="1081005" cy="415498"/>
          </a:xfrm>
          <a:prstGeom prst="rect">
            <a:avLst/>
          </a:prstGeom>
          <a:noFill/>
        </p:spPr>
        <p:txBody>
          <a:bodyPr wrap="square">
            <a:spAutoFit/>
          </a:bodyPr>
          <a:lstStyle/>
          <a:p>
            <a:pPr algn="ctr"/>
            <a:r>
              <a:rPr lang="en-AU" sz="700" b="1" noProof="0"/>
              <a:t>COLLABORATIVE</a:t>
            </a:r>
          </a:p>
          <a:p>
            <a:pPr algn="ctr"/>
            <a:r>
              <a:rPr lang="en-AU" sz="700" noProof="0"/>
              <a:t>Works well</a:t>
            </a:r>
          </a:p>
          <a:p>
            <a:pPr algn="ctr"/>
            <a:r>
              <a:rPr lang="en-AU" sz="700" noProof="0"/>
              <a:t>with others</a:t>
            </a:r>
            <a:endParaRPr lang="en-AU" sz="700" noProof="0">
              <a:latin typeface="+mj-lt"/>
            </a:endParaRPr>
          </a:p>
        </p:txBody>
      </p:sp>
      <p:sp>
        <p:nvSpPr>
          <p:cNvPr id="17" name="TextBox 16">
            <a:extLst>
              <a:ext uri="{FF2B5EF4-FFF2-40B4-BE49-F238E27FC236}">
                <a16:creationId xmlns:a16="http://schemas.microsoft.com/office/drawing/2014/main" id="{C6485A60-006B-9669-54D7-6BC570D191E9}"/>
              </a:ext>
            </a:extLst>
          </p:cNvPr>
          <p:cNvSpPr txBox="1"/>
          <p:nvPr/>
        </p:nvSpPr>
        <p:spPr>
          <a:xfrm>
            <a:off x="7950184" y="2136555"/>
            <a:ext cx="997795" cy="415498"/>
          </a:xfrm>
          <a:prstGeom prst="rect">
            <a:avLst/>
          </a:prstGeom>
          <a:noFill/>
        </p:spPr>
        <p:txBody>
          <a:bodyPr wrap="square">
            <a:spAutoFit/>
          </a:bodyPr>
          <a:lstStyle/>
          <a:p>
            <a:pPr algn="ctr"/>
            <a:r>
              <a:rPr lang="en-AU" sz="700" b="1" noProof="0"/>
              <a:t>LEADERSHIP</a:t>
            </a:r>
          </a:p>
          <a:p>
            <a:pPr algn="ctr"/>
            <a:r>
              <a:rPr lang="en-AU" sz="700" noProof="0"/>
              <a:t>Guides and</a:t>
            </a:r>
          </a:p>
          <a:p>
            <a:pPr algn="ctr"/>
            <a:r>
              <a:rPr lang="en-AU" sz="700" noProof="0"/>
              <a:t>influences others</a:t>
            </a:r>
            <a:endParaRPr lang="en-AU" sz="700" noProof="0">
              <a:latin typeface="+mj-lt"/>
            </a:endParaRPr>
          </a:p>
        </p:txBody>
      </p:sp>
      <p:sp>
        <p:nvSpPr>
          <p:cNvPr id="18" name="TextBox 17">
            <a:extLst>
              <a:ext uri="{FF2B5EF4-FFF2-40B4-BE49-F238E27FC236}">
                <a16:creationId xmlns:a16="http://schemas.microsoft.com/office/drawing/2014/main" id="{698F012D-CBD3-104D-6F0E-827CDB7E403B}"/>
              </a:ext>
            </a:extLst>
          </p:cNvPr>
          <p:cNvSpPr txBox="1"/>
          <p:nvPr/>
        </p:nvSpPr>
        <p:spPr>
          <a:xfrm>
            <a:off x="8878144" y="2121168"/>
            <a:ext cx="1084060" cy="415498"/>
          </a:xfrm>
          <a:prstGeom prst="rect">
            <a:avLst/>
          </a:prstGeom>
          <a:noFill/>
        </p:spPr>
        <p:txBody>
          <a:bodyPr wrap="square">
            <a:spAutoFit/>
          </a:bodyPr>
          <a:lstStyle/>
          <a:p>
            <a:pPr algn="ctr"/>
            <a:r>
              <a:rPr lang="en-AU" sz="700" b="1" noProof="0"/>
              <a:t>COMMUNICATION</a:t>
            </a:r>
          </a:p>
          <a:p>
            <a:pPr algn="ctr"/>
            <a:r>
              <a:rPr lang="en-AU" sz="700" noProof="0"/>
              <a:t>Expresses ideas</a:t>
            </a:r>
          </a:p>
          <a:p>
            <a:pPr algn="ctr"/>
            <a:r>
              <a:rPr lang="en-AU" sz="700" noProof="0"/>
              <a:t>effectively</a:t>
            </a:r>
            <a:endParaRPr lang="en-AU" sz="700" noProof="0">
              <a:latin typeface="+mj-lt"/>
            </a:endParaRPr>
          </a:p>
        </p:txBody>
      </p:sp>
      <p:sp>
        <p:nvSpPr>
          <p:cNvPr id="19" name="TextBox 18">
            <a:extLst>
              <a:ext uri="{FF2B5EF4-FFF2-40B4-BE49-F238E27FC236}">
                <a16:creationId xmlns:a16="http://schemas.microsoft.com/office/drawing/2014/main" id="{7592E34A-AB88-DD73-51A2-19FB2E88B579}"/>
              </a:ext>
            </a:extLst>
          </p:cNvPr>
          <p:cNvSpPr txBox="1"/>
          <p:nvPr/>
        </p:nvSpPr>
        <p:spPr>
          <a:xfrm>
            <a:off x="9862066" y="2118028"/>
            <a:ext cx="916071" cy="415498"/>
          </a:xfrm>
          <a:prstGeom prst="rect">
            <a:avLst/>
          </a:prstGeom>
          <a:noFill/>
        </p:spPr>
        <p:txBody>
          <a:bodyPr wrap="square">
            <a:spAutoFit/>
          </a:bodyPr>
          <a:lstStyle/>
          <a:p>
            <a:pPr algn="ctr"/>
            <a:r>
              <a:rPr lang="en-AU" sz="700" b="1" noProof="0"/>
              <a:t>EMPATHETIC</a:t>
            </a:r>
          </a:p>
          <a:p>
            <a:pPr algn="ctr"/>
            <a:r>
              <a:rPr lang="en-AU" sz="700" noProof="0"/>
              <a:t>Understands</a:t>
            </a:r>
          </a:p>
          <a:p>
            <a:pPr algn="ctr"/>
            <a:r>
              <a:rPr lang="en-AU" sz="700" noProof="0"/>
              <a:t>others’ feelings</a:t>
            </a:r>
            <a:endParaRPr lang="en-AU" sz="700" noProof="0">
              <a:latin typeface="+mj-lt"/>
            </a:endParaRPr>
          </a:p>
        </p:txBody>
      </p:sp>
      <p:sp>
        <p:nvSpPr>
          <p:cNvPr id="20" name="TextBox 19">
            <a:extLst>
              <a:ext uri="{FF2B5EF4-FFF2-40B4-BE49-F238E27FC236}">
                <a16:creationId xmlns:a16="http://schemas.microsoft.com/office/drawing/2014/main" id="{3F08A1A8-5A86-AF1F-05CA-1A03BF129847}"/>
              </a:ext>
            </a:extLst>
          </p:cNvPr>
          <p:cNvSpPr txBox="1"/>
          <p:nvPr/>
        </p:nvSpPr>
        <p:spPr>
          <a:xfrm>
            <a:off x="1199264" y="3334907"/>
            <a:ext cx="1135062" cy="415498"/>
          </a:xfrm>
          <a:prstGeom prst="rect">
            <a:avLst/>
          </a:prstGeom>
          <a:noFill/>
        </p:spPr>
        <p:txBody>
          <a:bodyPr wrap="square">
            <a:spAutoFit/>
          </a:bodyPr>
          <a:lstStyle/>
          <a:p>
            <a:pPr algn="ctr"/>
            <a:r>
              <a:rPr lang="en-AU" sz="700" b="1" noProof="0"/>
              <a:t>CUSTOMER-FOCUSED</a:t>
            </a:r>
          </a:p>
          <a:p>
            <a:pPr algn="ctr"/>
            <a:r>
              <a:rPr lang="en-AU" sz="700" noProof="0"/>
              <a:t>Prioritises others’ needs</a:t>
            </a:r>
            <a:endParaRPr lang="en-AU" sz="700" noProof="0">
              <a:latin typeface="+mj-lt"/>
            </a:endParaRPr>
          </a:p>
        </p:txBody>
      </p:sp>
      <p:sp>
        <p:nvSpPr>
          <p:cNvPr id="23" name="TextBox 22">
            <a:extLst>
              <a:ext uri="{FF2B5EF4-FFF2-40B4-BE49-F238E27FC236}">
                <a16:creationId xmlns:a16="http://schemas.microsoft.com/office/drawing/2014/main" id="{7482C71C-0545-E497-0CB2-C75A39509F32}"/>
              </a:ext>
            </a:extLst>
          </p:cNvPr>
          <p:cNvSpPr txBox="1"/>
          <p:nvPr/>
        </p:nvSpPr>
        <p:spPr>
          <a:xfrm>
            <a:off x="2250505" y="3355114"/>
            <a:ext cx="959845" cy="415498"/>
          </a:xfrm>
          <a:prstGeom prst="rect">
            <a:avLst/>
          </a:prstGeom>
          <a:noFill/>
        </p:spPr>
        <p:txBody>
          <a:bodyPr wrap="square">
            <a:spAutoFit/>
          </a:bodyPr>
          <a:lstStyle/>
          <a:p>
            <a:pPr algn="ctr"/>
            <a:r>
              <a:rPr lang="en-AU" sz="700" b="1" i="0" u="none" strike="noStrike" baseline="0" noProof="0">
                <a:latin typeface="+mj-lt"/>
              </a:rPr>
              <a:t>RELIABLE</a:t>
            </a:r>
          </a:p>
          <a:p>
            <a:pPr algn="ctr"/>
            <a:r>
              <a:rPr lang="en-AU" sz="700" b="0" i="0" u="none" strike="noStrike" baseline="0" noProof="0">
                <a:latin typeface="+mj-lt"/>
              </a:rPr>
              <a:t>Dependable and</a:t>
            </a:r>
          </a:p>
          <a:p>
            <a:pPr algn="ctr"/>
            <a:r>
              <a:rPr lang="en-AU" sz="700" b="0" i="0" u="none" strike="noStrike" baseline="0" noProof="0">
                <a:latin typeface="+mj-lt"/>
              </a:rPr>
              <a:t>trustworthy</a:t>
            </a:r>
            <a:endParaRPr lang="en-AU" sz="700" noProof="0">
              <a:latin typeface="+mj-lt"/>
            </a:endParaRPr>
          </a:p>
        </p:txBody>
      </p:sp>
      <p:sp>
        <p:nvSpPr>
          <p:cNvPr id="28" name="Title 27">
            <a:extLst>
              <a:ext uri="{FF2B5EF4-FFF2-40B4-BE49-F238E27FC236}">
                <a16:creationId xmlns:a16="http://schemas.microsoft.com/office/drawing/2014/main" id="{65160CA8-6A3A-763C-3FF5-4FBB24F5D5A2}"/>
              </a:ext>
            </a:extLst>
          </p:cNvPr>
          <p:cNvSpPr>
            <a:spLocks noGrp="1"/>
          </p:cNvSpPr>
          <p:nvPr>
            <p:ph type="title"/>
          </p:nvPr>
        </p:nvSpPr>
        <p:spPr>
          <a:xfrm>
            <a:off x="1055941" y="873125"/>
            <a:ext cx="3689128" cy="524553"/>
          </a:xfrm>
        </p:spPr>
        <p:txBody>
          <a:bodyPr/>
          <a:lstStyle/>
          <a:p>
            <a:r>
              <a:rPr lang="en-AU" noProof="0"/>
              <a:t>Attributes in action</a:t>
            </a:r>
          </a:p>
        </p:txBody>
      </p:sp>
      <p:sp>
        <p:nvSpPr>
          <p:cNvPr id="29" name="TextBox 28">
            <a:extLst>
              <a:ext uri="{FF2B5EF4-FFF2-40B4-BE49-F238E27FC236}">
                <a16:creationId xmlns:a16="http://schemas.microsoft.com/office/drawing/2014/main" id="{489BFEBE-6235-463B-E799-33EB4B365558}"/>
              </a:ext>
            </a:extLst>
          </p:cNvPr>
          <p:cNvSpPr txBox="1"/>
          <p:nvPr/>
        </p:nvSpPr>
        <p:spPr>
          <a:xfrm>
            <a:off x="3259690" y="3358070"/>
            <a:ext cx="916071" cy="415498"/>
          </a:xfrm>
          <a:prstGeom prst="rect">
            <a:avLst/>
          </a:prstGeom>
          <a:noFill/>
        </p:spPr>
        <p:txBody>
          <a:bodyPr wrap="square">
            <a:spAutoFit/>
          </a:bodyPr>
          <a:lstStyle/>
          <a:p>
            <a:pPr algn="ctr"/>
            <a:r>
              <a:rPr lang="en-AU" sz="700" b="1" noProof="0">
                <a:latin typeface="+mj-lt"/>
              </a:rPr>
              <a:t>DILIGENT</a:t>
            </a:r>
          </a:p>
          <a:p>
            <a:pPr algn="ctr"/>
            <a:r>
              <a:rPr lang="en-AU" sz="700" noProof="0">
                <a:latin typeface="+mj-lt"/>
              </a:rPr>
              <a:t>Careful and thorough</a:t>
            </a:r>
          </a:p>
        </p:txBody>
      </p:sp>
      <p:sp>
        <p:nvSpPr>
          <p:cNvPr id="30" name="TextBox 29">
            <a:extLst>
              <a:ext uri="{FF2B5EF4-FFF2-40B4-BE49-F238E27FC236}">
                <a16:creationId xmlns:a16="http://schemas.microsoft.com/office/drawing/2014/main" id="{0936FAC0-DA10-E5B6-CC39-7577E4EC44C0}"/>
              </a:ext>
            </a:extLst>
          </p:cNvPr>
          <p:cNvSpPr txBox="1"/>
          <p:nvPr/>
        </p:nvSpPr>
        <p:spPr>
          <a:xfrm>
            <a:off x="4175760" y="3366406"/>
            <a:ext cx="916071" cy="415498"/>
          </a:xfrm>
          <a:prstGeom prst="rect">
            <a:avLst/>
          </a:prstGeom>
          <a:noFill/>
        </p:spPr>
        <p:txBody>
          <a:bodyPr wrap="square">
            <a:spAutoFit/>
          </a:bodyPr>
          <a:lstStyle/>
          <a:p>
            <a:pPr algn="ctr"/>
            <a:r>
              <a:rPr lang="en-AU" sz="700" b="1" noProof="0">
                <a:latin typeface="+mj-lt"/>
              </a:rPr>
              <a:t>RESILIENT</a:t>
            </a:r>
          </a:p>
          <a:p>
            <a:pPr algn="ctr"/>
            <a:r>
              <a:rPr lang="en-AU" sz="700" noProof="0">
                <a:latin typeface="+mj-lt"/>
              </a:rPr>
              <a:t>Recovers from difficulties</a:t>
            </a:r>
          </a:p>
        </p:txBody>
      </p:sp>
      <p:sp>
        <p:nvSpPr>
          <p:cNvPr id="33" name="TextBox 32">
            <a:extLst>
              <a:ext uri="{FF2B5EF4-FFF2-40B4-BE49-F238E27FC236}">
                <a16:creationId xmlns:a16="http://schemas.microsoft.com/office/drawing/2014/main" id="{A6CC0502-1222-178D-3520-338F0FE95B2E}"/>
              </a:ext>
            </a:extLst>
          </p:cNvPr>
          <p:cNvSpPr txBox="1"/>
          <p:nvPr/>
        </p:nvSpPr>
        <p:spPr>
          <a:xfrm>
            <a:off x="6028675" y="3366406"/>
            <a:ext cx="1060754" cy="415498"/>
          </a:xfrm>
          <a:prstGeom prst="rect">
            <a:avLst/>
          </a:prstGeom>
          <a:noFill/>
        </p:spPr>
        <p:txBody>
          <a:bodyPr wrap="square">
            <a:spAutoFit/>
          </a:bodyPr>
          <a:lstStyle/>
          <a:p>
            <a:pPr algn="ctr"/>
            <a:r>
              <a:rPr lang="en-AU" sz="700" b="1" noProof="0">
                <a:latin typeface="+mj-lt"/>
              </a:rPr>
              <a:t>RESOURCEFUL</a:t>
            </a:r>
          </a:p>
          <a:p>
            <a:pPr algn="ctr"/>
            <a:r>
              <a:rPr lang="en-AU" sz="700" noProof="0">
                <a:latin typeface="+mj-lt"/>
              </a:rPr>
              <a:t>Makes the most of available resources</a:t>
            </a:r>
          </a:p>
        </p:txBody>
      </p:sp>
      <p:sp>
        <p:nvSpPr>
          <p:cNvPr id="34" name="TextBox 33">
            <a:extLst>
              <a:ext uri="{FF2B5EF4-FFF2-40B4-BE49-F238E27FC236}">
                <a16:creationId xmlns:a16="http://schemas.microsoft.com/office/drawing/2014/main" id="{442A84F8-2653-9483-86BB-70054F7A8975}"/>
              </a:ext>
            </a:extLst>
          </p:cNvPr>
          <p:cNvSpPr txBox="1"/>
          <p:nvPr/>
        </p:nvSpPr>
        <p:spPr>
          <a:xfrm>
            <a:off x="5112605" y="3366406"/>
            <a:ext cx="916071" cy="415498"/>
          </a:xfrm>
          <a:prstGeom prst="rect">
            <a:avLst/>
          </a:prstGeom>
          <a:noFill/>
        </p:spPr>
        <p:txBody>
          <a:bodyPr wrap="square">
            <a:spAutoFit/>
          </a:bodyPr>
          <a:lstStyle/>
          <a:p>
            <a:pPr algn="ctr"/>
            <a:r>
              <a:rPr lang="en-AU" sz="700" b="1" noProof="0">
                <a:latin typeface="+mj-lt"/>
              </a:rPr>
              <a:t>PERSISTENT</a:t>
            </a:r>
          </a:p>
          <a:p>
            <a:pPr algn="ctr"/>
            <a:r>
              <a:rPr lang="en-AU" sz="700" noProof="0">
                <a:latin typeface="+mj-lt"/>
              </a:rPr>
              <a:t>Continues despite challenges</a:t>
            </a:r>
          </a:p>
        </p:txBody>
      </p:sp>
      <p:sp>
        <p:nvSpPr>
          <p:cNvPr id="35" name="TextBox 34">
            <a:extLst>
              <a:ext uri="{FF2B5EF4-FFF2-40B4-BE49-F238E27FC236}">
                <a16:creationId xmlns:a16="http://schemas.microsoft.com/office/drawing/2014/main" id="{3E7DE5E7-9CCA-B900-DB3A-5F3E7CBF7F95}"/>
              </a:ext>
            </a:extLst>
          </p:cNvPr>
          <p:cNvSpPr txBox="1"/>
          <p:nvPr/>
        </p:nvSpPr>
        <p:spPr>
          <a:xfrm>
            <a:off x="6986872" y="3364772"/>
            <a:ext cx="997795" cy="307777"/>
          </a:xfrm>
          <a:prstGeom prst="rect">
            <a:avLst/>
          </a:prstGeom>
          <a:noFill/>
        </p:spPr>
        <p:txBody>
          <a:bodyPr wrap="square">
            <a:spAutoFit/>
          </a:bodyPr>
          <a:lstStyle/>
          <a:p>
            <a:pPr algn="ctr"/>
            <a:r>
              <a:rPr lang="en-AU" sz="700" b="1" noProof="0">
                <a:latin typeface="+mj-lt"/>
              </a:rPr>
              <a:t>ACCOUNTABLE</a:t>
            </a:r>
          </a:p>
          <a:p>
            <a:pPr algn="ctr"/>
            <a:r>
              <a:rPr lang="en-AU" sz="700" noProof="0">
                <a:latin typeface="+mj-lt"/>
              </a:rPr>
              <a:t>Takes responsibility</a:t>
            </a:r>
          </a:p>
        </p:txBody>
      </p:sp>
      <p:sp>
        <p:nvSpPr>
          <p:cNvPr id="36" name="TextBox 35">
            <a:extLst>
              <a:ext uri="{FF2B5EF4-FFF2-40B4-BE49-F238E27FC236}">
                <a16:creationId xmlns:a16="http://schemas.microsoft.com/office/drawing/2014/main" id="{D5541E3C-B766-D4EF-259D-7A8D33BBC460}"/>
              </a:ext>
            </a:extLst>
          </p:cNvPr>
          <p:cNvSpPr txBox="1"/>
          <p:nvPr/>
        </p:nvSpPr>
        <p:spPr>
          <a:xfrm>
            <a:off x="7954453" y="3392578"/>
            <a:ext cx="916071" cy="415498"/>
          </a:xfrm>
          <a:prstGeom prst="rect">
            <a:avLst/>
          </a:prstGeom>
          <a:noFill/>
        </p:spPr>
        <p:txBody>
          <a:bodyPr wrap="square">
            <a:spAutoFit/>
          </a:bodyPr>
          <a:lstStyle/>
          <a:p>
            <a:pPr algn="ctr"/>
            <a:r>
              <a:rPr lang="en-AU" sz="700" b="1" noProof="0">
                <a:latin typeface="+mj-lt"/>
              </a:rPr>
              <a:t>INTEGRITY</a:t>
            </a:r>
          </a:p>
          <a:p>
            <a:pPr algn="ctr"/>
            <a:r>
              <a:rPr lang="en-AU" sz="700" noProof="0">
                <a:latin typeface="+mj-lt"/>
              </a:rPr>
              <a:t>Strong moral principles</a:t>
            </a:r>
          </a:p>
        </p:txBody>
      </p:sp>
      <p:sp>
        <p:nvSpPr>
          <p:cNvPr id="37" name="TextBox 36">
            <a:extLst>
              <a:ext uri="{FF2B5EF4-FFF2-40B4-BE49-F238E27FC236}">
                <a16:creationId xmlns:a16="http://schemas.microsoft.com/office/drawing/2014/main" id="{686E26D5-E496-9382-3726-46FCAC23CBF2}"/>
              </a:ext>
            </a:extLst>
          </p:cNvPr>
          <p:cNvSpPr txBox="1"/>
          <p:nvPr/>
        </p:nvSpPr>
        <p:spPr>
          <a:xfrm>
            <a:off x="8870524" y="3392578"/>
            <a:ext cx="916071" cy="523220"/>
          </a:xfrm>
          <a:prstGeom prst="rect">
            <a:avLst/>
          </a:prstGeom>
          <a:noFill/>
        </p:spPr>
        <p:txBody>
          <a:bodyPr wrap="square">
            <a:spAutoFit/>
          </a:bodyPr>
          <a:lstStyle/>
          <a:p>
            <a:pPr algn="ctr"/>
            <a:r>
              <a:rPr lang="en-AU" sz="700" b="1" noProof="0">
                <a:latin typeface="+mj-lt"/>
              </a:rPr>
              <a:t>SAFETY-CONSCIOUS</a:t>
            </a:r>
          </a:p>
          <a:p>
            <a:pPr algn="ctr"/>
            <a:r>
              <a:rPr lang="en-AU" sz="700" noProof="0">
                <a:latin typeface="+mj-lt"/>
              </a:rPr>
              <a:t>Prioritises wellbeing</a:t>
            </a:r>
          </a:p>
        </p:txBody>
      </p:sp>
      <p:sp>
        <p:nvSpPr>
          <p:cNvPr id="38" name="TextBox 37">
            <a:extLst>
              <a:ext uri="{FF2B5EF4-FFF2-40B4-BE49-F238E27FC236}">
                <a16:creationId xmlns:a16="http://schemas.microsoft.com/office/drawing/2014/main" id="{163CAC46-1778-8812-3F83-B4438342E7CA}"/>
              </a:ext>
            </a:extLst>
          </p:cNvPr>
          <p:cNvSpPr txBox="1"/>
          <p:nvPr/>
        </p:nvSpPr>
        <p:spPr>
          <a:xfrm>
            <a:off x="9821203" y="3353408"/>
            <a:ext cx="997795" cy="415498"/>
          </a:xfrm>
          <a:prstGeom prst="rect">
            <a:avLst/>
          </a:prstGeom>
          <a:noFill/>
        </p:spPr>
        <p:txBody>
          <a:bodyPr wrap="square">
            <a:spAutoFit/>
          </a:bodyPr>
          <a:lstStyle/>
          <a:p>
            <a:pPr algn="ctr"/>
            <a:r>
              <a:rPr lang="en-AU" sz="700" b="1" noProof="0"/>
              <a:t>ORGANISED</a:t>
            </a:r>
          </a:p>
          <a:p>
            <a:pPr algn="ctr"/>
            <a:r>
              <a:rPr lang="en-AU" sz="700" noProof="0"/>
              <a:t>Structured and methodical</a:t>
            </a:r>
            <a:endParaRPr lang="en-AU" sz="700" noProof="0">
              <a:latin typeface="+mj-lt"/>
            </a:endParaRPr>
          </a:p>
        </p:txBody>
      </p:sp>
      <p:sp>
        <p:nvSpPr>
          <p:cNvPr id="39" name="TextBox 38">
            <a:extLst>
              <a:ext uri="{FF2B5EF4-FFF2-40B4-BE49-F238E27FC236}">
                <a16:creationId xmlns:a16="http://schemas.microsoft.com/office/drawing/2014/main" id="{4E893F6F-C369-2C76-B4D8-BB39CAADFB3F}"/>
              </a:ext>
            </a:extLst>
          </p:cNvPr>
          <p:cNvSpPr txBox="1"/>
          <p:nvPr/>
        </p:nvSpPr>
        <p:spPr>
          <a:xfrm>
            <a:off x="1306887" y="4615441"/>
            <a:ext cx="997795" cy="415498"/>
          </a:xfrm>
          <a:prstGeom prst="rect">
            <a:avLst/>
          </a:prstGeom>
          <a:noFill/>
        </p:spPr>
        <p:txBody>
          <a:bodyPr wrap="square">
            <a:spAutoFit/>
          </a:bodyPr>
          <a:lstStyle/>
          <a:p>
            <a:pPr algn="ctr"/>
            <a:r>
              <a:rPr lang="en-AU" sz="700" b="1" noProof="0"/>
              <a:t>EFFICIENT</a:t>
            </a:r>
          </a:p>
          <a:p>
            <a:pPr algn="ctr"/>
            <a:r>
              <a:rPr lang="en-AU" sz="700" noProof="0"/>
              <a:t>Works with </a:t>
            </a:r>
            <a:br>
              <a:rPr lang="en-AU" sz="700" noProof="0"/>
            </a:br>
            <a:r>
              <a:rPr lang="en-AU" sz="700" noProof="0"/>
              <a:t>minimal waste</a:t>
            </a:r>
            <a:endParaRPr lang="en-AU" sz="700" noProof="0">
              <a:latin typeface="+mj-lt"/>
            </a:endParaRPr>
          </a:p>
        </p:txBody>
      </p:sp>
      <p:sp>
        <p:nvSpPr>
          <p:cNvPr id="40" name="TextBox 39">
            <a:extLst>
              <a:ext uri="{FF2B5EF4-FFF2-40B4-BE49-F238E27FC236}">
                <a16:creationId xmlns:a16="http://schemas.microsoft.com/office/drawing/2014/main" id="{7AB30BD7-4CEC-FA74-F9DA-640616DACBEE}"/>
              </a:ext>
            </a:extLst>
          </p:cNvPr>
          <p:cNvSpPr txBox="1"/>
          <p:nvPr/>
        </p:nvSpPr>
        <p:spPr>
          <a:xfrm>
            <a:off x="2231529" y="4614047"/>
            <a:ext cx="997795" cy="415498"/>
          </a:xfrm>
          <a:prstGeom prst="rect">
            <a:avLst/>
          </a:prstGeom>
          <a:noFill/>
        </p:spPr>
        <p:txBody>
          <a:bodyPr wrap="square">
            <a:spAutoFit/>
          </a:bodyPr>
          <a:lstStyle/>
          <a:p>
            <a:pPr algn="ctr"/>
            <a:r>
              <a:rPr lang="en-AU" sz="700" b="1" noProof="0"/>
              <a:t>ANALYTICAL</a:t>
            </a:r>
          </a:p>
          <a:p>
            <a:pPr algn="ctr"/>
            <a:r>
              <a:rPr lang="en-AU" sz="700" noProof="0"/>
              <a:t>Examines information logically</a:t>
            </a:r>
            <a:endParaRPr lang="en-AU" sz="700" noProof="0">
              <a:latin typeface="+mj-lt"/>
            </a:endParaRPr>
          </a:p>
        </p:txBody>
      </p:sp>
      <p:sp>
        <p:nvSpPr>
          <p:cNvPr id="41" name="TextBox 40">
            <a:extLst>
              <a:ext uri="{FF2B5EF4-FFF2-40B4-BE49-F238E27FC236}">
                <a16:creationId xmlns:a16="http://schemas.microsoft.com/office/drawing/2014/main" id="{7B9372F2-8BE4-B4BA-5359-AC25EA2A4E2C}"/>
              </a:ext>
            </a:extLst>
          </p:cNvPr>
          <p:cNvSpPr txBox="1"/>
          <p:nvPr/>
        </p:nvSpPr>
        <p:spPr>
          <a:xfrm>
            <a:off x="3185586" y="4649181"/>
            <a:ext cx="997795" cy="415498"/>
          </a:xfrm>
          <a:prstGeom prst="rect">
            <a:avLst/>
          </a:prstGeom>
          <a:noFill/>
        </p:spPr>
        <p:txBody>
          <a:bodyPr wrap="square">
            <a:spAutoFit/>
          </a:bodyPr>
          <a:lstStyle/>
          <a:p>
            <a:pPr algn="ctr"/>
            <a:r>
              <a:rPr lang="en-AU" sz="700" b="1" noProof="0"/>
              <a:t>STRATEGIC</a:t>
            </a:r>
          </a:p>
          <a:p>
            <a:pPr algn="ctr"/>
            <a:r>
              <a:rPr lang="en-AU" sz="700" noProof="0"/>
              <a:t>Plans to achieve goals</a:t>
            </a:r>
            <a:endParaRPr lang="en-AU" sz="700" noProof="0">
              <a:latin typeface="+mj-lt"/>
            </a:endParaRPr>
          </a:p>
        </p:txBody>
      </p:sp>
      <p:sp>
        <p:nvSpPr>
          <p:cNvPr id="42" name="TextBox 41">
            <a:extLst>
              <a:ext uri="{FF2B5EF4-FFF2-40B4-BE49-F238E27FC236}">
                <a16:creationId xmlns:a16="http://schemas.microsoft.com/office/drawing/2014/main" id="{F90F0722-2FB3-05EF-8E98-AA06128B30F9}"/>
              </a:ext>
            </a:extLst>
          </p:cNvPr>
          <p:cNvSpPr txBox="1"/>
          <p:nvPr/>
        </p:nvSpPr>
        <p:spPr>
          <a:xfrm>
            <a:off x="4142518" y="4654438"/>
            <a:ext cx="997795" cy="415498"/>
          </a:xfrm>
          <a:prstGeom prst="rect">
            <a:avLst/>
          </a:prstGeom>
          <a:noFill/>
        </p:spPr>
        <p:txBody>
          <a:bodyPr wrap="square">
            <a:spAutoFit/>
          </a:bodyPr>
          <a:lstStyle/>
          <a:p>
            <a:pPr algn="ctr"/>
            <a:r>
              <a:rPr lang="en-AU" sz="700" b="1" noProof="0"/>
              <a:t>DECISIVE</a:t>
            </a:r>
          </a:p>
          <a:p>
            <a:pPr algn="ctr"/>
            <a:r>
              <a:rPr lang="en-AU" sz="700" noProof="0"/>
              <a:t>Makes confident decisions</a:t>
            </a:r>
            <a:endParaRPr lang="en-AU" sz="700" noProof="0">
              <a:latin typeface="+mj-lt"/>
            </a:endParaRPr>
          </a:p>
        </p:txBody>
      </p:sp>
      <p:sp>
        <p:nvSpPr>
          <p:cNvPr id="43" name="TextBox 42">
            <a:extLst>
              <a:ext uri="{FF2B5EF4-FFF2-40B4-BE49-F238E27FC236}">
                <a16:creationId xmlns:a16="http://schemas.microsoft.com/office/drawing/2014/main" id="{8FB46526-CE4D-517E-7B5C-108291CE2AF5}"/>
              </a:ext>
            </a:extLst>
          </p:cNvPr>
          <p:cNvSpPr txBox="1"/>
          <p:nvPr/>
        </p:nvSpPr>
        <p:spPr>
          <a:xfrm>
            <a:off x="5029652" y="4659695"/>
            <a:ext cx="1148783" cy="307777"/>
          </a:xfrm>
          <a:prstGeom prst="rect">
            <a:avLst/>
          </a:prstGeom>
          <a:noFill/>
        </p:spPr>
        <p:txBody>
          <a:bodyPr wrap="square">
            <a:spAutoFit/>
          </a:bodyPr>
          <a:lstStyle/>
          <a:p>
            <a:pPr algn="ctr"/>
            <a:r>
              <a:rPr lang="en-AU" sz="700" b="1" noProof="0"/>
              <a:t>PROBLEM-SOLVER</a:t>
            </a:r>
          </a:p>
          <a:p>
            <a:pPr algn="ctr"/>
            <a:r>
              <a:rPr lang="en-AU" sz="700" noProof="0"/>
              <a:t>Finds solutions</a:t>
            </a:r>
            <a:endParaRPr lang="en-AU" sz="700" noProof="0">
              <a:latin typeface="+mj-lt"/>
            </a:endParaRPr>
          </a:p>
        </p:txBody>
      </p:sp>
      <p:sp>
        <p:nvSpPr>
          <p:cNvPr id="44" name="TextBox 43">
            <a:extLst>
              <a:ext uri="{FF2B5EF4-FFF2-40B4-BE49-F238E27FC236}">
                <a16:creationId xmlns:a16="http://schemas.microsoft.com/office/drawing/2014/main" id="{01A9CEEC-98AD-5D9E-C406-3FD163E6F300}"/>
              </a:ext>
            </a:extLst>
          </p:cNvPr>
          <p:cNvSpPr txBox="1"/>
          <p:nvPr/>
        </p:nvSpPr>
        <p:spPr>
          <a:xfrm>
            <a:off x="5999545" y="4657517"/>
            <a:ext cx="997795" cy="415498"/>
          </a:xfrm>
          <a:prstGeom prst="rect">
            <a:avLst/>
          </a:prstGeom>
          <a:noFill/>
        </p:spPr>
        <p:txBody>
          <a:bodyPr wrap="square">
            <a:spAutoFit/>
          </a:bodyPr>
          <a:lstStyle/>
          <a:p>
            <a:pPr algn="ctr"/>
            <a:r>
              <a:rPr lang="en-AU" sz="700" b="1" noProof="0"/>
              <a:t>CURIOUS</a:t>
            </a:r>
          </a:p>
          <a:p>
            <a:pPr algn="ctr"/>
            <a:r>
              <a:rPr lang="en-AU" sz="700" noProof="0"/>
              <a:t>Eager to learn </a:t>
            </a:r>
            <a:br>
              <a:rPr lang="en-AU" sz="700" noProof="0"/>
            </a:br>
            <a:r>
              <a:rPr lang="en-AU" sz="700" noProof="0"/>
              <a:t>and explore</a:t>
            </a:r>
            <a:endParaRPr lang="en-AU" sz="700" noProof="0">
              <a:latin typeface="+mj-lt"/>
            </a:endParaRPr>
          </a:p>
        </p:txBody>
      </p:sp>
      <p:sp>
        <p:nvSpPr>
          <p:cNvPr id="45" name="TextBox 44">
            <a:extLst>
              <a:ext uri="{FF2B5EF4-FFF2-40B4-BE49-F238E27FC236}">
                <a16:creationId xmlns:a16="http://schemas.microsoft.com/office/drawing/2014/main" id="{58AA42B3-F416-9EA3-1852-F9A2D20D4575}"/>
              </a:ext>
            </a:extLst>
          </p:cNvPr>
          <p:cNvSpPr txBox="1"/>
          <p:nvPr/>
        </p:nvSpPr>
        <p:spPr>
          <a:xfrm>
            <a:off x="6986872" y="4648600"/>
            <a:ext cx="997795" cy="415498"/>
          </a:xfrm>
          <a:prstGeom prst="rect">
            <a:avLst/>
          </a:prstGeom>
          <a:noFill/>
        </p:spPr>
        <p:txBody>
          <a:bodyPr wrap="square">
            <a:spAutoFit/>
          </a:bodyPr>
          <a:lstStyle/>
          <a:p>
            <a:pPr algn="ctr"/>
            <a:r>
              <a:rPr lang="en-AU" sz="700" b="1" noProof="0"/>
              <a:t>PROACTIVE</a:t>
            </a:r>
          </a:p>
          <a:p>
            <a:pPr algn="ctr"/>
            <a:r>
              <a:rPr lang="en-AU" sz="700" noProof="0"/>
              <a:t>Acts before </a:t>
            </a:r>
            <a:br>
              <a:rPr lang="en-AU" sz="700" noProof="0"/>
            </a:br>
            <a:r>
              <a:rPr lang="en-AU" sz="700" noProof="0"/>
              <a:t>issues arise</a:t>
            </a:r>
            <a:endParaRPr lang="en-AU" sz="700" noProof="0">
              <a:latin typeface="+mj-lt"/>
            </a:endParaRPr>
          </a:p>
        </p:txBody>
      </p:sp>
      <p:sp>
        <p:nvSpPr>
          <p:cNvPr id="46" name="TextBox 45">
            <a:extLst>
              <a:ext uri="{FF2B5EF4-FFF2-40B4-BE49-F238E27FC236}">
                <a16:creationId xmlns:a16="http://schemas.microsoft.com/office/drawing/2014/main" id="{7F3AF0C5-14E4-BE92-8202-36CD5314EB35}"/>
              </a:ext>
            </a:extLst>
          </p:cNvPr>
          <p:cNvSpPr txBox="1"/>
          <p:nvPr/>
        </p:nvSpPr>
        <p:spPr>
          <a:xfrm>
            <a:off x="7815711" y="4648600"/>
            <a:ext cx="1166215" cy="307777"/>
          </a:xfrm>
          <a:prstGeom prst="rect">
            <a:avLst/>
          </a:prstGeom>
          <a:noFill/>
        </p:spPr>
        <p:txBody>
          <a:bodyPr wrap="square">
            <a:spAutoFit/>
          </a:bodyPr>
          <a:lstStyle/>
          <a:p>
            <a:pPr algn="ctr"/>
            <a:r>
              <a:rPr lang="en-AU" sz="700" b="1" noProof="0"/>
              <a:t>QUALITY-FOCUSED</a:t>
            </a:r>
          </a:p>
          <a:p>
            <a:pPr algn="ctr"/>
            <a:r>
              <a:rPr lang="en-AU" sz="700" noProof="0"/>
              <a:t>Committed to excellence</a:t>
            </a:r>
            <a:endParaRPr lang="en-AU" sz="700" noProof="0">
              <a:latin typeface="+mj-lt"/>
            </a:endParaRPr>
          </a:p>
        </p:txBody>
      </p:sp>
      <p:sp>
        <p:nvSpPr>
          <p:cNvPr id="47" name="TextBox 46">
            <a:extLst>
              <a:ext uri="{FF2B5EF4-FFF2-40B4-BE49-F238E27FC236}">
                <a16:creationId xmlns:a16="http://schemas.microsoft.com/office/drawing/2014/main" id="{5B3365CD-C3D2-963B-BDA7-41A2D7BF5136}"/>
              </a:ext>
            </a:extLst>
          </p:cNvPr>
          <p:cNvSpPr txBox="1"/>
          <p:nvPr/>
        </p:nvSpPr>
        <p:spPr>
          <a:xfrm>
            <a:off x="8843899" y="4657516"/>
            <a:ext cx="1166215" cy="307777"/>
          </a:xfrm>
          <a:prstGeom prst="rect">
            <a:avLst/>
          </a:prstGeom>
          <a:noFill/>
        </p:spPr>
        <p:txBody>
          <a:bodyPr wrap="square">
            <a:spAutoFit/>
          </a:bodyPr>
          <a:lstStyle/>
          <a:p>
            <a:pPr algn="ctr"/>
            <a:r>
              <a:rPr lang="en-AU" sz="700" b="1" noProof="0"/>
              <a:t>RESULTS-DRIVEN</a:t>
            </a:r>
          </a:p>
          <a:p>
            <a:pPr algn="ctr"/>
            <a:r>
              <a:rPr lang="en-AU" sz="700" noProof="0"/>
              <a:t>Focused on outcomes</a:t>
            </a:r>
            <a:endParaRPr lang="en-AU" sz="700" noProof="0">
              <a:latin typeface="+mj-lt"/>
            </a:endParaRPr>
          </a:p>
        </p:txBody>
      </p:sp>
      <p:sp>
        <p:nvSpPr>
          <p:cNvPr id="48" name="TextBox 47">
            <a:extLst>
              <a:ext uri="{FF2B5EF4-FFF2-40B4-BE49-F238E27FC236}">
                <a16:creationId xmlns:a16="http://schemas.microsoft.com/office/drawing/2014/main" id="{60837BC7-18BC-5EBC-856D-5D864838190E}"/>
              </a:ext>
            </a:extLst>
          </p:cNvPr>
          <p:cNvSpPr txBox="1"/>
          <p:nvPr/>
        </p:nvSpPr>
        <p:spPr>
          <a:xfrm>
            <a:off x="9817706" y="4666432"/>
            <a:ext cx="1166215" cy="415498"/>
          </a:xfrm>
          <a:prstGeom prst="rect">
            <a:avLst/>
          </a:prstGeom>
          <a:noFill/>
        </p:spPr>
        <p:txBody>
          <a:bodyPr wrap="square">
            <a:spAutoFit/>
          </a:bodyPr>
          <a:lstStyle/>
          <a:p>
            <a:pPr algn="ctr"/>
            <a:r>
              <a:rPr lang="en-AU" sz="700" b="1" noProof="0"/>
              <a:t>CRAFTSMANSHIP</a:t>
            </a:r>
          </a:p>
          <a:p>
            <a:pPr algn="ctr"/>
            <a:r>
              <a:rPr lang="en-AU" sz="700" noProof="0"/>
              <a:t>Creates with skill </a:t>
            </a:r>
            <a:br>
              <a:rPr lang="en-AU" sz="700" noProof="0"/>
            </a:br>
            <a:r>
              <a:rPr lang="en-AU" sz="700" noProof="0"/>
              <a:t>and care</a:t>
            </a:r>
            <a:endParaRPr lang="en-AU" sz="700" noProof="0">
              <a:latin typeface="+mj-lt"/>
            </a:endParaRPr>
          </a:p>
        </p:txBody>
      </p:sp>
      <p:sp>
        <p:nvSpPr>
          <p:cNvPr id="49" name="TextBox 48">
            <a:extLst>
              <a:ext uri="{FF2B5EF4-FFF2-40B4-BE49-F238E27FC236}">
                <a16:creationId xmlns:a16="http://schemas.microsoft.com/office/drawing/2014/main" id="{4C9F395B-591C-81FF-6B7F-59858E21BBEB}"/>
              </a:ext>
            </a:extLst>
          </p:cNvPr>
          <p:cNvSpPr txBox="1"/>
          <p:nvPr/>
        </p:nvSpPr>
        <p:spPr>
          <a:xfrm>
            <a:off x="1183687" y="5894581"/>
            <a:ext cx="1166215" cy="415498"/>
          </a:xfrm>
          <a:prstGeom prst="rect">
            <a:avLst/>
          </a:prstGeom>
          <a:noFill/>
        </p:spPr>
        <p:txBody>
          <a:bodyPr wrap="square">
            <a:spAutoFit/>
          </a:bodyPr>
          <a:lstStyle/>
          <a:p>
            <a:pPr algn="ctr"/>
            <a:r>
              <a:rPr lang="en-AU" sz="700" b="1" noProof="0"/>
              <a:t>TECHNICAL</a:t>
            </a:r>
          </a:p>
          <a:p>
            <a:pPr algn="ctr"/>
            <a:r>
              <a:rPr lang="en-AU" sz="700" noProof="0"/>
              <a:t>Skilled with specialised knowledge</a:t>
            </a:r>
            <a:endParaRPr lang="en-AU" sz="700" noProof="0">
              <a:latin typeface="+mj-lt"/>
            </a:endParaRPr>
          </a:p>
        </p:txBody>
      </p:sp>
      <p:sp>
        <p:nvSpPr>
          <p:cNvPr id="50" name="TextBox 49">
            <a:extLst>
              <a:ext uri="{FF2B5EF4-FFF2-40B4-BE49-F238E27FC236}">
                <a16:creationId xmlns:a16="http://schemas.microsoft.com/office/drawing/2014/main" id="{4EE3B87A-26D0-D5CF-24A5-C1BFFE72ECF3}"/>
              </a:ext>
            </a:extLst>
          </p:cNvPr>
          <p:cNvSpPr txBox="1"/>
          <p:nvPr/>
        </p:nvSpPr>
        <p:spPr>
          <a:xfrm>
            <a:off x="2179609" y="5892541"/>
            <a:ext cx="1166215" cy="415498"/>
          </a:xfrm>
          <a:prstGeom prst="rect">
            <a:avLst/>
          </a:prstGeom>
          <a:noFill/>
        </p:spPr>
        <p:txBody>
          <a:bodyPr wrap="square">
            <a:spAutoFit/>
          </a:bodyPr>
          <a:lstStyle/>
          <a:p>
            <a:pPr algn="ctr"/>
            <a:r>
              <a:rPr lang="en-AU" sz="700" b="1" noProof="0"/>
              <a:t>PATIENT</a:t>
            </a:r>
          </a:p>
          <a:p>
            <a:pPr algn="ctr"/>
            <a:r>
              <a:rPr lang="en-AU" sz="700" noProof="0"/>
              <a:t>Makes the most of available resources</a:t>
            </a:r>
            <a:endParaRPr lang="en-AU" sz="700" noProof="0">
              <a:latin typeface="+mj-lt"/>
            </a:endParaRPr>
          </a:p>
        </p:txBody>
      </p:sp>
      <p:sp>
        <p:nvSpPr>
          <p:cNvPr id="51" name="TextBox 50">
            <a:extLst>
              <a:ext uri="{FF2B5EF4-FFF2-40B4-BE49-F238E27FC236}">
                <a16:creationId xmlns:a16="http://schemas.microsoft.com/office/drawing/2014/main" id="{FB27E0FA-D67C-9CA6-BCFA-C3520AA88289}"/>
              </a:ext>
            </a:extLst>
          </p:cNvPr>
          <p:cNvSpPr txBox="1"/>
          <p:nvPr/>
        </p:nvSpPr>
        <p:spPr>
          <a:xfrm>
            <a:off x="3101375" y="5892541"/>
            <a:ext cx="1166215" cy="307777"/>
          </a:xfrm>
          <a:prstGeom prst="rect">
            <a:avLst/>
          </a:prstGeom>
          <a:noFill/>
        </p:spPr>
        <p:txBody>
          <a:bodyPr wrap="square">
            <a:spAutoFit/>
          </a:bodyPr>
          <a:lstStyle/>
          <a:p>
            <a:pPr algn="ctr"/>
            <a:r>
              <a:rPr lang="en-AU" sz="700" b="1" noProof="0"/>
              <a:t>COMMITTED</a:t>
            </a:r>
          </a:p>
          <a:p>
            <a:pPr algn="ctr"/>
            <a:r>
              <a:rPr lang="en-AU" sz="700" noProof="0"/>
              <a:t>Dedicated to tasks</a:t>
            </a:r>
            <a:endParaRPr lang="en-AU" sz="700" noProof="0">
              <a:latin typeface="+mj-lt"/>
            </a:endParaRPr>
          </a:p>
        </p:txBody>
      </p:sp>
      <p:sp>
        <p:nvSpPr>
          <p:cNvPr id="52" name="TextBox 51">
            <a:extLst>
              <a:ext uri="{FF2B5EF4-FFF2-40B4-BE49-F238E27FC236}">
                <a16:creationId xmlns:a16="http://schemas.microsoft.com/office/drawing/2014/main" id="{966DD2B1-9794-50F4-D98D-3A71AB1AF427}"/>
              </a:ext>
            </a:extLst>
          </p:cNvPr>
          <p:cNvSpPr txBox="1"/>
          <p:nvPr/>
        </p:nvSpPr>
        <p:spPr>
          <a:xfrm>
            <a:off x="4058307" y="5895803"/>
            <a:ext cx="1166215" cy="415498"/>
          </a:xfrm>
          <a:prstGeom prst="rect">
            <a:avLst/>
          </a:prstGeom>
          <a:noFill/>
        </p:spPr>
        <p:txBody>
          <a:bodyPr wrap="square">
            <a:spAutoFit/>
          </a:bodyPr>
          <a:lstStyle/>
          <a:p>
            <a:pPr algn="ctr"/>
            <a:r>
              <a:rPr lang="en-AU" sz="700" b="1" noProof="0"/>
              <a:t>PHYSICAL STAMINA</a:t>
            </a:r>
          </a:p>
          <a:p>
            <a:pPr algn="ctr"/>
            <a:r>
              <a:rPr lang="en-AU" sz="700" noProof="0"/>
              <a:t>Maintains energy </a:t>
            </a:r>
            <a:br>
              <a:rPr lang="en-AU" sz="700" noProof="0"/>
            </a:br>
            <a:r>
              <a:rPr lang="en-AU" sz="700" noProof="0"/>
              <a:t>for tasks</a:t>
            </a:r>
            <a:endParaRPr lang="en-AU" sz="700" noProof="0">
              <a:latin typeface="+mj-lt"/>
            </a:endParaRPr>
          </a:p>
        </p:txBody>
      </p:sp>
      <p:sp>
        <p:nvSpPr>
          <p:cNvPr id="53" name="TextBox 52">
            <a:extLst>
              <a:ext uri="{FF2B5EF4-FFF2-40B4-BE49-F238E27FC236}">
                <a16:creationId xmlns:a16="http://schemas.microsoft.com/office/drawing/2014/main" id="{EF1E6180-5799-923A-BAAC-80078141D19B}"/>
              </a:ext>
            </a:extLst>
          </p:cNvPr>
          <p:cNvSpPr txBox="1"/>
          <p:nvPr/>
        </p:nvSpPr>
        <p:spPr>
          <a:xfrm>
            <a:off x="4980073" y="5897146"/>
            <a:ext cx="1166215" cy="415498"/>
          </a:xfrm>
          <a:prstGeom prst="rect">
            <a:avLst/>
          </a:prstGeom>
          <a:noFill/>
        </p:spPr>
        <p:txBody>
          <a:bodyPr wrap="square">
            <a:spAutoFit/>
          </a:bodyPr>
          <a:lstStyle/>
          <a:p>
            <a:pPr algn="ctr"/>
            <a:r>
              <a:rPr lang="en-AU" sz="700" b="1" noProof="0"/>
              <a:t>FORWARD-</a:t>
            </a:r>
            <a:br>
              <a:rPr lang="en-AU" sz="700" b="1" noProof="0"/>
            </a:br>
            <a:r>
              <a:rPr lang="en-AU" sz="700" b="1" noProof="0"/>
              <a:t>THINKING</a:t>
            </a:r>
          </a:p>
          <a:p>
            <a:pPr algn="ctr"/>
            <a:r>
              <a:rPr lang="en-AU" sz="700" noProof="0"/>
              <a:t>Anticipates future needs</a:t>
            </a:r>
            <a:endParaRPr lang="en-AU" sz="700" noProof="0">
              <a:latin typeface="+mj-lt"/>
            </a:endParaRPr>
          </a:p>
        </p:txBody>
      </p:sp>
      <p:sp>
        <p:nvSpPr>
          <p:cNvPr id="54" name="TextBox 53">
            <a:extLst>
              <a:ext uri="{FF2B5EF4-FFF2-40B4-BE49-F238E27FC236}">
                <a16:creationId xmlns:a16="http://schemas.microsoft.com/office/drawing/2014/main" id="{C9600D89-106F-C48F-4843-382BFB58E812}"/>
              </a:ext>
            </a:extLst>
          </p:cNvPr>
          <p:cNvSpPr txBox="1"/>
          <p:nvPr/>
        </p:nvSpPr>
        <p:spPr>
          <a:xfrm>
            <a:off x="5989077" y="5892541"/>
            <a:ext cx="997795" cy="415498"/>
          </a:xfrm>
          <a:prstGeom prst="rect">
            <a:avLst/>
          </a:prstGeom>
          <a:noFill/>
        </p:spPr>
        <p:txBody>
          <a:bodyPr wrap="square">
            <a:spAutoFit/>
          </a:bodyPr>
          <a:lstStyle/>
          <a:p>
            <a:pPr algn="ctr"/>
            <a:r>
              <a:rPr lang="en-AU" sz="700" b="1" noProof="0"/>
              <a:t>ETHICAL</a:t>
            </a:r>
          </a:p>
          <a:p>
            <a:pPr algn="ctr"/>
            <a:r>
              <a:rPr lang="en-AU" sz="700" noProof="0"/>
              <a:t>Follows moral standards</a:t>
            </a:r>
            <a:endParaRPr lang="en-AU" sz="700" noProof="0">
              <a:latin typeface="+mj-lt"/>
            </a:endParaRPr>
          </a:p>
        </p:txBody>
      </p:sp>
      <p:sp>
        <p:nvSpPr>
          <p:cNvPr id="55" name="TextBox 54">
            <a:extLst>
              <a:ext uri="{FF2B5EF4-FFF2-40B4-BE49-F238E27FC236}">
                <a16:creationId xmlns:a16="http://schemas.microsoft.com/office/drawing/2014/main" id="{A25A41AB-D383-7585-58EB-7B3CF96A6452}"/>
              </a:ext>
            </a:extLst>
          </p:cNvPr>
          <p:cNvSpPr txBox="1"/>
          <p:nvPr/>
        </p:nvSpPr>
        <p:spPr>
          <a:xfrm>
            <a:off x="6986872" y="5887202"/>
            <a:ext cx="997795" cy="415498"/>
          </a:xfrm>
          <a:prstGeom prst="rect">
            <a:avLst/>
          </a:prstGeom>
          <a:noFill/>
        </p:spPr>
        <p:txBody>
          <a:bodyPr wrap="square">
            <a:spAutoFit/>
          </a:bodyPr>
          <a:lstStyle/>
          <a:p>
            <a:pPr algn="ctr"/>
            <a:r>
              <a:rPr lang="en-AU" sz="700" b="1" noProof="0"/>
              <a:t>CONSISTENT</a:t>
            </a:r>
          </a:p>
          <a:p>
            <a:pPr algn="ctr"/>
            <a:r>
              <a:rPr lang="en-AU" sz="700" noProof="0"/>
              <a:t>Maintains quality standards</a:t>
            </a:r>
            <a:endParaRPr lang="en-AU" sz="700" noProof="0">
              <a:latin typeface="+mj-lt"/>
            </a:endParaRPr>
          </a:p>
        </p:txBody>
      </p:sp>
      <p:sp>
        <p:nvSpPr>
          <p:cNvPr id="56" name="TextBox 55">
            <a:extLst>
              <a:ext uri="{FF2B5EF4-FFF2-40B4-BE49-F238E27FC236}">
                <a16:creationId xmlns:a16="http://schemas.microsoft.com/office/drawing/2014/main" id="{AF26B639-1090-DF8F-D0F9-7B3AACAEA436}"/>
              </a:ext>
            </a:extLst>
          </p:cNvPr>
          <p:cNvSpPr txBox="1"/>
          <p:nvPr/>
        </p:nvSpPr>
        <p:spPr>
          <a:xfrm>
            <a:off x="7950184" y="5867380"/>
            <a:ext cx="997795" cy="415498"/>
          </a:xfrm>
          <a:prstGeom prst="rect">
            <a:avLst/>
          </a:prstGeom>
          <a:noFill/>
        </p:spPr>
        <p:txBody>
          <a:bodyPr wrap="square">
            <a:spAutoFit/>
          </a:bodyPr>
          <a:lstStyle/>
          <a:p>
            <a:pPr algn="ctr"/>
            <a:r>
              <a:rPr lang="en-AU" sz="700" b="1" noProof="0"/>
              <a:t>TECH-SAVVY</a:t>
            </a:r>
          </a:p>
          <a:p>
            <a:pPr algn="ctr"/>
            <a:r>
              <a:rPr lang="en-AU" sz="700" noProof="0"/>
              <a:t>Good with technology</a:t>
            </a:r>
            <a:endParaRPr lang="en-AU" sz="700" noProof="0">
              <a:latin typeface="+mj-lt"/>
            </a:endParaRPr>
          </a:p>
        </p:txBody>
      </p:sp>
      <p:sp>
        <p:nvSpPr>
          <p:cNvPr id="57" name="TextBox 56">
            <a:extLst>
              <a:ext uri="{FF2B5EF4-FFF2-40B4-BE49-F238E27FC236}">
                <a16:creationId xmlns:a16="http://schemas.microsoft.com/office/drawing/2014/main" id="{B3D72FA0-D232-6F49-8BD4-942F0BE3EDEE}"/>
              </a:ext>
            </a:extLst>
          </p:cNvPr>
          <p:cNvSpPr txBox="1"/>
          <p:nvPr/>
        </p:nvSpPr>
        <p:spPr>
          <a:xfrm>
            <a:off x="8878144" y="5885668"/>
            <a:ext cx="997795" cy="415498"/>
          </a:xfrm>
          <a:prstGeom prst="rect">
            <a:avLst/>
          </a:prstGeom>
          <a:noFill/>
        </p:spPr>
        <p:txBody>
          <a:bodyPr wrap="square">
            <a:spAutoFit/>
          </a:bodyPr>
          <a:lstStyle/>
          <a:p>
            <a:pPr algn="ctr"/>
            <a:r>
              <a:rPr lang="en-AU" sz="700" b="1" noProof="0"/>
              <a:t>SUPPORTIVE</a:t>
            </a:r>
          </a:p>
          <a:p>
            <a:pPr algn="ctr"/>
            <a:r>
              <a:rPr lang="en-AU" sz="700" noProof="0"/>
              <a:t>Assists and encourages others</a:t>
            </a:r>
            <a:endParaRPr lang="en-AU" sz="700" noProof="0">
              <a:latin typeface="+mj-lt"/>
            </a:endParaRPr>
          </a:p>
        </p:txBody>
      </p:sp>
      <p:sp>
        <p:nvSpPr>
          <p:cNvPr id="58" name="TextBox 57">
            <a:extLst>
              <a:ext uri="{FF2B5EF4-FFF2-40B4-BE49-F238E27FC236}">
                <a16:creationId xmlns:a16="http://schemas.microsoft.com/office/drawing/2014/main" id="{BB9CFA5B-694E-91C7-93C7-DA425E10A125}"/>
              </a:ext>
            </a:extLst>
          </p:cNvPr>
          <p:cNvSpPr txBox="1"/>
          <p:nvPr/>
        </p:nvSpPr>
        <p:spPr>
          <a:xfrm>
            <a:off x="9875939" y="5861679"/>
            <a:ext cx="997795" cy="415498"/>
          </a:xfrm>
          <a:prstGeom prst="rect">
            <a:avLst/>
          </a:prstGeom>
          <a:noFill/>
        </p:spPr>
        <p:txBody>
          <a:bodyPr wrap="square">
            <a:spAutoFit/>
          </a:bodyPr>
          <a:lstStyle/>
          <a:p>
            <a:pPr algn="ctr"/>
            <a:r>
              <a:rPr lang="en-AU" sz="700" b="1" noProof="0"/>
              <a:t>INDEPENDENT</a:t>
            </a:r>
          </a:p>
          <a:p>
            <a:pPr algn="ctr"/>
            <a:r>
              <a:rPr lang="en-AU" sz="700" noProof="0"/>
              <a:t>Works well with others</a:t>
            </a:r>
            <a:endParaRPr lang="en-AU" sz="700" noProof="0">
              <a:latin typeface="+mj-lt"/>
            </a:endParaRPr>
          </a:p>
        </p:txBody>
      </p:sp>
    </p:spTree>
    <p:extLst>
      <p:ext uri="{BB962C8B-B14F-4D97-AF65-F5344CB8AC3E}">
        <p14:creationId xmlns:p14="http://schemas.microsoft.com/office/powerpoint/2010/main" val="1574511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C90BD-DBBC-AC94-BF28-147422CC200A}"/>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E3F1F8CA-6017-7C3B-5F88-FDA8E9D29908}"/>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4D07DB22-DDC9-6932-6C7C-2260DEE686C9}"/>
              </a:ext>
            </a:extLst>
          </p:cNvPr>
          <p:cNvSpPr>
            <a:spLocks noGrp="1"/>
          </p:cNvSpPr>
          <p:nvPr>
            <p:ph type="body" sz="quarter" idx="11"/>
          </p:nvPr>
        </p:nvSpPr>
        <p:spPr/>
        <p:txBody>
          <a:bodyPr/>
          <a:lstStyle/>
          <a:p>
            <a:r>
              <a:rPr lang="en-AU" noProof="0"/>
              <a:t>Select your attributes</a:t>
            </a:r>
          </a:p>
        </p:txBody>
      </p:sp>
      <p:pic>
        <p:nvPicPr>
          <p:cNvPr id="18" name="Picture Placeholder 17" descr="A screenshot of a computer game&#10;&#10;AI-generated content may be incorrect.">
            <a:extLst>
              <a:ext uri="{FF2B5EF4-FFF2-40B4-BE49-F238E27FC236}">
                <a16:creationId xmlns:a16="http://schemas.microsoft.com/office/drawing/2014/main" id="{7AC66C1F-3925-6D04-AFC1-654D73C9BF25}"/>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13" b="13"/>
          <a:stretch>
            <a:fillRect/>
          </a:stretch>
        </p:blipFill>
        <p:spPr/>
      </p:pic>
      <p:graphicFrame>
        <p:nvGraphicFramePr>
          <p:cNvPr id="9" name="Table 8">
            <a:extLst>
              <a:ext uri="{FF2B5EF4-FFF2-40B4-BE49-F238E27FC236}">
                <a16:creationId xmlns:a16="http://schemas.microsoft.com/office/drawing/2014/main" id="{B018C555-2051-B800-232E-A788B4DFEB31}"/>
              </a:ext>
            </a:extLst>
          </p:cNvPr>
          <p:cNvGraphicFramePr>
            <a:graphicFrameLocks noGrp="1"/>
          </p:cNvGraphicFramePr>
          <p:nvPr>
            <p:extLst>
              <p:ext uri="{D42A27DB-BD31-4B8C-83A1-F6EECF244321}">
                <p14:modId xmlns:p14="http://schemas.microsoft.com/office/powerpoint/2010/main" val="1641692985"/>
              </p:ext>
            </p:extLst>
          </p:nvPr>
        </p:nvGraphicFramePr>
        <p:xfrm>
          <a:off x="1055687" y="2122017"/>
          <a:ext cx="4895850" cy="3597947"/>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511479">
                <a:tc>
                  <a:txBody>
                    <a:bodyPr/>
                    <a:lstStyle/>
                    <a:p>
                      <a:pPr marL="0" indent="0">
                        <a:lnSpc>
                          <a:spcPct val="100000"/>
                        </a:lnSpc>
                        <a:buFont typeface="+mj-lt"/>
                        <a:buNone/>
                      </a:pPr>
                      <a:r>
                        <a:rPr lang="en-AU" sz="1100" b="0" i="0" kern="1200" noProof="0">
                          <a:solidFill>
                            <a:schemeClr val="tx2"/>
                          </a:solidFill>
                          <a:effectLst/>
                          <a:latin typeface="+mn-lt"/>
                          <a:ea typeface="+mn-ea"/>
                          <a:cs typeface="+mn-cs"/>
                        </a:rPr>
                        <a:t>Understanding your personal attributes can help you identify careers and work environments where you’re likely to thrive and feel most satisfied.</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Read through the attributes before making any selections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Select up to five attributes from the activity sheet that you believe best describe you</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Reflect on each selected attribute by explaining why you chose it and how you demonstrate it</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Consider how your chosen attributes might be valuable in different career fields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Worksheet 6.1 – Attribute assembly</a:t>
                      </a:r>
                      <a:r>
                        <a:rPr lang="en-AU" sz="1100" b="0" i="1" noProof="0">
                          <a:solidFill>
                            <a:schemeClr val="tx2"/>
                          </a:solidFill>
                          <a:effectLst/>
                          <a:latin typeface="Arial" panose="020B0604020202020204" pitchFamily="34" charset="0"/>
                        </a:rPr>
                        <a:t> </a:t>
                      </a:r>
                      <a:endParaRPr lang="en-AU" sz="1100" b="0" i="0" noProof="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6" name="Text Placeholder 2">
            <a:extLst>
              <a:ext uri="{FF2B5EF4-FFF2-40B4-BE49-F238E27FC236}">
                <a16:creationId xmlns:a16="http://schemas.microsoft.com/office/drawing/2014/main" id="{0D0949E9-5283-B4E2-95ED-FD13901F26B6}"/>
              </a:ext>
            </a:extLst>
          </p:cNvPr>
          <p:cNvSpPr txBox="1">
            <a:spLocks/>
          </p:cNvSpPr>
          <p:nvPr/>
        </p:nvSpPr>
        <p:spPr>
          <a:xfrm>
            <a:off x="7676897" y="3947459"/>
            <a:ext cx="345916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attributes did you select?</a:t>
            </a:r>
          </a:p>
          <a:p>
            <a:pPr marL="285750" indent="-285750">
              <a:buClr>
                <a:schemeClr val="accent3"/>
              </a:buClr>
              <a:buFont typeface="Arial" panose="020B0604020202020204" pitchFamily="34" charset="0"/>
              <a:buChar char="•"/>
            </a:pPr>
            <a:r>
              <a:rPr lang="en-AU" sz="1200" noProof="0">
                <a:solidFill>
                  <a:schemeClr val="tx2"/>
                </a:solidFill>
              </a:rPr>
              <a:t>Why do you think you possess these attributes?</a:t>
            </a:r>
          </a:p>
          <a:p>
            <a:pPr marL="285750" indent="-285750">
              <a:buClr>
                <a:schemeClr val="accent3"/>
              </a:buClr>
              <a:buFont typeface="Arial" panose="020B0604020202020204" pitchFamily="34" charset="0"/>
              <a:buChar char="•"/>
            </a:pPr>
            <a:r>
              <a:rPr lang="en-AU" sz="1200" noProof="0">
                <a:solidFill>
                  <a:srgbClr val="000000"/>
                </a:solidFill>
              </a:rPr>
              <a:t>Maybe there are other attributes that better describe you that aren’t on the list? Draw a face for these.</a:t>
            </a:r>
            <a:endParaRPr lang="en-AU" sz="1200" noProof="0">
              <a:solidFill>
                <a:schemeClr val="tx2"/>
              </a:solidFill>
            </a:endParaRPr>
          </a:p>
        </p:txBody>
      </p:sp>
      <p:sp>
        <p:nvSpPr>
          <p:cNvPr id="7" name="Text Placeholder 14">
            <a:extLst>
              <a:ext uri="{FF2B5EF4-FFF2-40B4-BE49-F238E27FC236}">
                <a16:creationId xmlns:a16="http://schemas.microsoft.com/office/drawing/2014/main" id="{2AE0198A-1E8B-ECFD-F463-C6485B8D978E}"/>
              </a:ext>
            </a:extLst>
          </p:cNvPr>
          <p:cNvSpPr txBox="1">
            <a:spLocks/>
          </p:cNvSpPr>
          <p:nvPr/>
        </p:nvSpPr>
        <p:spPr>
          <a:xfrm>
            <a:off x="7662473" y="370175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6" name="Title 15">
            <a:extLst>
              <a:ext uri="{FF2B5EF4-FFF2-40B4-BE49-F238E27FC236}">
                <a16:creationId xmlns:a16="http://schemas.microsoft.com/office/drawing/2014/main" id="{5C7681AF-8E1E-ECAD-E754-0057A8375EA8}"/>
              </a:ext>
            </a:extLst>
          </p:cNvPr>
          <p:cNvSpPr>
            <a:spLocks noGrp="1"/>
          </p:cNvSpPr>
          <p:nvPr>
            <p:ph type="title"/>
          </p:nvPr>
        </p:nvSpPr>
        <p:spPr>
          <a:xfrm>
            <a:off x="1055941" y="873125"/>
            <a:ext cx="3642642" cy="524553"/>
          </a:xfrm>
        </p:spPr>
        <p:txBody>
          <a:bodyPr/>
          <a:lstStyle/>
          <a:p>
            <a:r>
              <a:rPr lang="en-AU" noProof="0"/>
              <a:t>Attribute assembly</a:t>
            </a:r>
          </a:p>
        </p:txBody>
      </p:sp>
    </p:spTree>
    <p:extLst>
      <p:ext uri="{BB962C8B-B14F-4D97-AF65-F5344CB8AC3E}">
        <p14:creationId xmlns:p14="http://schemas.microsoft.com/office/powerpoint/2010/main" val="3522609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7653A-31EA-4387-5059-660DB9C0672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0FB9FE6-F801-B07D-ECC9-1EAE26FDE855}"/>
              </a:ext>
            </a:extLst>
          </p:cNvPr>
          <p:cNvSpPr>
            <a:spLocks noGrp="1"/>
          </p:cNvSpPr>
          <p:nvPr>
            <p:ph type="body" sz="quarter" idx="20"/>
          </p:nvPr>
        </p:nvSpPr>
        <p:spPr>
          <a:xfrm>
            <a:off x="1055688" y="624947"/>
            <a:ext cx="3034018" cy="247554"/>
          </a:xfrm>
        </p:spPr>
        <p:txBody>
          <a:bodyPr/>
          <a:lstStyle/>
          <a:p>
            <a:r>
              <a:rPr lang="en-AU" noProof="0"/>
              <a:t>SKILLS, STRENGTHS AND ATTRIBUTES</a:t>
            </a:r>
          </a:p>
        </p:txBody>
      </p:sp>
      <p:sp>
        <p:nvSpPr>
          <p:cNvPr id="15" name="Text Placeholder 14">
            <a:extLst>
              <a:ext uri="{FF2B5EF4-FFF2-40B4-BE49-F238E27FC236}">
                <a16:creationId xmlns:a16="http://schemas.microsoft.com/office/drawing/2014/main" id="{CEEA5D8C-1546-B487-312D-08F57C22FD4F}"/>
              </a:ext>
            </a:extLst>
          </p:cNvPr>
          <p:cNvSpPr>
            <a:spLocks noGrp="1"/>
          </p:cNvSpPr>
          <p:nvPr>
            <p:ph type="body" idx="1"/>
          </p:nvPr>
        </p:nvSpPr>
        <p:spPr>
          <a:xfrm>
            <a:off x="7669212" y="1614010"/>
            <a:ext cx="3978276" cy="4017235"/>
          </a:xfrm>
        </p:spPr>
        <p:txBody>
          <a:bodyPr/>
          <a:lstStyle/>
          <a:p>
            <a:r>
              <a:rPr lang="en-AU" b="1" noProof="0">
                <a:solidFill>
                  <a:schemeClr val="accent6"/>
                </a:solidFill>
              </a:rPr>
              <a:t>Skills</a:t>
            </a:r>
            <a:r>
              <a:rPr lang="en-AU" noProof="0">
                <a:solidFill>
                  <a:schemeClr val="accent6"/>
                </a:solidFill>
              </a:rPr>
              <a:t> are specific learned abilities that allow you to perform tasks effectively.</a:t>
            </a:r>
          </a:p>
          <a:p>
            <a:pPr marL="285750" indent="-285750">
              <a:buClr>
                <a:schemeClr val="tx2"/>
              </a:buClr>
              <a:buFont typeface="Arial" panose="020B0604020202020204" pitchFamily="34" charset="0"/>
              <a:buChar char="•"/>
            </a:pPr>
            <a:r>
              <a:rPr lang="en-AU" noProof="0">
                <a:solidFill>
                  <a:schemeClr val="accent6"/>
                </a:solidFill>
              </a:rPr>
              <a:t>Can be taught, practiced, and measured</a:t>
            </a:r>
          </a:p>
          <a:p>
            <a:pPr marL="285750" indent="-285750">
              <a:buClr>
                <a:schemeClr val="tx2"/>
              </a:buClr>
              <a:buFont typeface="Arial" panose="020B0604020202020204" pitchFamily="34" charset="0"/>
              <a:buChar char="•"/>
            </a:pPr>
            <a:r>
              <a:rPr lang="en-AU" noProof="0">
                <a:solidFill>
                  <a:schemeClr val="accent6"/>
                </a:solidFill>
              </a:rPr>
              <a:t>Developed through education, training, and experience</a:t>
            </a:r>
          </a:p>
          <a:p>
            <a:pPr marL="285750" indent="-285750">
              <a:buClr>
                <a:schemeClr val="tx2"/>
              </a:buClr>
              <a:buFont typeface="Arial" panose="020B0604020202020204" pitchFamily="34" charset="0"/>
              <a:buChar char="•"/>
            </a:pPr>
            <a:r>
              <a:rPr lang="en-AU" noProof="0">
                <a:solidFill>
                  <a:schemeClr val="accent6"/>
                </a:solidFill>
              </a:rPr>
              <a:t>Typically categorised as technical or transferable</a:t>
            </a:r>
          </a:p>
          <a:p>
            <a:pPr marL="285750" indent="-285750">
              <a:buClr>
                <a:schemeClr val="tx2"/>
              </a:buClr>
              <a:buFont typeface="Arial" panose="020B0604020202020204" pitchFamily="34" charset="0"/>
              <a:buChar char="•"/>
            </a:pPr>
            <a:r>
              <a:rPr lang="en-AU" noProof="0">
                <a:solidFill>
                  <a:schemeClr val="accent6"/>
                </a:solidFill>
              </a:rPr>
              <a:t>Improve with deliberate practice and feedback</a:t>
            </a:r>
          </a:p>
          <a:p>
            <a:pPr marL="285750" indent="-285750">
              <a:buClr>
                <a:schemeClr val="tx2"/>
              </a:buClr>
              <a:buFont typeface="Arial" panose="020B0604020202020204" pitchFamily="34" charset="0"/>
              <a:buChar char="•"/>
            </a:pPr>
            <a:r>
              <a:rPr lang="en-AU" noProof="0">
                <a:solidFill>
                  <a:schemeClr val="accent6"/>
                </a:solidFill>
              </a:rPr>
              <a:t>Can become outdated as technologies and industries evolve, and require updating</a:t>
            </a:r>
          </a:p>
          <a:p>
            <a:pPr>
              <a:buClr>
                <a:schemeClr val="tx2"/>
              </a:buClr>
            </a:pPr>
            <a:r>
              <a:rPr lang="en-AU" noProof="0">
                <a:solidFill>
                  <a:schemeClr val="accent6"/>
                </a:solidFill>
              </a:rPr>
              <a:t>Unlike attributes, skills are about specific capabilities rather than personal qualities.</a:t>
            </a:r>
          </a:p>
        </p:txBody>
      </p:sp>
      <p:sp>
        <p:nvSpPr>
          <p:cNvPr id="6" name="Text Placeholder 5">
            <a:extLst>
              <a:ext uri="{FF2B5EF4-FFF2-40B4-BE49-F238E27FC236}">
                <a16:creationId xmlns:a16="http://schemas.microsoft.com/office/drawing/2014/main" id="{C15E7FC7-E766-2B38-3A4F-924E7F426DE5}"/>
              </a:ext>
            </a:extLst>
          </p:cNvPr>
          <p:cNvSpPr>
            <a:spLocks noGrp="1"/>
          </p:cNvSpPr>
          <p:nvPr>
            <p:ph type="body" idx="21"/>
          </p:nvPr>
        </p:nvSpPr>
        <p:spPr>
          <a:xfrm>
            <a:off x="1055688" y="1614010"/>
            <a:ext cx="5202237" cy="2982080"/>
          </a:xfrm>
        </p:spPr>
        <p:txBody>
          <a:bodyPr/>
          <a:lstStyle/>
          <a:p>
            <a:pPr>
              <a:lnSpc>
                <a:spcPct val="100000"/>
              </a:lnSpc>
            </a:pPr>
            <a:r>
              <a:rPr lang="en-AU" noProof="0"/>
              <a:t>Skills represent the practical capabilities you've developed through education, training, and experience. Unlike attributes (which describe who you are), skills describe what you can do. They're the tangible abilities that allow you to perform specific tasks effectively.</a:t>
            </a:r>
          </a:p>
          <a:p>
            <a:pPr>
              <a:lnSpc>
                <a:spcPct val="100000"/>
              </a:lnSpc>
            </a:pPr>
            <a:r>
              <a:rPr lang="en-AU" noProof="0"/>
              <a:t>In manufacturing contexts, skills often include technical capabilities such as operating specific machinery, following quality control procedures, or using specialised software. They also include transferable skills like communication, problem-solving, and teamwork that apply across different roles and industries.</a:t>
            </a:r>
          </a:p>
        </p:txBody>
      </p:sp>
      <p:pic>
        <p:nvPicPr>
          <p:cNvPr id="3" name="Picture 2" descr="A cartoon of a person with a ball and a tie&#10;&#10;AI-generated content may be incorrect.">
            <a:extLst>
              <a:ext uri="{FF2B5EF4-FFF2-40B4-BE49-F238E27FC236}">
                <a16:creationId xmlns:a16="http://schemas.microsoft.com/office/drawing/2014/main" id="{7FC24C45-2B10-FC2E-52A7-30174337B6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732" y="-99587"/>
            <a:ext cx="943956" cy="1375916"/>
          </a:xfrm>
          <a:prstGeom prst="rect">
            <a:avLst/>
          </a:prstGeom>
        </p:spPr>
      </p:pic>
      <p:sp>
        <p:nvSpPr>
          <p:cNvPr id="8" name="Title 7">
            <a:extLst>
              <a:ext uri="{FF2B5EF4-FFF2-40B4-BE49-F238E27FC236}">
                <a16:creationId xmlns:a16="http://schemas.microsoft.com/office/drawing/2014/main" id="{C7FB5AE9-34DB-AE41-B734-16F4A4810C52}"/>
              </a:ext>
            </a:extLst>
          </p:cNvPr>
          <p:cNvSpPr>
            <a:spLocks noGrp="1"/>
          </p:cNvSpPr>
          <p:nvPr>
            <p:ph type="title"/>
          </p:nvPr>
        </p:nvSpPr>
        <p:spPr>
          <a:xfrm>
            <a:off x="1055941" y="873125"/>
            <a:ext cx="3110445" cy="524553"/>
          </a:xfrm>
        </p:spPr>
        <p:txBody>
          <a:bodyPr/>
          <a:lstStyle/>
          <a:p>
            <a:r>
              <a:rPr lang="en-AU" noProof="0"/>
              <a:t>What are skills?</a:t>
            </a:r>
          </a:p>
        </p:txBody>
      </p:sp>
      <p:pic>
        <p:nvPicPr>
          <p:cNvPr id="11" name="Picture 10" descr="A cartoon of a person holding a basket&#10;&#10;AI-generated content may be incorrect.">
            <a:extLst>
              <a:ext uri="{FF2B5EF4-FFF2-40B4-BE49-F238E27FC236}">
                <a16:creationId xmlns:a16="http://schemas.microsoft.com/office/drawing/2014/main" id="{2B6F59A2-3C86-1EA3-DA06-C7F75CEF8F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7714" y="5509521"/>
            <a:ext cx="1092157" cy="1171563"/>
          </a:xfrm>
          <a:prstGeom prst="rect">
            <a:avLst/>
          </a:prstGeom>
        </p:spPr>
      </p:pic>
      <p:pic>
        <p:nvPicPr>
          <p:cNvPr id="14" name="Picture 13" descr="A blue ball with black lines&#10;&#10;AI-generated content may be incorrect.">
            <a:extLst>
              <a:ext uri="{FF2B5EF4-FFF2-40B4-BE49-F238E27FC236}">
                <a16:creationId xmlns:a16="http://schemas.microsoft.com/office/drawing/2014/main" id="{82157D0E-90A8-157F-08E9-8BE4B5F621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4054" y="314224"/>
            <a:ext cx="1054610" cy="844298"/>
          </a:xfrm>
          <a:prstGeom prst="rect">
            <a:avLst/>
          </a:prstGeom>
        </p:spPr>
      </p:pic>
    </p:spTree>
    <p:extLst>
      <p:ext uri="{BB962C8B-B14F-4D97-AF65-F5344CB8AC3E}">
        <p14:creationId xmlns:p14="http://schemas.microsoft.com/office/powerpoint/2010/main" val="1005650484"/>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165_ResourceTemplates_Powerpoint_Master" id="{5A766288-8B81-D044-B012-C2CCEF9691C9}" vid="{7E14C242-F513-684E-B211-F4575299444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2.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FE03157-3E92-43AE-9CBB-E24FB15F84AD}">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13</TotalTime>
  <Words>3241</Words>
  <Application>Microsoft Office PowerPoint</Application>
  <PresentationFormat>Widescreen</PresentationFormat>
  <Paragraphs>407</Paragraphs>
  <Slides>23</Slides>
  <Notes>0</Notes>
  <HiddenSlides>0</HiddenSlides>
  <MMClips>1</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0" baseType="lpstr">
      <vt:lpstr>Wingdings</vt:lpstr>
      <vt:lpstr>Aptos</vt:lpstr>
      <vt:lpstr>Arial,Sans-Serif</vt:lpstr>
      <vt:lpstr>Arial</vt:lpstr>
      <vt:lpstr>Calibri</vt:lpstr>
      <vt:lpstr>1_Office Theme</vt:lpstr>
      <vt:lpstr>Acrobat Document</vt:lpstr>
      <vt:lpstr>and attributes</vt:lpstr>
      <vt:lpstr>Learning objectives</vt:lpstr>
      <vt:lpstr>What are attributes?</vt:lpstr>
      <vt:lpstr>Categories of attributes</vt:lpstr>
      <vt:lpstr>How attributes develop</vt:lpstr>
      <vt:lpstr>Attributes in action</vt:lpstr>
      <vt:lpstr>Attributes in action</vt:lpstr>
      <vt:lpstr>Attribute assembly</vt:lpstr>
      <vt:lpstr>What are skills?</vt:lpstr>
      <vt:lpstr>Skills discovery</vt:lpstr>
      <vt:lpstr>What are strengths?</vt:lpstr>
      <vt:lpstr>Strengths in action</vt:lpstr>
      <vt:lpstr>What’s the difference</vt:lpstr>
      <vt:lpstr>How they work together</vt:lpstr>
      <vt:lpstr>Personality profiling tools</vt:lpstr>
      <vt:lpstr>Myers-Briggs Type Indicator (MBTI)</vt:lpstr>
      <vt:lpstr>VIA Character Strengths</vt:lpstr>
      <vt:lpstr>Big Five Personality Traits</vt:lpstr>
      <vt:lpstr>Holland Codes (RIASEC)</vt:lpstr>
      <vt:lpstr>Character discovery</vt:lpstr>
      <vt:lpstr>Discovering what works</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9</cp:revision>
  <dcterms:created xsi:type="dcterms:W3CDTF">2025-09-04T22:35:20Z</dcterms:created>
  <dcterms:modified xsi:type="dcterms:W3CDTF">2026-02-03T04:57:59Z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